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9"/>
  </p:notesMasterIdLst>
  <p:sldIdLst>
    <p:sldId id="256" r:id="rId2"/>
    <p:sldId id="257" r:id="rId3"/>
    <p:sldId id="297" r:id="rId4"/>
    <p:sldId id="259" r:id="rId5"/>
    <p:sldId id="260" r:id="rId6"/>
    <p:sldId id="261" r:id="rId7"/>
    <p:sldId id="475" r:id="rId8"/>
    <p:sldId id="447" r:id="rId9"/>
    <p:sldId id="262" r:id="rId10"/>
    <p:sldId id="263" r:id="rId11"/>
    <p:sldId id="264" r:id="rId12"/>
    <p:sldId id="266" r:id="rId13"/>
    <p:sldId id="268" r:id="rId14"/>
    <p:sldId id="269" r:id="rId15"/>
    <p:sldId id="270" r:id="rId16"/>
    <p:sldId id="271" r:id="rId17"/>
    <p:sldId id="272" r:id="rId18"/>
    <p:sldId id="274" r:id="rId19"/>
    <p:sldId id="275" r:id="rId20"/>
    <p:sldId id="277" r:id="rId21"/>
    <p:sldId id="278" r:id="rId22"/>
    <p:sldId id="281" r:id="rId23"/>
    <p:sldId id="476" r:id="rId24"/>
    <p:sldId id="448" r:id="rId25"/>
    <p:sldId id="280" r:id="rId26"/>
    <p:sldId id="276" r:id="rId27"/>
    <p:sldId id="282" r:id="rId28"/>
    <p:sldId id="283" r:id="rId29"/>
    <p:sldId id="437" r:id="rId30"/>
    <p:sldId id="438" r:id="rId31"/>
    <p:sldId id="449" r:id="rId32"/>
    <p:sldId id="285" r:id="rId33"/>
    <p:sldId id="287" r:id="rId34"/>
    <p:sldId id="435" r:id="rId35"/>
    <p:sldId id="450" r:id="rId36"/>
    <p:sldId id="289" r:id="rId37"/>
    <p:sldId id="290" r:id="rId38"/>
    <p:sldId id="291" r:id="rId39"/>
    <p:sldId id="293" r:id="rId40"/>
    <p:sldId id="294" r:id="rId41"/>
    <p:sldId id="436" r:id="rId42"/>
    <p:sldId id="451" r:id="rId43"/>
    <p:sldId id="298" r:id="rId44"/>
    <p:sldId id="299" r:id="rId45"/>
    <p:sldId id="300" r:id="rId46"/>
    <p:sldId id="301" r:id="rId47"/>
    <p:sldId id="303" r:id="rId48"/>
    <p:sldId id="304" r:id="rId49"/>
    <p:sldId id="302" r:id="rId50"/>
    <p:sldId id="440" r:id="rId51"/>
    <p:sldId id="452" r:id="rId52"/>
    <p:sldId id="292" r:id="rId53"/>
    <p:sldId id="306" r:id="rId54"/>
    <p:sldId id="307" r:id="rId55"/>
    <p:sldId id="308" r:id="rId56"/>
    <p:sldId id="309" r:id="rId57"/>
    <p:sldId id="453" r:id="rId58"/>
    <p:sldId id="454" r:id="rId59"/>
    <p:sldId id="455" r:id="rId60"/>
    <p:sldId id="456" r:id="rId61"/>
    <p:sldId id="312" r:id="rId62"/>
    <p:sldId id="313" r:id="rId63"/>
    <p:sldId id="314" r:id="rId64"/>
    <p:sldId id="315" r:id="rId65"/>
    <p:sldId id="316" r:id="rId66"/>
    <p:sldId id="317" r:id="rId67"/>
    <p:sldId id="318" r:id="rId68"/>
    <p:sldId id="319" r:id="rId69"/>
    <p:sldId id="320" r:id="rId70"/>
    <p:sldId id="323" r:id="rId71"/>
    <p:sldId id="325" r:id="rId72"/>
    <p:sldId id="324" r:id="rId73"/>
    <p:sldId id="326" r:id="rId74"/>
    <p:sldId id="327" r:id="rId75"/>
    <p:sldId id="328" r:id="rId76"/>
    <p:sldId id="330" r:id="rId77"/>
    <p:sldId id="331" r:id="rId78"/>
    <p:sldId id="332" r:id="rId79"/>
    <p:sldId id="477" r:id="rId80"/>
    <p:sldId id="442" r:id="rId81"/>
    <p:sldId id="459" r:id="rId82"/>
    <p:sldId id="334" r:id="rId83"/>
    <p:sldId id="336" r:id="rId84"/>
    <p:sldId id="337" r:id="rId85"/>
    <p:sldId id="338" r:id="rId86"/>
    <p:sldId id="339" r:id="rId87"/>
    <p:sldId id="443" r:id="rId88"/>
    <p:sldId id="460" r:id="rId89"/>
    <p:sldId id="341" r:id="rId90"/>
    <p:sldId id="461" r:id="rId91"/>
    <p:sldId id="344" r:id="rId92"/>
    <p:sldId id="346" r:id="rId93"/>
    <p:sldId id="345" r:id="rId94"/>
    <p:sldId id="462" r:id="rId95"/>
    <p:sldId id="348" r:id="rId96"/>
    <p:sldId id="350" r:id="rId97"/>
    <p:sldId id="349" r:id="rId98"/>
    <p:sldId id="351" r:id="rId99"/>
    <p:sldId id="357" r:id="rId100"/>
    <p:sldId id="358" r:id="rId101"/>
    <p:sldId id="361" r:id="rId102"/>
    <p:sldId id="359" r:id="rId103"/>
    <p:sldId id="360" r:id="rId104"/>
    <p:sldId id="362" r:id="rId105"/>
    <p:sldId id="363" r:id="rId106"/>
    <p:sldId id="364" r:id="rId107"/>
    <p:sldId id="365" r:id="rId108"/>
    <p:sldId id="352" r:id="rId109"/>
    <p:sldId id="353" r:id="rId110"/>
    <p:sldId id="356" r:id="rId111"/>
    <p:sldId id="366" r:id="rId112"/>
    <p:sldId id="368" r:id="rId113"/>
    <p:sldId id="369" r:id="rId114"/>
    <p:sldId id="374" r:id="rId115"/>
    <p:sldId id="375" r:id="rId116"/>
    <p:sldId id="376" r:id="rId117"/>
    <p:sldId id="377" r:id="rId118"/>
    <p:sldId id="378" r:id="rId119"/>
    <p:sldId id="379" r:id="rId120"/>
    <p:sldId id="372" r:id="rId121"/>
    <p:sldId id="373" r:id="rId122"/>
    <p:sldId id="444" r:id="rId123"/>
    <p:sldId id="445" r:id="rId124"/>
    <p:sldId id="463" r:id="rId125"/>
    <p:sldId id="381" r:id="rId126"/>
    <p:sldId id="382" r:id="rId127"/>
    <p:sldId id="383" r:id="rId128"/>
    <p:sldId id="384" r:id="rId129"/>
    <p:sldId id="385" r:id="rId130"/>
    <p:sldId id="464" r:id="rId131"/>
    <p:sldId id="387" r:id="rId132"/>
    <p:sldId id="388" r:id="rId133"/>
    <p:sldId id="389" r:id="rId134"/>
    <p:sldId id="390" r:id="rId135"/>
    <p:sldId id="465" r:id="rId136"/>
    <p:sldId id="393" r:id="rId137"/>
    <p:sldId id="392" r:id="rId138"/>
    <p:sldId id="395" r:id="rId139"/>
    <p:sldId id="466" r:id="rId140"/>
    <p:sldId id="397" r:id="rId141"/>
    <p:sldId id="398" r:id="rId142"/>
    <p:sldId id="399" r:id="rId143"/>
    <p:sldId id="400" r:id="rId144"/>
    <p:sldId id="467" r:id="rId145"/>
    <p:sldId id="468" r:id="rId146"/>
    <p:sldId id="469" r:id="rId147"/>
    <p:sldId id="405" r:id="rId148"/>
    <p:sldId id="406" r:id="rId149"/>
    <p:sldId id="407" r:id="rId150"/>
    <p:sldId id="470" r:id="rId151"/>
    <p:sldId id="409" r:id="rId152"/>
    <p:sldId id="410" r:id="rId153"/>
    <p:sldId id="411" r:id="rId154"/>
    <p:sldId id="412" r:id="rId155"/>
    <p:sldId id="471" r:id="rId156"/>
    <p:sldId id="414" r:id="rId157"/>
    <p:sldId id="415" r:id="rId158"/>
    <p:sldId id="472" r:id="rId159"/>
    <p:sldId id="417" r:id="rId160"/>
    <p:sldId id="473" r:id="rId161"/>
    <p:sldId id="419" r:id="rId162"/>
    <p:sldId id="420" r:id="rId163"/>
    <p:sldId id="474" r:id="rId164"/>
    <p:sldId id="422" r:id="rId165"/>
    <p:sldId id="423" r:id="rId166"/>
    <p:sldId id="424" r:id="rId167"/>
    <p:sldId id="425" r:id="rId168"/>
  </p:sldIdLst>
  <p:sldSz cx="9144000" cy="6858000" type="screen4x3"/>
  <p:notesSz cx="6858000" cy="9144000"/>
  <p:defaultTextStyle>
    <a:defPPr>
      <a:defRPr lang="de-DE"/>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E0E0"/>
    <a:srgbClr val="FFFFF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Helle Formatvorlag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583" autoAdjust="0"/>
    <p:restoredTop sz="94462" autoAdjust="0"/>
  </p:normalViewPr>
  <p:slideViewPr>
    <p:cSldViewPr>
      <p:cViewPr>
        <p:scale>
          <a:sx n="110" d="100"/>
          <a:sy n="110" d="100"/>
        </p:scale>
        <p:origin x="-2052" y="-15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023261-7B9D-4DB9-B79D-2AAB621C56E8}" type="datetimeFigureOut">
              <a:rPr lang="de-AT" smtClean="0"/>
              <a:t>16.09.2018</a:t>
            </a:fld>
            <a:endParaRPr lang="de-AT"/>
          </a:p>
        </p:txBody>
      </p:sp>
      <p:sp>
        <p:nvSpPr>
          <p:cNvPr id="4" name="Folienbildplatzhalt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AT"/>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66CF16-48DC-4ACF-B42C-BB4A1901282C}" type="slidenum">
              <a:rPr lang="de-AT" smtClean="0"/>
              <a:t>‹Nr.›</a:t>
            </a:fld>
            <a:endParaRPr lang="de-AT"/>
          </a:p>
        </p:txBody>
      </p:sp>
    </p:spTree>
    <p:extLst>
      <p:ext uri="{BB962C8B-B14F-4D97-AF65-F5344CB8AC3E}">
        <p14:creationId xmlns:p14="http://schemas.microsoft.com/office/powerpoint/2010/main" val="1812664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10"/>
          </p:nvPr>
        </p:nvSpPr>
        <p:spPr/>
        <p:txBody>
          <a:bodyPr/>
          <a:lstStyle/>
          <a:p>
            <a:fld id="{8C66CF16-48DC-4ACF-B42C-BB4A1901282C}" type="slidenum">
              <a:rPr lang="de-AT" smtClean="0"/>
              <a:t>45</a:t>
            </a:fld>
            <a:endParaRPr lang="de-AT"/>
          </a:p>
        </p:txBody>
      </p:sp>
    </p:spTree>
    <p:extLst>
      <p:ext uri="{BB962C8B-B14F-4D97-AF65-F5344CB8AC3E}">
        <p14:creationId xmlns:p14="http://schemas.microsoft.com/office/powerpoint/2010/main" val="398264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10"/>
          </p:nvPr>
        </p:nvSpPr>
        <p:spPr/>
        <p:txBody>
          <a:bodyPr/>
          <a:lstStyle/>
          <a:p>
            <a:fld id="{8C66CF16-48DC-4ACF-B42C-BB4A1901282C}" type="slidenum">
              <a:rPr lang="de-AT" smtClean="0"/>
              <a:t>47</a:t>
            </a:fld>
            <a:endParaRPr lang="de-AT"/>
          </a:p>
        </p:txBody>
      </p:sp>
    </p:spTree>
    <p:extLst>
      <p:ext uri="{BB962C8B-B14F-4D97-AF65-F5344CB8AC3E}">
        <p14:creationId xmlns:p14="http://schemas.microsoft.com/office/powerpoint/2010/main" val="2677863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10"/>
          </p:nvPr>
        </p:nvSpPr>
        <p:spPr/>
        <p:txBody>
          <a:bodyPr/>
          <a:lstStyle/>
          <a:p>
            <a:fld id="{8C66CF16-48DC-4ACF-B42C-BB4A1901282C}" type="slidenum">
              <a:rPr lang="de-AT" smtClean="0"/>
              <a:t>48</a:t>
            </a:fld>
            <a:endParaRPr lang="de-AT"/>
          </a:p>
        </p:txBody>
      </p:sp>
    </p:spTree>
    <p:extLst>
      <p:ext uri="{BB962C8B-B14F-4D97-AF65-F5344CB8AC3E}">
        <p14:creationId xmlns:p14="http://schemas.microsoft.com/office/powerpoint/2010/main" val="3717080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10"/>
          </p:nvPr>
        </p:nvSpPr>
        <p:spPr/>
        <p:txBody>
          <a:bodyPr/>
          <a:lstStyle/>
          <a:p>
            <a:fld id="{8C66CF16-48DC-4ACF-B42C-BB4A1901282C}" type="slidenum">
              <a:rPr lang="de-AT" smtClean="0"/>
              <a:t>93</a:t>
            </a:fld>
            <a:endParaRPr lang="de-AT"/>
          </a:p>
        </p:txBody>
      </p:sp>
    </p:spTree>
    <p:extLst>
      <p:ext uri="{BB962C8B-B14F-4D97-AF65-F5344CB8AC3E}">
        <p14:creationId xmlns:p14="http://schemas.microsoft.com/office/powerpoint/2010/main" val="2097428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10"/>
          </p:nvPr>
        </p:nvSpPr>
        <p:spPr/>
        <p:txBody>
          <a:bodyPr/>
          <a:lstStyle/>
          <a:p>
            <a:fld id="{8C66CF16-48DC-4ACF-B42C-BB4A1901282C}" type="slidenum">
              <a:rPr lang="de-AT" smtClean="0"/>
              <a:t>98</a:t>
            </a:fld>
            <a:endParaRPr lang="de-AT"/>
          </a:p>
        </p:txBody>
      </p:sp>
    </p:spTree>
    <p:extLst>
      <p:ext uri="{BB962C8B-B14F-4D97-AF65-F5344CB8AC3E}">
        <p14:creationId xmlns:p14="http://schemas.microsoft.com/office/powerpoint/2010/main" val="6920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10"/>
          </p:nvPr>
        </p:nvSpPr>
        <p:spPr/>
        <p:txBody>
          <a:bodyPr/>
          <a:lstStyle/>
          <a:p>
            <a:fld id="{8C66CF16-48DC-4ACF-B42C-BB4A1901282C}" type="slidenum">
              <a:rPr lang="de-AT" smtClean="0"/>
              <a:t>119</a:t>
            </a:fld>
            <a:endParaRPr lang="de-AT"/>
          </a:p>
        </p:txBody>
      </p:sp>
    </p:spTree>
    <p:extLst>
      <p:ext uri="{BB962C8B-B14F-4D97-AF65-F5344CB8AC3E}">
        <p14:creationId xmlns:p14="http://schemas.microsoft.com/office/powerpoint/2010/main" val="3819319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10"/>
          </p:nvPr>
        </p:nvSpPr>
        <p:spPr/>
        <p:txBody>
          <a:bodyPr/>
          <a:lstStyle/>
          <a:p>
            <a:fld id="{8C66CF16-48DC-4ACF-B42C-BB4A1901282C}" type="slidenum">
              <a:rPr lang="de-AT" smtClean="0"/>
              <a:t>161</a:t>
            </a:fld>
            <a:endParaRPr lang="de-AT"/>
          </a:p>
        </p:txBody>
      </p:sp>
    </p:spTree>
    <p:extLst>
      <p:ext uri="{BB962C8B-B14F-4D97-AF65-F5344CB8AC3E}">
        <p14:creationId xmlns:p14="http://schemas.microsoft.com/office/powerpoint/2010/main" val="3073744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10"/>
          </p:nvPr>
        </p:nvSpPr>
        <p:spPr/>
        <p:txBody>
          <a:bodyPr/>
          <a:lstStyle/>
          <a:p>
            <a:fld id="{8C66CF16-48DC-4ACF-B42C-BB4A1901282C}" type="slidenum">
              <a:rPr lang="de-AT" smtClean="0"/>
              <a:t>162</a:t>
            </a:fld>
            <a:endParaRPr lang="de-AT"/>
          </a:p>
        </p:txBody>
      </p:sp>
    </p:spTree>
    <p:extLst>
      <p:ext uri="{BB962C8B-B14F-4D97-AF65-F5344CB8AC3E}">
        <p14:creationId xmlns:p14="http://schemas.microsoft.com/office/powerpoint/2010/main" val="3462846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0" y="0"/>
            <a:ext cx="9144000" cy="6858000"/>
          </a:xfrm>
        </p:spPr>
        <p:txBody>
          <a:bodyPr/>
          <a:lstStyle>
            <a:lvl1pPr>
              <a:defRPr sz="6400" b="1"/>
            </a:lvl1pPr>
          </a:lstStyle>
          <a:p>
            <a:r>
              <a:rPr lang="de-DE" dirty="0" smtClean="0"/>
              <a:t>Titelmasterformat durch Klicken bearbeiten</a:t>
            </a:r>
            <a:endParaRPr lang="de-AT" dirty="0"/>
          </a:p>
        </p:txBody>
      </p:sp>
      <p:sp>
        <p:nvSpPr>
          <p:cNvPr id="4" name="Datumsplatzhalter 3"/>
          <p:cNvSpPr>
            <a:spLocks noGrp="1"/>
          </p:cNvSpPr>
          <p:nvPr>
            <p:ph type="dt" sz="half" idx="10"/>
          </p:nvPr>
        </p:nvSpPr>
        <p:spPr/>
        <p:txBody>
          <a:bodyPr/>
          <a:lstStyle>
            <a:lvl1pPr>
              <a:defRPr/>
            </a:lvl1pPr>
          </a:lstStyle>
          <a:p>
            <a:pPr>
              <a:defRPr/>
            </a:pPr>
            <a:fld id="{B5F4C3F0-2FF8-4DC9-A059-224A027877AE}" type="datetimeFigureOut">
              <a:rPr lang="de-AT"/>
              <a:pPr>
                <a:defRPr/>
              </a:pPr>
              <a:t>16.09.2018</a:t>
            </a:fld>
            <a:endParaRPr lang="de-AT"/>
          </a:p>
        </p:txBody>
      </p:sp>
      <p:sp>
        <p:nvSpPr>
          <p:cNvPr id="5" name="Fußzeilenplatzhalter 4"/>
          <p:cNvSpPr>
            <a:spLocks noGrp="1"/>
          </p:cNvSpPr>
          <p:nvPr>
            <p:ph type="ftr" sz="quarter" idx="11"/>
          </p:nvPr>
        </p:nvSpPr>
        <p:spPr/>
        <p:txBody>
          <a:bodyPr/>
          <a:lstStyle>
            <a:lvl1pPr>
              <a:defRPr/>
            </a:lvl1pPr>
          </a:lstStyle>
          <a:p>
            <a:pPr>
              <a:defRPr/>
            </a:pPr>
            <a:endParaRPr lang="de-AT"/>
          </a:p>
        </p:txBody>
      </p:sp>
      <p:sp>
        <p:nvSpPr>
          <p:cNvPr id="6" name="Foliennummernplatzhalter 5"/>
          <p:cNvSpPr>
            <a:spLocks noGrp="1"/>
          </p:cNvSpPr>
          <p:nvPr>
            <p:ph type="sldNum" sz="quarter" idx="12"/>
          </p:nvPr>
        </p:nvSpPr>
        <p:spPr/>
        <p:txBody>
          <a:bodyPr/>
          <a:lstStyle>
            <a:lvl1pPr>
              <a:defRPr smtClean="0"/>
            </a:lvl1pPr>
          </a:lstStyle>
          <a:p>
            <a:pPr>
              <a:defRPr/>
            </a:pPr>
            <a:fld id="{07F61549-6714-46D6-8D27-91986140299B}" type="slidenum">
              <a:rPr lang="de-AT" altLang="de-DE"/>
              <a:pPr>
                <a:defRPr/>
              </a:pPr>
              <a:t>‹Nr.›</a:t>
            </a:fld>
            <a:endParaRPr lang="de-AT" altLang="de-DE"/>
          </a:p>
        </p:txBody>
      </p:sp>
    </p:spTree>
    <p:extLst>
      <p:ext uri="{BB962C8B-B14F-4D97-AF65-F5344CB8AC3E}">
        <p14:creationId xmlns:p14="http://schemas.microsoft.com/office/powerpoint/2010/main" val="2811890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AT"/>
          </a:p>
        </p:txBody>
      </p:sp>
      <p:sp>
        <p:nvSpPr>
          <p:cNvPr id="3" name="Vertikaler Textplatzhalter 2"/>
          <p:cNvSpPr>
            <a:spLocks noGrp="1"/>
          </p:cNvSpPr>
          <p:nvPr>
            <p:ph type="body" orient="vert" idx="1"/>
          </p:nvPr>
        </p:nvSpPr>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AT"/>
          </a:p>
        </p:txBody>
      </p:sp>
      <p:sp>
        <p:nvSpPr>
          <p:cNvPr id="4" name="Datumsplatzhalter 3"/>
          <p:cNvSpPr>
            <a:spLocks noGrp="1"/>
          </p:cNvSpPr>
          <p:nvPr>
            <p:ph type="dt" sz="half" idx="10"/>
          </p:nvPr>
        </p:nvSpPr>
        <p:spPr/>
        <p:txBody>
          <a:bodyPr/>
          <a:lstStyle>
            <a:lvl1pPr>
              <a:defRPr/>
            </a:lvl1pPr>
          </a:lstStyle>
          <a:p>
            <a:pPr>
              <a:defRPr/>
            </a:pPr>
            <a:fld id="{1178CD1B-11CE-468C-8A1F-8889B6B1E42B}" type="datetimeFigureOut">
              <a:rPr lang="de-AT"/>
              <a:pPr>
                <a:defRPr/>
              </a:pPr>
              <a:t>16.09.2018</a:t>
            </a:fld>
            <a:endParaRPr lang="de-AT"/>
          </a:p>
        </p:txBody>
      </p:sp>
      <p:sp>
        <p:nvSpPr>
          <p:cNvPr id="5" name="Fußzeilenplatzhalter 4"/>
          <p:cNvSpPr>
            <a:spLocks noGrp="1"/>
          </p:cNvSpPr>
          <p:nvPr>
            <p:ph type="ftr" sz="quarter" idx="11"/>
          </p:nvPr>
        </p:nvSpPr>
        <p:spPr/>
        <p:txBody>
          <a:bodyPr/>
          <a:lstStyle>
            <a:lvl1pPr>
              <a:defRPr/>
            </a:lvl1pPr>
          </a:lstStyle>
          <a:p>
            <a:pPr>
              <a:defRPr/>
            </a:pPr>
            <a:endParaRPr lang="de-AT"/>
          </a:p>
        </p:txBody>
      </p:sp>
      <p:sp>
        <p:nvSpPr>
          <p:cNvPr id="6" name="Foliennummernplatzhalter 5"/>
          <p:cNvSpPr>
            <a:spLocks noGrp="1"/>
          </p:cNvSpPr>
          <p:nvPr>
            <p:ph type="sldNum" sz="quarter" idx="12"/>
          </p:nvPr>
        </p:nvSpPr>
        <p:spPr/>
        <p:txBody>
          <a:bodyPr/>
          <a:lstStyle>
            <a:lvl1pPr>
              <a:defRPr/>
            </a:lvl1pPr>
          </a:lstStyle>
          <a:p>
            <a:pPr>
              <a:defRPr/>
            </a:pPr>
            <a:fld id="{1F4FA410-750A-4D1B-A9B5-B059DC5DE014}" type="slidenum">
              <a:rPr lang="de-AT" altLang="de-DE"/>
              <a:pPr>
                <a:defRPr/>
              </a:pPr>
              <a:t>‹Nr.›</a:t>
            </a:fld>
            <a:endParaRPr lang="de-AT" altLang="de-DE"/>
          </a:p>
        </p:txBody>
      </p:sp>
    </p:spTree>
    <p:extLst>
      <p:ext uri="{BB962C8B-B14F-4D97-AF65-F5344CB8AC3E}">
        <p14:creationId xmlns:p14="http://schemas.microsoft.com/office/powerpoint/2010/main" val="139507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Titelmasterformat durch Klicken bearbeiten</a:t>
            </a:r>
            <a:endParaRPr lang="de-AT"/>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AT"/>
          </a:p>
        </p:txBody>
      </p:sp>
      <p:sp>
        <p:nvSpPr>
          <p:cNvPr id="4" name="Datumsplatzhalter 3"/>
          <p:cNvSpPr>
            <a:spLocks noGrp="1"/>
          </p:cNvSpPr>
          <p:nvPr>
            <p:ph type="dt" sz="half" idx="10"/>
          </p:nvPr>
        </p:nvSpPr>
        <p:spPr/>
        <p:txBody>
          <a:bodyPr/>
          <a:lstStyle>
            <a:lvl1pPr>
              <a:defRPr/>
            </a:lvl1pPr>
          </a:lstStyle>
          <a:p>
            <a:pPr>
              <a:defRPr/>
            </a:pPr>
            <a:fld id="{5A175636-0D33-4855-965F-065D310FB892}" type="datetimeFigureOut">
              <a:rPr lang="de-AT"/>
              <a:pPr>
                <a:defRPr/>
              </a:pPr>
              <a:t>16.09.2018</a:t>
            </a:fld>
            <a:endParaRPr lang="de-AT"/>
          </a:p>
        </p:txBody>
      </p:sp>
      <p:sp>
        <p:nvSpPr>
          <p:cNvPr id="5" name="Fußzeilenplatzhalter 4"/>
          <p:cNvSpPr>
            <a:spLocks noGrp="1"/>
          </p:cNvSpPr>
          <p:nvPr>
            <p:ph type="ftr" sz="quarter" idx="11"/>
          </p:nvPr>
        </p:nvSpPr>
        <p:spPr/>
        <p:txBody>
          <a:bodyPr/>
          <a:lstStyle>
            <a:lvl1pPr>
              <a:defRPr/>
            </a:lvl1pPr>
          </a:lstStyle>
          <a:p>
            <a:pPr>
              <a:defRPr/>
            </a:pPr>
            <a:endParaRPr lang="de-AT"/>
          </a:p>
        </p:txBody>
      </p:sp>
      <p:sp>
        <p:nvSpPr>
          <p:cNvPr id="6" name="Foliennummernplatzhalter 5"/>
          <p:cNvSpPr>
            <a:spLocks noGrp="1"/>
          </p:cNvSpPr>
          <p:nvPr>
            <p:ph type="sldNum" sz="quarter" idx="12"/>
          </p:nvPr>
        </p:nvSpPr>
        <p:spPr/>
        <p:txBody>
          <a:bodyPr/>
          <a:lstStyle>
            <a:lvl1pPr>
              <a:defRPr/>
            </a:lvl1pPr>
          </a:lstStyle>
          <a:p>
            <a:pPr>
              <a:defRPr/>
            </a:pPr>
            <a:fld id="{B1B0DA64-3A8C-4E85-900E-A19EE5E6351C}" type="slidenum">
              <a:rPr lang="de-AT" altLang="de-DE"/>
              <a:pPr>
                <a:defRPr/>
              </a:pPr>
              <a:t>‹Nr.›</a:t>
            </a:fld>
            <a:endParaRPr lang="de-AT" altLang="de-DE"/>
          </a:p>
        </p:txBody>
      </p:sp>
    </p:spTree>
    <p:extLst>
      <p:ext uri="{BB962C8B-B14F-4D97-AF65-F5344CB8AC3E}">
        <p14:creationId xmlns:p14="http://schemas.microsoft.com/office/powerpoint/2010/main" val="4087088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AT"/>
          </a:p>
        </p:txBody>
      </p:sp>
      <p:sp>
        <p:nvSpPr>
          <p:cNvPr id="3" name="Inhaltsplatzhalt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AT"/>
          </a:p>
        </p:txBody>
      </p:sp>
      <p:sp>
        <p:nvSpPr>
          <p:cNvPr id="4" name="Datumsplatzhalter 3"/>
          <p:cNvSpPr>
            <a:spLocks noGrp="1"/>
          </p:cNvSpPr>
          <p:nvPr>
            <p:ph type="dt" sz="half" idx="10"/>
          </p:nvPr>
        </p:nvSpPr>
        <p:spPr/>
        <p:txBody>
          <a:bodyPr/>
          <a:lstStyle>
            <a:lvl1pPr>
              <a:defRPr/>
            </a:lvl1pPr>
          </a:lstStyle>
          <a:p>
            <a:pPr>
              <a:defRPr/>
            </a:pPr>
            <a:fld id="{196EF8A6-8D64-4B25-85B2-5614D620BE15}" type="datetimeFigureOut">
              <a:rPr lang="de-AT"/>
              <a:pPr>
                <a:defRPr/>
              </a:pPr>
              <a:t>16.09.2018</a:t>
            </a:fld>
            <a:endParaRPr lang="de-AT"/>
          </a:p>
        </p:txBody>
      </p:sp>
      <p:sp>
        <p:nvSpPr>
          <p:cNvPr id="5" name="Fußzeilenplatzhalter 4"/>
          <p:cNvSpPr>
            <a:spLocks noGrp="1"/>
          </p:cNvSpPr>
          <p:nvPr>
            <p:ph type="ftr" sz="quarter" idx="11"/>
          </p:nvPr>
        </p:nvSpPr>
        <p:spPr/>
        <p:txBody>
          <a:bodyPr/>
          <a:lstStyle>
            <a:lvl1pPr>
              <a:defRPr/>
            </a:lvl1pPr>
          </a:lstStyle>
          <a:p>
            <a:pPr>
              <a:defRPr/>
            </a:pPr>
            <a:endParaRPr lang="de-AT"/>
          </a:p>
        </p:txBody>
      </p:sp>
      <p:sp>
        <p:nvSpPr>
          <p:cNvPr id="6" name="Foliennummernplatzhalter 5"/>
          <p:cNvSpPr>
            <a:spLocks noGrp="1"/>
          </p:cNvSpPr>
          <p:nvPr>
            <p:ph type="sldNum" sz="quarter" idx="12"/>
          </p:nvPr>
        </p:nvSpPr>
        <p:spPr/>
        <p:txBody>
          <a:bodyPr/>
          <a:lstStyle>
            <a:lvl1pPr>
              <a:defRPr/>
            </a:lvl1pPr>
          </a:lstStyle>
          <a:p>
            <a:pPr>
              <a:defRPr/>
            </a:pPr>
            <a:fld id="{07DBEE30-8A77-4971-9F21-05A5E098C93F}" type="slidenum">
              <a:rPr lang="de-AT" altLang="de-DE"/>
              <a:pPr>
                <a:defRPr/>
              </a:pPr>
              <a:t>‹Nr.›</a:t>
            </a:fld>
            <a:endParaRPr lang="de-AT" altLang="de-DE"/>
          </a:p>
        </p:txBody>
      </p:sp>
    </p:spTree>
    <p:extLst>
      <p:ext uri="{BB962C8B-B14F-4D97-AF65-F5344CB8AC3E}">
        <p14:creationId xmlns:p14="http://schemas.microsoft.com/office/powerpoint/2010/main" val="2784294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AT"/>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 bearbeiten</a:t>
            </a:r>
          </a:p>
        </p:txBody>
      </p:sp>
      <p:sp>
        <p:nvSpPr>
          <p:cNvPr id="4" name="Datumsplatzhalter 3"/>
          <p:cNvSpPr>
            <a:spLocks noGrp="1"/>
          </p:cNvSpPr>
          <p:nvPr>
            <p:ph type="dt" sz="half" idx="10"/>
          </p:nvPr>
        </p:nvSpPr>
        <p:spPr/>
        <p:txBody>
          <a:bodyPr/>
          <a:lstStyle>
            <a:lvl1pPr>
              <a:defRPr/>
            </a:lvl1pPr>
          </a:lstStyle>
          <a:p>
            <a:pPr>
              <a:defRPr/>
            </a:pPr>
            <a:fld id="{9B62A2A3-0CB2-4CA6-9AE6-23F0CD00D166}" type="datetimeFigureOut">
              <a:rPr lang="de-AT"/>
              <a:pPr>
                <a:defRPr/>
              </a:pPr>
              <a:t>16.09.2018</a:t>
            </a:fld>
            <a:endParaRPr lang="de-AT"/>
          </a:p>
        </p:txBody>
      </p:sp>
      <p:sp>
        <p:nvSpPr>
          <p:cNvPr id="5" name="Fußzeilenplatzhalter 4"/>
          <p:cNvSpPr>
            <a:spLocks noGrp="1"/>
          </p:cNvSpPr>
          <p:nvPr>
            <p:ph type="ftr" sz="quarter" idx="11"/>
          </p:nvPr>
        </p:nvSpPr>
        <p:spPr/>
        <p:txBody>
          <a:bodyPr/>
          <a:lstStyle>
            <a:lvl1pPr>
              <a:defRPr/>
            </a:lvl1pPr>
          </a:lstStyle>
          <a:p>
            <a:pPr>
              <a:defRPr/>
            </a:pPr>
            <a:endParaRPr lang="de-AT"/>
          </a:p>
        </p:txBody>
      </p:sp>
      <p:sp>
        <p:nvSpPr>
          <p:cNvPr id="6" name="Foliennummernplatzhalter 5"/>
          <p:cNvSpPr>
            <a:spLocks noGrp="1"/>
          </p:cNvSpPr>
          <p:nvPr>
            <p:ph type="sldNum" sz="quarter" idx="12"/>
          </p:nvPr>
        </p:nvSpPr>
        <p:spPr/>
        <p:txBody>
          <a:bodyPr/>
          <a:lstStyle>
            <a:lvl1pPr>
              <a:defRPr/>
            </a:lvl1pPr>
          </a:lstStyle>
          <a:p>
            <a:pPr>
              <a:defRPr/>
            </a:pPr>
            <a:fld id="{43E36FA3-C3DE-44CE-B70C-79EDAEBC8F59}" type="slidenum">
              <a:rPr lang="de-AT" altLang="de-DE"/>
              <a:pPr>
                <a:defRPr/>
              </a:pPr>
              <a:t>‹Nr.›</a:t>
            </a:fld>
            <a:endParaRPr lang="de-AT" altLang="de-DE"/>
          </a:p>
        </p:txBody>
      </p:sp>
    </p:spTree>
    <p:extLst>
      <p:ext uri="{BB962C8B-B14F-4D97-AF65-F5344CB8AC3E}">
        <p14:creationId xmlns:p14="http://schemas.microsoft.com/office/powerpoint/2010/main" val="220101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AT"/>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AT"/>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AT"/>
          </a:p>
        </p:txBody>
      </p:sp>
      <p:sp>
        <p:nvSpPr>
          <p:cNvPr id="5" name="Datumsplatzhalter 3"/>
          <p:cNvSpPr>
            <a:spLocks noGrp="1"/>
          </p:cNvSpPr>
          <p:nvPr>
            <p:ph type="dt" sz="half" idx="10"/>
          </p:nvPr>
        </p:nvSpPr>
        <p:spPr/>
        <p:txBody>
          <a:bodyPr/>
          <a:lstStyle>
            <a:lvl1pPr>
              <a:defRPr/>
            </a:lvl1pPr>
          </a:lstStyle>
          <a:p>
            <a:pPr>
              <a:defRPr/>
            </a:pPr>
            <a:fld id="{AC0857B1-66BE-41B2-B0C0-0069950B6835}" type="datetimeFigureOut">
              <a:rPr lang="de-AT"/>
              <a:pPr>
                <a:defRPr/>
              </a:pPr>
              <a:t>16.09.2018</a:t>
            </a:fld>
            <a:endParaRPr lang="de-AT"/>
          </a:p>
        </p:txBody>
      </p:sp>
      <p:sp>
        <p:nvSpPr>
          <p:cNvPr id="6" name="Fußzeilenplatzhalter 4"/>
          <p:cNvSpPr>
            <a:spLocks noGrp="1"/>
          </p:cNvSpPr>
          <p:nvPr>
            <p:ph type="ftr" sz="quarter" idx="11"/>
          </p:nvPr>
        </p:nvSpPr>
        <p:spPr/>
        <p:txBody>
          <a:bodyPr/>
          <a:lstStyle>
            <a:lvl1pPr>
              <a:defRPr/>
            </a:lvl1pPr>
          </a:lstStyle>
          <a:p>
            <a:pPr>
              <a:defRPr/>
            </a:pPr>
            <a:endParaRPr lang="de-AT"/>
          </a:p>
        </p:txBody>
      </p:sp>
      <p:sp>
        <p:nvSpPr>
          <p:cNvPr id="7" name="Foliennummernplatzhalter 5"/>
          <p:cNvSpPr>
            <a:spLocks noGrp="1"/>
          </p:cNvSpPr>
          <p:nvPr>
            <p:ph type="sldNum" sz="quarter" idx="12"/>
          </p:nvPr>
        </p:nvSpPr>
        <p:spPr/>
        <p:txBody>
          <a:bodyPr/>
          <a:lstStyle>
            <a:lvl1pPr>
              <a:defRPr/>
            </a:lvl1pPr>
          </a:lstStyle>
          <a:p>
            <a:pPr>
              <a:defRPr/>
            </a:pPr>
            <a:fld id="{769222B0-1412-4136-A1CA-7572825E022C}" type="slidenum">
              <a:rPr lang="de-AT" altLang="de-DE"/>
              <a:pPr>
                <a:defRPr/>
              </a:pPr>
              <a:t>‹Nr.›</a:t>
            </a:fld>
            <a:endParaRPr lang="de-AT" altLang="de-DE"/>
          </a:p>
        </p:txBody>
      </p:sp>
    </p:spTree>
    <p:extLst>
      <p:ext uri="{BB962C8B-B14F-4D97-AF65-F5344CB8AC3E}">
        <p14:creationId xmlns:p14="http://schemas.microsoft.com/office/powerpoint/2010/main" val="1571811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AT"/>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AT"/>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AT"/>
          </a:p>
        </p:txBody>
      </p:sp>
      <p:sp>
        <p:nvSpPr>
          <p:cNvPr id="7" name="Datumsplatzhalter 3"/>
          <p:cNvSpPr>
            <a:spLocks noGrp="1"/>
          </p:cNvSpPr>
          <p:nvPr>
            <p:ph type="dt" sz="half" idx="10"/>
          </p:nvPr>
        </p:nvSpPr>
        <p:spPr/>
        <p:txBody>
          <a:bodyPr/>
          <a:lstStyle>
            <a:lvl1pPr>
              <a:defRPr/>
            </a:lvl1pPr>
          </a:lstStyle>
          <a:p>
            <a:pPr>
              <a:defRPr/>
            </a:pPr>
            <a:fld id="{DEE21EEA-C091-4565-907C-3BF2AFCDBDAD}" type="datetimeFigureOut">
              <a:rPr lang="de-AT"/>
              <a:pPr>
                <a:defRPr/>
              </a:pPr>
              <a:t>16.09.2018</a:t>
            </a:fld>
            <a:endParaRPr lang="de-AT"/>
          </a:p>
        </p:txBody>
      </p:sp>
      <p:sp>
        <p:nvSpPr>
          <p:cNvPr id="8" name="Fußzeilenplatzhalter 4"/>
          <p:cNvSpPr>
            <a:spLocks noGrp="1"/>
          </p:cNvSpPr>
          <p:nvPr>
            <p:ph type="ftr" sz="quarter" idx="11"/>
          </p:nvPr>
        </p:nvSpPr>
        <p:spPr/>
        <p:txBody>
          <a:bodyPr/>
          <a:lstStyle>
            <a:lvl1pPr>
              <a:defRPr/>
            </a:lvl1pPr>
          </a:lstStyle>
          <a:p>
            <a:pPr>
              <a:defRPr/>
            </a:pPr>
            <a:endParaRPr lang="de-AT"/>
          </a:p>
        </p:txBody>
      </p:sp>
      <p:sp>
        <p:nvSpPr>
          <p:cNvPr id="9" name="Foliennummernplatzhalter 5"/>
          <p:cNvSpPr>
            <a:spLocks noGrp="1"/>
          </p:cNvSpPr>
          <p:nvPr>
            <p:ph type="sldNum" sz="quarter" idx="12"/>
          </p:nvPr>
        </p:nvSpPr>
        <p:spPr/>
        <p:txBody>
          <a:bodyPr/>
          <a:lstStyle>
            <a:lvl1pPr>
              <a:defRPr/>
            </a:lvl1pPr>
          </a:lstStyle>
          <a:p>
            <a:pPr>
              <a:defRPr/>
            </a:pPr>
            <a:fld id="{2F748CB7-4D44-45FE-8773-93564D5B0073}" type="slidenum">
              <a:rPr lang="de-AT" altLang="de-DE"/>
              <a:pPr>
                <a:defRPr/>
              </a:pPr>
              <a:t>‹Nr.›</a:t>
            </a:fld>
            <a:endParaRPr lang="de-AT" altLang="de-DE"/>
          </a:p>
        </p:txBody>
      </p:sp>
    </p:spTree>
    <p:extLst>
      <p:ext uri="{BB962C8B-B14F-4D97-AF65-F5344CB8AC3E}">
        <p14:creationId xmlns:p14="http://schemas.microsoft.com/office/powerpoint/2010/main" val="880976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AT"/>
          </a:p>
        </p:txBody>
      </p:sp>
      <p:sp>
        <p:nvSpPr>
          <p:cNvPr id="3" name="Datumsplatzhalter 3"/>
          <p:cNvSpPr>
            <a:spLocks noGrp="1"/>
          </p:cNvSpPr>
          <p:nvPr>
            <p:ph type="dt" sz="half" idx="10"/>
          </p:nvPr>
        </p:nvSpPr>
        <p:spPr/>
        <p:txBody>
          <a:bodyPr/>
          <a:lstStyle>
            <a:lvl1pPr>
              <a:defRPr/>
            </a:lvl1pPr>
          </a:lstStyle>
          <a:p>
            <a:pPr>
              <a:defRPr/>
            </a:pPr>
            <a:fld id="{6CD9168D-4C88-488E-8185-061EE42480AB}" type="datetimeFigureOut">
              <a:rPr lang="de-AT"/>
              <a:pPr>
                <a:defRPr/>
              </a:pPr>
              <a:t>16.09.2018</a:t>
            </a:fld>
            <a:endParaRPr lang="de-AT"/>
          </a:p>
        </p:txBody>
      </p:sp>
      <p:sp>
        <p:nvSpPr>
          <p:cNvPr id="4" name="Fußzeilenplatzhalter 4"/>
          <p:cNvSpPr>
            <a:spLocks noGrp="1"/>
          </p:cNvSpPr>
          <p:nvPr>
            <p:ph type="ftr" sz="quarter" idx="11"/>
          </p:nvPr>
        </p:nvSpPr>
        <p:spPr/>
        <p:txBody>
          <a:bodyPr/>
          <a:lstStyle>
            <a:lvl1pPr>
              <a:defRPr/>
            </a:lvl1pPr>
          </a:lstStyle>
          <a:p>
            <a:pPr>
              <a:defRPr/>
            </a:pPr>
            <a:endParaRPr lang="de-AT"/>
          </a:p>
        </p:txBody>
      </p:sp>
      <p:sp>
        <p:nvSpPr>
          <p:cNvPr id="5" name="Foliennummernplatzhalter 5"/>
          <p:cNvSpPr>
            <a:spLocks noGrp="1"/>
          </p:cNvSpPr>
          <p:nvPr>
            <p:ph type="sldNum" sz="quarter" idx="12"/>
          </p:nvPr>
        </p:nvSpPr>
        <p:spPr/>
        <p:txBody>
          <a:bodyPr/>
          <a:lstStyle>
            <a:lvl1pPr>
              <a:defRPr/>
            </a:lvl1pPr>
          </a:lstStyle>
          <a:p>
            <a:pPr>
              <a:defRPr/>
            </a:pPr>
            <a:fld id="{79063A72-EEE8-49F0-B887-200C24F4B3CA}" type="slidenum">
              <a:rPr lang="de-AT" altLang="de-DE"/>
              <a:pPr>
                <a:defRPr/>
              </a:pPr>
              <a:t>‹Nr.›</a:t>
            </a:fld>
            <a:endParaRPr lang="de-AT" altLang="de-DE"/>
          </a:p>
        </p:txBody>
      </p:sp>
    </p:spTree>
    <p:extLst>
      <p:ext uri="{BB962C8B-B14F-4D97-AF65-F5344CB8AC3E}">
        <p14:creationId xmlns:p14="http://schemas.microsoft.com/office/powerpoint/2010/main" val="2557657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3"/>
          <p:cNvSpPr>
            <a:spLocks noGrp="1"/>
          </p:cNvSpPr>
          <p:nvPr>
            <p:ph type="dt" sz="half" idx="10"/>
          </p:nvPr>
        </p:nvSpPr>
        <p:spPr/>
        <p:txBody>
          <a:bodyPr/>
          <a:lstStyle>
            <a:lvl1pPr>
              <a:defRPr/>
            </a:lvl1pPr>
          </a:lstStyle>
          <a:p>
            <a:pPr>
              <a:defRPr/>
            </a:pPr>
            <a:fld id="{011A2486-9EEB-427D-83F9-ACC9F6157086}" type="datetimeFigureOut">
              <a:rPr lang="de-AT"/>
              <a:pPr>
                <a:defRPr/>
              </a:pPr>
              <a:t>16.09.2018</a:t>
            </a:fld>
            <a:endParaRPr lang="de-AT"/>
          </a:p>
        </p:txBody>
      </p:sp>
      <p:sp>
        <p:nvSpPr>
          <p:cNvPr id="3" name="Fußzeilenplatzhalter 4"/>
          <p:cNvSpPr>
            <a:spLocks noGrp="1"/>
          </p:cNvSpPr>
          <p:nvPr>
            <p:ph type="ftr" sz="quarter" idx="11"/>
          </p:nvPr>
        </p:nvSpPr>
        <p:spPr/>
        <p:txBody>
          <a:bodyPr/>
          <a:lstStyle>
            <a:lvl1pPr>
              <a:defRPr/>
            </a:lvl1pPr>
          </a:lstStyle>
          <a:p>
            <a:pPr>
              <a:defRPr/>
            </a:pPr>
            <a:endParaRPr lang="de-AT"/>
          </a:p>
        </p:txBody>
      </p:sp>
      <p:sp>
        <p:nvSpPr>
          <p:cNvPr id="4" name="Foliennummernplatzhalter 5"/>
          <p:cNvSpPr>
            <a:spLocks noGrp="1"/>
          </p:cNvSpPr>
          <p:nvPr>
            <p:ph type="sldNum" sz="quarter" idx="12"/>
          </p:nvPr>
        </p:nvSpPr>
        <p:spPr/>
        <p:txBody>
          <a:bodyPr/>
          <a:lstStyle>
            <a:lvl1pPr>
              <a:defRPr/>
            </a:lvl1pPr>
          </a:lstStyle>
          <a:p>
            <a:pPr>
              <a:defRPr/>
            </a:pPr>
            <a:fld id="{C673614A-99B0-4321-A6BE-56082969A0EE}" type="slidenum">
              <a:rPr lang="de-AT" altLang="de-DE"/>
              <a:pPr>
                <a:defRPr/>
              </a:pPr>
              <a:t>‹Nr.›</a:t>
            </a:fld>
            <a:endParaRPr lang="de-AT" altLang="de-DE"/>
          </a:p>
        </p:txBody>
      </p:sp>
    </p:spTree>
    <p:extLst>
      <p:ext uri="{BB962C8B-B14F-4D97-AF65-F5344CB8AC3E}">
        <p14:creationId xmlns:p14="http://schemas.microsoft.com/office/powerpoint/2010/main" val="286933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AT"/>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AT"/>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umsplatzhalter 3"/>
          <p:cNvSpPr>
            <a:spLocks noGrp="1"/>
          </p:cNvSpPr>
          <p:nvPr>
            <p:ph type="dt" sz="half" idx="10"/>
          </p:nvPr>
        </p:nvSpPr>
        <p:spPr/>
        <p:txBody>
          <a:bodyPr/>
          <a:lstStyle>
            <a:lvl1pPr>
              <a:defRPr/>
            </a:lvl1pPr>
          </a:lstStyle>
          <a:p>
            <a:pPr>
              <a:defRPr/>
            </a:pPr>
            <a:fld id="{853CFAC9-DCC2-47A2-AFAE-D9D5C584A1A0}" type="datetimeFigureOut">
              <a:rPr lang="de-AT"/>
              <a:pPr>
                <a:defRPr/>
              </a:pPr>
              <a:t>16.09.2018</a:t>
            </a:fld>
            <a:endParaRPr lang="de-AT"/>
          </a:p>
        </p:txBody>
      </p:sp>
      <p:sp>
        <p:nvSpPr>
          <p:cNvPr id="6" name="Fußzeilenplatzhalter 4"/>
          <p:cNvSpPr>
            <a:spLocks noGrp="1"/>
          </p:cNvSpPr>
          <p:nvPr>
            <p:ph type="ftr" sz="quarter" idx="11"/>
          </p:nvPr>
        </p:nvSpPr>
        <p:spPr/>
        <p:txBody>
          <a:bodyPr/>
          <a:lstStyle>
            <a:lvl1pPr>
              <a:defRPr/>
            </a:lvl1pPr>
          </a:lstStyle>
          <a:p>
            <a:pPr>
              <a:defRPr/>
            </a:pPr>
            <a:endParaRPr lang="de-AT"/>
          </a:p>
        </p:txBody>
      </p:sp>
      <p:sp>
        <p:nvSpPr>
          <p:cNvPr id="7" name="Foliennummernplatzhalter 5"/>
          <p:cNvSpPr>
            <a:spLocks noGrp="1"/>
          </p:cNvSpPr>
          <p:nvPr>
            <p:ph type="sldNum" sz="quarter" idx="12"/>
          </p:nvPr>
        </p:nvSpPr>
        <p:spPr/>
        <p:txBody>
          <a:bodyPr/>
          <a:lstStyle>
            <a:lvl1pPr>
              <a:defRPr/>
            </a:lvl1pPr>
          </a:lstStyle>
          <a:p>
            <a:pPr>
              <a:defRPr/>
            </a:pPr>
            <a:fld id="{43473BAC-9AA0-4734-92C8-8DC65BC5B9BD}" type="slidenum">
              <a:rPr lang="de-AT" altLang="de-DE"/>
              <a:pPr>
                <a:defRPr/>
              </a:pPr>
              <a:t>‹Nr.›</a:t>
            </a:fld>
            <a:endParaRPr lang="de-AT" altLang="de-DE"/>
          </a:p>
        </p:txBody>
      </p:sp>
    </p:spTree>
    <p:extLst>
      <p:ext uri="{BB962C8B-B14F-4D97-AF65-F5344CB8AC3E}">
        <p14:creationId xmlns:p14="http://schemas.microsoft.com/office/powerpoint/2010/main" val="953804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AT"/>
          </a:p>
        </p:txBody>
      </p:sp>
      <p:sp>
        <p:nvSpPr>
          <p:cNvPr id="3" name="Bildplatzhalt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AT" noProof="0"/>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umsplatzhalter 3"/>
          <p:cNvSpPr>
            <a:spLocks noGrp="1"/>
          </p:cNvSpPr>
          <p:nvPr>
            <p:ph type="dt" sz="half" idx="10"/>
          </p:nvPr>
        </p:nvSpPr>
        <p:spPr/>
        <p:txBody>
          <a:bodyPr/>
          <a:lstStyle>
            <a:lvl1pPr>
              <a:defRPr/>
            </a:lvl1pPr>
          </a:lstStyle>
          <a:p>
            <a:pPr>
              <a:defRPr/>
            </a:pPr>
            <a:fld id="{478E7D8C-CB56-4BBD-BF58-5A3C2667888A}" type="datetimeFigureOut">
              <a:rPr lang="de-AT"/>
              <a:pPr>
                <a:defRPr/>
              </a:pPr>
              <a:t>16.09.2018</a:t>
            </a:fld>
            <a:endParaRPr lang="de-AT"/>
          </a:p>
        </p:txBody>
      </p:sp>
      <p:sp>
        <p:nvSpPr>
          <p:cNvPr id="6" name="Fußzeilenplatzhalter 4"/>
          <p:cNvSpPr>
            <a:spLocks noGrp="1"/>
          </p:cNvSpPr>
          <p:nvPr>
            <p:ph type="ftr" sz="quarter" idx="11"/>
          </p:nvPr>
        </p:nvSpPr>
        <p:spPr/>
        <p:txBody>
          <a:bodyPr/>
          <a:lstStyle>
            <a:lvl1pPr>
              <a:defRPr/>
            </a:lvl1pPr>
          </a:lstStyle>
          <a:p>
            <a:pPr>
              <a:defRPr/>
            </a:pPr>
            <a:endParaRPr lang="de-AT"/>
          </a:p>
        </p:txBody>
      </p:sp>
      <p:sp>
        <p:nvSpPr>
          <p:cNvPr id="7" name="Foliennummernplatzhalter 5"/>
          <p:cNvSpPr>
            <a:spLocks noGrp="1"/>
          </p:cNvSpPr>
          <p:nvPr>
            <p:ph type="sldNum" sz="quarter" idx="12"/>
          </p:nvPr>
        </p:nvSpPr>
        <p:spPr/>
        <p:txBody>
          <a:bodyPr/>
          <a:lstStyle>
            <a:lvl1pPr>
              <a:defRPr/>
            </a:lvl1pPr>
          </a:lstStyle>
          <a:p>
            <a:pPr>
              <a:defRPr/>
            </a:pPr>
            <a:fld id="{746AF607-B0CE-43F0-820E-9A2BAB3D4801}" type="slidenum">
              <a:rPr lang="de-AT" altLang="de-DE"/>
              <a:pPr>
                <a:defRPr/>
              </a:pPr>
              <a:t>‹Nr.›</a:t>
            </a:fld>
            <a:endParaRPr lang="de-AT" altLang="de-DE"/>
          </a:p>
        </p:txBody>
      </p:sp>
    </p:spTree>
    <p:extLst>
      <p:ext uri="{BB962C8B-B14F-4D97-AF65-F5344CB8AC3E}">
        <p14:creationId xmlns:p14="http://schemas.microsoft.com/office/powerpoint/2010/main" val="3425638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lum/>
          </a:blip>
          <a:srcRect/>
          <a:stretch>
            <a:fillRect/>
          </a:stretch>
        </a:blipFill>
        <a:effectLst/>
      </p:bgPr>
    </p:bg>
    <p:spTree>
      <p:nvGrpSpPr>
        <p:cNvPr id="1" name=""/>
        <p:cNvGrpSpPr/>
        <p:nvPr/>
      </p:nvGrpSpPr>
      <p:grpSpPr>
        <a:xfrm>
          <a:off x="0" y="0"/>
          <a:ext cx="0" cy="0"/>
          <a:chOff x="0" y="0"/>
          <a:chExt cx="0" cy="0"/>
        </a:xfrm>
      </p:grpSpPr>
      <p:sp>
        <p:nvSpPr>
          <p:cNvPr id="1026" name="Titelplatzhalt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de-DE" altLang="de-DE" smtClean="0"/>
              <a:t>Titelmasterformat durch Klicken bearbeiten</a:t>
            </a:r>
            <a:endParaRPr lang="de-AT" altLang="de-DE" smtClean="0"/>
          </a:p>
        </p:txBody>
      </p:sp>
      <p:sp>
        <p:nvSpPr>
          <p:cNvPr id="1027" name="Textplatzhalt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e-DE" altLang="de-DE" smtClean="0"/>
              <a:t>Textmasterformat bearbeiten</a:t>
            </a:r>
          </a:p>
          <a:p>
            <a:pPr lvl="1"/>
            <a:r>
              <a:rPr lang="de-DE" altLang="de-DE" smtClean="0"/>
              <a:t>Zweite Ebene</a:t>
            </a:r>
          </a:p>
          <a:p>
            <a:pPr lvl="2"/>
            <a:r>
              <a:rPr lang="de-DE" altLang="de-DE" smtClean="0"/>
              <a:t>Dritte Ebene</a:t>
            </a:r>
          </a:p>
          <a:p>
            <a:pPr lvl="3"/>
            <a:r>
              <a:rPr lang="de-DE" altLang="de-DE" smtClean="0"/>
              <a:t>Vierte Ebene</a:t>
            </a:r>
          </a:p>
          <a:p>
            <a:pPr lvl="4"/>
            <a:r>
              <a:rPr lang="de-DE" altLang="de-DE" smtClean="0"/>
              <a:t>Fünfte Ebene</a:t>
            </a:r>
            <a:endParaRPr lang="de-AT" altLang="de-DE" smtClean="0"/>
          </a:p>
        </p:txBody>
      </p:sp>
      <p:sp>
        <p:nvSpPr>
          <p:cNvPr id="4" name="Datumsplatzhalt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A1FB8DD5-B22B-43AD-A6C0-A1031EB49B2A}" type="datetimeFigureOut">
              <a:rPr lang="de-AT"/>
              <a:pPr>
                <a:defRPr/>
              </a:pPr>
              <a:t>16.09.2018</a:t>
            </a:fld>
            <a:endParaRPr lang="de-AT"/>
          </a:p>
        </p:txBody>
      </p:sp>
      <p:sp>
        <p:nvSpPr>
          <p:cNvPr id="5" name="Fußzeilenplatzhalt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de-AT"/>
          </a:p>
        </p:txBody>
      </p:sp>
      <p:sp>
        <p:nvSpPr>
          <p:cNvPr id="6" name="Foliennummernplatzhalt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defRPr>
            </a:lvl1pPr>
          </a:lstStyle>
          <a:p>
            <a:pPr>
              <a:defRPr/>
            </a:pPr>
            <a:fld id="{C34C4C80-BCDC-417D-9AEA-8E84A1767152}" type="slidenum">
              <a:rPr lang="de-AT" altLang="de-DE"/>
              <a:pPr>
                <a:defRPr/>
              </a:pPr>
              <a:t>‹Nr.›</a:t>
            </a:fld>
            <a:endParaRPr lang="de-AT" altLang="de-DE"/>
          </a:p>
        </p:txBody>
      </p:sp>
      <p:sp>
        <p:nvSpPr>
          <p:cNvPr id="2" name="Rechteck 1"/>
          <p:cNvSpPr/>
          <p:nvPr userDrawn="1"/>
        </p:nvSpPr>
        <p:spPr>
          <a:xfrm>
            <a:off x="251520" y="6021288"/>
            <a:ext cx="1008112" cy="648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fik 7">
            <a:extLst>
              <a:ext uri="{FF2B5EF4-FFF2-40B4-BE49-F238E27FC236}">
                <a16:creationId xmlns:a16="http://schemas.microsoft.com/office/drawing/2014/main" xmlns="" xmlns:lc="http://schemas.openxmlformats.org/drawingml/2006/lockedCanvas" id="{F122DA5F-F369-425E-9800-5E085E2248B1}"/>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07504" y="6309320"/>
            <a:ext cx="734077" cy="435294"/>
          </a:xfrm>
          <a:prstGeom prst="rect">
            <a:avLst/>
          </a:prstGeom>
        </p:spPr>
      </p:pic>
      <p:pic>
        <p:nvPicPr>
          <p:cNvPr id="9" name="Grafik 8">
            <a:extLst>
              <a:ext uri="{FF2B5EF4-FFF2-40B4-BE49-F238E27FC236}">
                <a16:creationId xmlns:a16="http://schemas.microsoft.com/office/drawing/2014/main" xmlns="" xmlns:lc="http://schemas.openxmlformats.org/drawingml/2006/lockedCanvas" id="{5F1B4320-4208-4F94-8ACA-7CFD09946D5A}"/>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6760957" y="6398468"/>
            <a:ext cx="2245311" cy="368123"/>
          </a:xfrm>
          <a:prstGeom prst="rect">
            <a:avLst/>
          </a:prstGeom>
        </p:spPr>
      </p:pic>
    </p:spTree>
  </p:cSld>
  <p:clrMap bg1="lt1" tx1="dk1" bg2="lt2" tx2="dk2" accent1="accent1" accent2="accent2" accent3="accent3" accent4="accent4" accent5="accent5" accent6="accent6" hlink="hlink" folHlink="folHlink"/>
  <p:sldLayoutIdLst>
    <p:sldLayoutId id="2147483672"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0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10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 Id="rId5" Type="http://schemas.openxmlformats.org/officeDocument/2006/relationships/image" Target="../media/image180.png"/><Relationship Id="rId4" Type="http://schemas.openxmlformats.org/officeDocument/2006/relationships/image" Target="../media/image179.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4.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6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7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7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8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9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el 1"/>
          <p:cNvSpPr>
            <a:spLocks noGrp="1"/>
          </p:cNvSpPr>
          <p:nvPr>
            <p:ph type="ctrTitle"/>
          </p:nvPr>
        </p:nvSpPr>
        <p:spPr/>
        <p:txBody>
          <a:bodyPr/>
          <a:lstStyle/>
          <a:p>
            <a:pPr eaLnBrk="1" hangingPunct="1"/>
            <a:r>
              <a:rPr lang="de-AT" altLang="de-DE" dirty="0" smtClean="0"/>
              <a:t>Java 8 New Features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Introduction</a:t>
            </a:r>
            <a:r>
              <a:rPr lang="de-AT" dirty="0" smtClean="0"/>
              <a:t> </a:t>
            </a:r>
            <a:r>
              <a:rPr lang="de-AT" dirty="0" err="1" smtClean="0"/>
              <a:t>to</a:t>
            </a:r>
            <a:r>
              <a:rPr lang="de-AT" dirty="0" smtClean="0"/>
              <a:t> Lambdas</a:t>
            </a:r>
            <a:endParaRPr lang="de-AT" dirty="0"/>
          </a:p>
        </p:txBody>
      </p:sp>
      <p:sp>
        <p:nvSpPr>
          <p:cNvPr id="3" name="Inhaltsplatzhalter 2"/>
          <p:cNvSpPr>
            <a:spLocks noGrp="1"/>
          </p:cNvSpPr>
          <p:nvPr>
            <p:ph idx="1"/>
          </p:nvPr>
        </p:nvSpPr>
        <p:spPr/>
        <p:txBody>
          <a:bodyPr/>
          <a:lstStyle/>
          <a:p>
            <a:pPr marL="0" indent="0">
              <a:buNone/>
            </a:pPr>
            <a:r>
              <a:rPr lang="de-AT" sz="2400" dirty="0" smtClean="0"/>
              <a:t>A Lambda </a:t>
            </a:r>
            <a:r>
              <a:rPr lang="de-AT" sz="2400" dirty="0" err="1" smtClean="0"/>
              <a:t>is</a:t>
            </a:r>
            <a:r>
              <a:rPr lang="de-AT" sz="2400" dirty="0" smtClean="0"/>
              <a:t> a </a:t>
            </a:r>
            <a:r>
              <a:rPr lang="de-AT" sz="2400" dirty="0" err="1" smtClean="0"/>
              <a:t>container</a:t>
            </a:r>
            <a:r>
              <a:rPr lang="de-AT" sz="2400" dirty="0" smtClean="0"/>
              <a:t> </a:t>
            </a:r>
            <a:r>
              <a:rPr lang="de-AT" sz="2400" dirty="0" err="1" smtClean="0"/>
              <a:t>of</a:t>
            </a:r>
            <a:r>
              <a:rPr lang="de-AT" sz="2400" dirty="0"/>
              <a:t> </a:t>
            </a:r>
            <a:r>
              <a:rPr lang="de-AT" sz="2400" dirty="0" err="1" smtClean="0"/>
              <a:t>source</a:t>
            </a:r>
            <a:r>
              <a:rPr lang="de-AT" sz="2400" dirty="0" smtClean="0"/>
              <a:t> </a:t>
            </a:r>
            <a:r>
              <a:rPr lang="de-AT" sz="2400" dirty="0" err="1" smtClean="0"/>
              <a:t>code</a:t>
            </a:r>
            <a:r>
              <a:rPr lang="de-AT" sz="2400" dirty="0" smtClean="0"/>
              <a:t> </a:t>
            </a:r>
            <a:r>
              <a:rPr lang="de-AT" sz="2400" dirty="0" err="1" smtClean="0"/>
              <a:t>similar</a:t>
            </a:r>
            <a:r>
              <a:rPr lang="de-AT" sz="2400" dirty="0" smtClean="0"/>
              <a:t> </a:t>
            </a:r>
            <a:r>
              <a:rPr lang="de-AT" sz="2400" dirty="0" err="1" smtClean="0"/>
              <a:t>to</a:t>
            </a:r>
            <a:r>
              <a:rPr lang="de-AT" sz="2400" dirty="0" smtClean="0"/>
              <a:t> a </a:t>
            </a:r>
            <a:r>
              <a:rPr lang="de-AT" sz="2400" dirty="0" err="1" smtClean="0"/>
              <a:t>method</a:t>
            </a:r>
            <a:r>
              <a:rPr lang="de-AT" sz="2400" dirty="0" smtClean="0"/>
              <a:t>, but </a:t>
            </a:r>
            <a:r>
              <a:rPr lang="de-AT" sz="2400" dirty="0" err="1" smtClean="0"/>
              <a:t>without</a:t>
            </a:r>
            <a:r>
              <a:rPr lang="de-AT" sz="2400" dirty="0" smtClean="0"/>
              <a:t> </a:t>
            </a:r>
            <a:r>
              <a:rPr lang="de-AT" sz="2400" dirty="0" err="1" smtClean="0"/>
              <a:t>name</a:t>
            </a:r>
            <a:r>
              <a:rPr lang="de-AT" sz="2400" dirty="0" smtClean="0"/>
              <a:t> </a:t>
            </a:r>
            <a:r>
              <a:rPr lang="de-AT" sz="2400" dirty="0" err="1" smtClean="0"/>
              <a:t>and</a:t>
            </a:r>
            <a:r>
              <a:rPr lang="de-AT" sz="2400" dirty="0" smtClean="0"/>
              <a:t> </a:t>
            </a:r>
            <a:r>
              <a:rPr lang="de-AT" sz="2400" dirty="0" err="1" smtClean="0"/>
              <a:t>without</a:t>
            </a:r>
            <a:r>
              <a:rPr lang="de-AT" sz="2400" dirty="0" smtClean="0"/>
              <a:t> explicit </a:t>
            </a:r>
            <a:r>
              <a:rPr lang="de-AT" sz="2400" dirty="0" err="1" smtClean="0"/>
              <a:t>return</a:t>
            </a:r>
            <a:r>
              <a:rPr lang="de-AT" sz="2400" dirty="0" smtClean="0"/>
              <a:t> type </a:t>
            </a:r>
            <a:r>
              <a:rPr lang="de-AT" sz="2400" dirty="0" err="1" smtClean="0"/>
              <a:t>and</a:t>
            </a:r>
            <a:r>
              <a:rPr lang="de-AT" sz="2400" dirty="0" smtClean="0"/>
              <a:t> </a:t>
            </a:r>
            <a:r>
              <a:rPr lang="de-AT" sz="2400" dirty="0" err="1" smtClean="0"/>
              <a:t>exceptions</a:t>
            </a:r>
            <a:r>
              <a:rPr lang="de-AT" sz="2400" dirty="0" smtClean="0"/>
              <a:t>.</a:t>
            </a:r>
            <a:endParaRPr lang="de-AT" sz="2400" dirty="0"/>
          </a:p>
        </p:txBody>
      </p:sp>
      <p:pic>
        <p:nvPicPr>
          <p:cNvPr id="5" name="Grafik 4"/>
          <p:cNvPicPr>
            <a:picLocks noChangeAspect="1"/>
          </p:cNvPicPr>
          <p:nvPr/>
        </p:nvPicPr>
        <p:blipFill>
          <a:blip r:embed="rId2"/>
          <a:stretch>
            <a:fillRect/>
          </a:stretch>
        </p:blipFill>
        <p:spPr>
          <a:xfrm>
            <a:off x="1300162" y="2780928"/>
            <a:ext cx="6543675" cy="571500"/>
          </a:xfrm>
          <a:prstGeom prst="rect">
            <a:avLst/>
          </a:prstGeom>
        </p:spPr>
      </p:pic>
      <p:pic>
        <p:nvPicPr>
          <p:cNvPr id="6" name="Grafik 5"/>
          <p:cNvPicPr>
            <a:picLocks noChangeAspect="1"/>
          </p:cNvPicPr>
          <p:nvPr/>
        </p:nvPicPr>
        <p:blipFill>
          <a:blip r:embed="rId3"/>
          <a:stretch>
            <a:fillRect/>
          </a:stretch>
        </p:blipFill>
        <p:spPr>
          <a:xfrm>
            <a:off x="1300162" y="3413144"/>
            <a:ext cx="6600825" cy="1057275"/>
          </a:xfrm>
          <a:prstGeom prst="rect">
            <a:avLst/>
          </a:prstGeom>
        </p:spPr>
      </p:pic>
      <p:sp>
        <p:nvSpPr>
          <p:cNvPr id="7" name="Textfeld 6"/>
          <p:cNvSpPr txBox="1"/>
          <p:nvPr/>
        </p:nvSpPr>
        <p:spPr>
          <a:xfrm>
            <a:off x="1420600" y="2875042"/>
            <a:ext cx="5125121" cy="307777"/>
          </a:xfrm>
          <a:prstGeom prst="rect">
            <a:avLst/>
          </a:prstGeom>
          <a:solidFill>
            <a:srgbClr val="E0E0E0"/>
          </a:solidFill>
        </p:spPr>
        <p:txBody>
          <a:bodyPr wrap="non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parameters</a:t>
            </a:r>
            <a:r>
              <a:rPr lang="de-AT" sz="1400" b="1" dirty="0" smtClean="0">
                <a:solidFill>
                  <a:srgbClr val="FF0000"/>
                </a:solidFill>
                <a:latin typeface="Courier New" panose="02070309020205020404" pitchFamily="49" charset="0"/>
                <a:cs typeface="Courier New" panose="02070309020205020404" pitchFamily="49" charset="0"/>
              </a:rPr>
              <a:t> ) -&gt; { </a:t>
            </a:r>
            <a:r>
              <a:rPr lang="de-AT" sz="1400" b="1" dirty="0" err="1" smtClean="0">
                <a:solidFill>
                  <a:srgbClr val="FF0000"/>
                </a:solidFill>
                <a:latin typeface="Courier New" panose="02070309020205020404" pitchFamily="49" charset="0"/>
                <a:cs typeface="Courier New" panose="02070309020205020404" pitchFamily="49" charset="0"/>
              </a:rPr>
              <a:t>expression</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or</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statements</a:t>
            </a:r>
            <a:r>
              <a:rPr lang="de-AT" sz="1400" b="1" dirty="0" smtClean="0">
                <a:solidFill>
                  <a:srgbClr val="FF0000"/>
                </a:solidFill>
                <a:latin typeface="Courier New" panose="02070309020205020404" pitchFamily="49" charset="0"/>
                <a:cs typeface="Courier New" panose="02070309020205020404" pitchFamily="49" charset="0"/>
              </a:rPr>
              <a:t> }</a:t>
            </a:r>
            <a:endParaRPr lang="en-GB" sz="1400" b="1"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1490872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sz="2400" dirty="0" err="1">
                <a:latin typeface="Courier New" panose="02070309020205020404" pitchFamily="49" charset="0"/>
                <a:cs typeface="Courier New" panose="02070309020205020404" pitchFamily="49" charset="0"/>
              </a:rPr>
              <a:t>java.time.LocalDate</a:t>
            </a:r>
            <a:r>
              <a:rPr lang="de-AT" sz="2400" dirty="0">
                <a:latin typeface="Courier New" panose="02070309020205020404" pitchFamily="49" charset="0"/>
                <a:cs typeface="Courier New" panose="02070309020205020404" pitchFamily="49" charset="0"/>
              </a:rPr>
              <a:t/>
            </a:r>
            <a:br>
              <a:rPr lang="de-AT" sz="2400" dirty="0">
                <a:latin typeface="Courier New" panose="02070309020205020404" pitchFamily="49" charset="0"/>
                <a:cs typeface="Courier New" panose="02070309020205020404" pitchFamily="49" charset="0"/>
              </a:rPr>
            </a:br>
            <a:r>
              <a:rPr lang="de-AT" sz="2400" dirty="0" err="1">
                <a:latin typeface="Courier New" panose="02070309020205020404" pitchFamily="49" charset="0"/>
                <a:cs typeface="Courier New" panose="02070309020205020404" pitchFamily="49" charset="0"/>
              </a:rPr>
              <a:t>java.time.LocalTime</a:t>
            </a:r>
            <a:r>
              <a:rPr lang="de-AT" sz="2400" dirty="0">
                <a:latin typeface="Courier New" panose="02070309020205020404" pitchFamily="49" charset="0"/>
                <a:cs typeface="Courier New" panose="02070309020205020404" pitchFamily="49" charset="0"/>
              </a:rPr>
              <a:t/>
            </a:r>
            <a:br>
              <a:rPr lang="de-AT" sz="2400" dirty="0">
                <a:latin typeface="Courier New" panose="02070309020205020404" pitchFamily="49" charset="0"/>
                <a:cs typeface="Courier New" panose="02070309020205020404" pitchFamily="49" charset="0"/>
              </a:rPr>
            </a:br>
            <a:r>
              <a:rPr lang="de-AT" sz="2400" dirty="0" err="1">
                <a:latin typeface="Courier New" panose="02070309020205020404" pitchFamily="49" charset="0"/>
                <a:cs typeface="Courier New" panose="02070309020205020404" pitchFamily="49" charset="0"/>
              </a:rPr>
              <a:t>java.time.LocalDateTime</a:t>
            </a:r>
            <a:endParaRPr lang="de-AT" sz="2400" dirty="0"/>
          </a:p>
        </p:txBody>
      </p:sp>
      <p:pic>
        <p:nvPicPr>
          <p:cNvPr id="6" name="Grafik 5"/>
          <p:cNvPicPr>
            <a:picLocks noChangeAspect="1"/>
          </p:cNvPicPr>
          <p:nvPr/>
        </p:nvPicPr>
        <p:blipFill>
          <a:blip r:embed="rId2"/>
          <a:stretch>
            <a:fillRect/>
          </a:stretch>
        </p:blipFill>
        <p:spPr>
          <a:xfrm>
            <a:off x="755576" y="1700808"/>
            <a:ext cx="7447208" cy="2592288"/>
          </a:xfrm>
          <a:prstGeom prst="rect">
            <a:avLst/>
          </a:prstGeom>
        </p:spPr>
      </p:pic>
    </p:spTree>
    <p:extLst>
      <p:ext uri="{BB962C8B-B14F-4D97-AF65-F5344CB8AC3E}">
        <p14:creationId xmlns:p14="http://schemas.microsoft.com/office/powerpoint/2010/main" val="189912066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sz="2400" dirty="0" err="1">
                <a:latin typeface="Courier New" panose="02070309020205020404" pitchFamily="49" charset="0"/>
                <a:cs typeface="Courier New" panose="02070309020205020404" pitchFamily="49" charset="0"/>
              </a:rPr>
              <a:t>java.time.LocalDate</a:t>
            </a:r>
            <a:r>
              <a:rPr lang="de-AT" sz="2400" dirty="0">
                <a:latin typeface="Courier New" panose="02070309020205020404" pitchFamily="49" charset="0"/>
                <a:cs typeface="Courier New" panose="02070309020205020404" pitchFamily="49" charset="0"/>
              </a:rPr>
              <a:t/>
            </a:r>
            <a:br>
              <a:rPr lang="de-AT" sz="2400" dirty="0">
                <a:latin typeface="Courier New" panose="02070309020205020404" pitchFamily="49" charset="0"/>
                <a:cs typeface="Courier New" panose="02070309020205020404" pitchFamily="49" charset="0"/>
              </a:rPr>
            </a:br>
            <a:r>
              <a:rPr lang="de-AT" sz="2400" dirty="0" err="1">
                <a:latin typeface="Courier New" panose="02070309020205020404" pitchFamily="49" charset="0"/>
                <a:cs typeface="Courier New" panose="02070309020205020404" pitchFamily="49" charset="0"/>
              </a:rPr>
              <a:t>java.time.LocalTime</a:t>
            </a:r>
            <a:r>
              <a:rPr lang="de-AT" sz="2400" dirty="0">
                <a:latin typeface="Courier New" panose="02070309020205020404" pitchFamily="49" charset="0"/>
                <a:cs typeface="Courier New" panose="02070309020205020404" pitchFamily="49" charset="0"/>
              </a:rPr>
              <a:t/>
            </a:r>
            <a:br>
              <a:rPr lang="de-AT" sz="2400" dirty="0">
                <a:latin typeface="Courier New" panose="02070309020205020404" pitchFamily="49" charset="0"/>
                <a:cs typeface="Courier New" panose="02070309020205020404" pitchFamily="49" charset="0"/>
              </a:rPr>
            </a:br>
            <a:r>
              <a:rPr lang="de-AT" sz="2400" dirty="0" err="1">
                <a:latin typeface="Courier New" panose="02070309020205020404" pitchFamily="49" charset="0"/>
                <a:cs typeface="Courier New" panose="02070309020205020404" pitchFamily="49" charset="0"/>
              </a:rPr>
              <a:t>java.time.LocalDateTime</a:t>
            </a:r>
            <a:endParaRPr lang="de-AT" sz="2400" dirty="0"/>
          </a:p>
        </p:txBody>
      </p:sp>
      <p:pic>
        <p:nvPicPr>
          <p:cNvPr id="8" name="Grafik 7"/>
          <p:cNvPicPr>
            <a:picLocks noChangeAspect="1"/>
          </p:cNvPicPr>
          <p:nvPr/>
        </p:nvPicPr>
        <p:blipFill>
          <a:blip r:embed="rId2"/>
          <a:stretch>
            <a:fillRect/>
          </a:stretch>
        </p:blipFill>
        <p:spPr>
          <a:xfrm>
            <a:off x="179512" y="1556792"/>
            <a:ext cx="4048125" cy="2676525"/>
          </a:xfrm>
          <a:prstGeom prst="rect">
            <a:avLst/>
          </a:prstGeom>
        </p:spPr>
      </p:pic>
      <p:pic>
        <p:nvPicPr>
          <p:cNvPr id="9" name="Grafik 8"/>
          <p:cNvPicPr>
            <a:picLocks noChangeAspect="1"/>
          </p:cNvPicPr>
          <p:nvPr/>
        </p:nvPicPr>
        <p:blipFill>
          <a:blip r:embed="rId3"/>
          <a:stretch>
            <a:fillRect/>
          </a:stretch>
        </p:blipFill>
        <p:spPr>
          <a:xfrm>
            <a:off x="4427984" y="1556792"/>
            <a:ext cx="4486275" cy="2047875"/>
          </a:xfrm>
          <a:prstGeom prst="rect">
            <a:avLst/>
          </a:prstGeom>
        </p:spPr>
      </p:pic>
      <p:pic>
        <p:nvPicPr>
          <p:cNvPr id="10" name="Grafik 9"/>
          <p:cNvPicPr>
            <a:picLocks noChangeAspect="1"/>
          </p:cNvPicPr>
          <p:nvPr/>
        </p:nvPicPr>
        <p:blipFill>
          <a:blip r:embed="rId4"/>
          <a:stretch>
            <a:fillRect/>
          </a:stretch>
        </p:blipFill>
        <p:spPr>
          <a:xfrm>
            <a:off x="4752152" y="3645024"/>
            <a:ext cx="3943350" cy="2695575"/>
          </a:xfrm>
          <a:prstGeom prst="rect">
            <a:avLst/>
          </a:prstGeom>
        </p:spPr>
      </p:pic>
    </p:spTree>
    <p:extLst>
      <p:ext uri="{BB962C8B-B14F-4D97-AF65-F5344CB8AC3E}">
        <p14:creationId xmlns:p14="http://schemas.microsoft.com/office/powerpoint/2010/main" val="354295721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2"/>
          <a:stretch>
            <a:fillRect/>
          </a:stretch>
        </p:blipFill>
        <p:spPr>
          <a:xfrm>
            <a:off x="1187624" y="188640"/>
            <a:ext cx="6690023" cy="4608512"/>
          </a:xfrm>
          <a:prstGeom prst="rect">
            <a:avLst/>
          </a:prstGeom>
        </p:spPr>
      </p:pic>
      <p:pic>
        <p:nvPicPr>
          <p:cNvPr id="5" name="Grafik 4"/>
          <p:cNvPicPr>
            <a:picLocks noChangeAspect="1"/>
          </p:cNvPicPr>
          <p:nvPr/>
        </p:nvPicPr>
        <p:blipFill>
          <a:blip r:embed="rId3"/>
          <a:stretch>
            <a:fillRect/>
          </a:stretch>
        </p:blipFill>
        <p:spPr>
          <a:xfrm>
            <a:off x="2613347" y="4941168"/>
            <a:ext cx="3838575" cy="1733550"/>
          </a:xfrm>
          <a:prstGeom prst="rect">
            <a:avLst/>
          </a:prstGeom>
        </p:spPr>
      </p:pic>
    </p:spTree>
    <p:extLst>
      <p:ext uri="{BB962C8B-B14F-4D97-AF65-F5344CB8AC3E}">
        <p14:creationId xmlns:p14="http://schemas.microsoft.com/office/powerpoint/2010/main" val="96787749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sz="3600" dirty="0" err="1">
                <a:latin typeface="Courier New" panose="02070309020205020404" pitchFamily="49" charset="0"/>
                <a:cs typeface="Courier New" panose="02070309020205020404" pitchFamily="49" charset="0"/>
              </a:rPr>
              <a:t>j</a:t>
            </a:r>
            <a:r>
              <a:rPr lang="de-AT" sz="3600" dirty="0" err="1" smtClean="0">
                <a:latin typeface="Courier New" panose="02070309020205020404" pitchFamily="49" charset="0"/>
                <a:cs typeface="Courier New" panose="02070309020205020404" pitchFamily="49" charset="0"/>
              </a:rPr>
              <a:t>ava.time.DayOfWeek</a:t>
            </a:r>
            <a:r>
              <a:rPr lang="de-AT" sz="3600" dirty="0" smtClean="0">
                <a:latin typeface="Courier New" panose="02070309020205020404" pitchFamily="49" charset="0"/>
                <a:cs typeface="Courier New" panose="02070309020205020404" pitchFamily="49" charset="0"/>
              </a:rPr>
              <a:t/>
            </a:r>
            <a:br>
              <a:rPr lang="de-AT" sz="3600" dirty="0" smtClean="0">
                <a:latin typeface="Courier New" panose="02070309020205020404" pitchFamily="49" charset="0"/>
                <a:cs typeface="Courier New" panose="02070309020205020404" pitchFamily="49" charset="0"/>
              </a:rPr>
            </a:br>
            <a:r>
              <a:rPr lang="de-AT" sz="3600" dirty="0" err="1" smtClean="0">
                <a:latin typeface="Courier New" panose="02070309020205020404" pitchFamily="49" charset="0"/>
                <a:cs typeface="Courier New" panose="02070309020205020404" pitchFamily="49" charset="0"/>
              </a:rPr>
              <a:t>java.time.Month</a:t>
            </a:r>
            <a:endParaRPr lang="de-AT" sz="3600" dirty="0">
              <a:latin typeface="Courier New" panose="02070309020205020404" pitchFamily="49" charset="0"/>
              <a:cs typeface="Courier New" panose="02070309020205020404" pitchFamily="49" charset="0"/>
            </a:endParaRPr>
          </a:p>
        </p:txBody>
      </p:sp>
      <p:sp>
        <p:nvSpPr>
          <p:cNvPr id="3" name="Inhaltsplatzhalter 2"/>
          <p:cNvSpPr>
            <a:spLocks noGrp="1"/>
          </p:cNvSpPr>
          <p:nvPr>
            <p:ph idx="1"/>
          </p:nvPr>
        </p:nvSpPr>
        <p:spPr/>
        <p:txBody>
          <a:bodyPr/>
          <a:lstStyle/>
          <a:p>
            <a:r>
              <a:rPr lang="de-AT" sz="2400" dirty="0" err="1" smtClean="0"/>
              <a:t>Enums</a:t>
            </a:r>
            <a:r>
              <a:rPr lang="de-AT" sz="2400" dirty="0" smtClean="0"/>
              <a:t> </a:t>
            </a:r>
            <a:r>
              <a:rPr lang="de-AT" sz="2400" dirty="0" err="1" smtClean="0"/>
              <a:t>for</a:t>
            </a:r>
            <a:r>
              <a:rPr lang="de-AT" sz="2400" dirty="0" smtClean="0"/>
              <a:t> </a:t>
            </a:r>
            <a:r>
              <a:rPr lang="de-AT" sz="2400" dirty="0" err="1" smtClean="0"/>
              <a:t>days</a:t>
            </a:r>
            <a:r>
              <a:rPr lang="de-AT" sz="2400" dirty="0" smtClean="0"/>
              <a:t> </a:t>
            </a:r>
            <a:r>
              <a:rPr lang="de-AT" sz="2400" dirty="0" err="1" smtClean="0"/>
              <a:t>of</a:t>
            </a:r>
            <a:r>
              <a:rPr lang="de-AT" sz="2400" dirty="0" smtClean="0"/>
              <a:t> </a:t>
            </a:r>
            <a:r>
              <a:rPr lang="de-AT" sz="2400" dirty="0" err="1" smtClean="0"/>
              <a:t>week</a:t>
            </a:r>
            <a:r>
              <a:rPr lang="de-AT" sz="2400" dirty="0" smtClean="0"/>
              <a:t> </a:t>
            </a:r>
            <a:r>
              <a:rPr lang="de-AT" sz="2400" dirty="0" err="1" smtClean="0"/>
              <a:t>and</a:t>
            </a:r>
            <a:r>
              <a:rPr lang="de-AT" sz="2400" dirty="0" smtClean="0"/>
              <a:t> </a:t>
            </a:r>
            <a:r>
              <a:rPr lang="de-AT" sz="2400" dirty="0" err="1" smtClean="0"/>
              <a:t>months</a:t>
            </a:r>
            <a:endParaRPr lang="de-AT" sz="2400" dirty="0"/>
          </a:p>
        </p:txBody>
      </p:sp>
      <p:pic>
        <p:nvPicPr>
          <p:cNvPr id="4" name="Grafik 3"/>
          <p:cNvPicPr>
            <a:picLocks noChangeAspect="1"/>
          </p:cNvPicPr>
          <p:nvPr/>
        </p:nvPicPr>
        <p:blipFill>
          <a:blip r:embed="rId2"/>
          <a:stretch>
            <a:fillRect/>
          </a:stretch>
        </p:blipFill>
        <p:spPr>
          <a:xfrm>
            <a:off x="457200" y="2300998"/>
            <a:ext cx="8435280" cy="1666028"/>
          </a:xfrm>
          <a:prstGeom prst="rect">
            <a:avLst/>
          </a:prstGeom>
        </p:spPr>
      </p:pic>
      <p:pic>
        <p:nvPicPr>
          <p:cNvPr id="5" name="Grafik 4"/>
          <p:cNvPicPr>
            <a:picLocks noChangeAspect="1"/>
          </p:cNvPicPr>
          <p:nvPr/>
        </p:nvPicPr>
        <p:blipFill>
          <a:blip r:embed="rId3"/>
          <a:stretch>
            <a:fillRect/>
          </a:stretch>
        </p:blipFill>
        <p:spPr>
          <a:xfrm>
            <a:off x="469211" y="4202535"/>
            <a:ext cx="8351262" cy="565913"/>
          </a:xfrm>
          <a:prstGeom prst="rect">
            <a:avLst/>
          </a:prstGeom>
        </p:spPr>
      </p:pic>
    </p:spTree>
    <p:extLst>
      <p:ext uri="{BB962C8B-B14F-4D97-AF65-F5344CB8AC3E}">
        <p14:creationId xmlns:p14="http://schemas.microsoft.com/office/powerpoint/2010/main" val="156273496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sz="3600" dirty="0" err="1">
                <a:latin typeface="Courier New" panose="02070309020205020404" pitchFamily="49" charset="0"/>
                <a:cs typeface="Courier New" panose="02070309020205020404" pitchFamily="49" charset="0"/>
              </a:rPr>
              <a:t>j</a:t>
            </a:r>
            <a:r>
              <a:rPr lang="de-AT" sz="3600" dirty="0" err="1" smtClean="0">
                <a:latin typeface="Courier New" panose="02070309020205020404" pitchFamily="49" charset="0"/>
                <a:cs typeface="Courier New" panose="02070309020205020404" pitchFamily="49" charset="0"/>
              </a:rPr>
              <a:t>ava.time.DayOfWeek</a:t>
            </a:r>
            <a:r>
              <a:rPr lang="de-AT" sz="3600" dirty="0" smtClean="0">
                <a:latin typeface="Courier New" panose="02070309020205020404" pitchFamily="49" charset="0"/>
                <a:cs typeface="Courier New" panose="02070309020205020404" pitchFamily="49" charset="0"/>
              </a:rPr>
              <a:t/>
            </a:r>
            <a:br>
              <a:rPr lang="de-AT" sz="3600" dirty="0" smtClean="0">
                <a:latin typeface="Courier New" panose="02070309020205020404" pitchFamily="49" charset="0"/>
                <a:cs typeface="Courier New" panose="02070309020205020404" pitchFamily="49" charset="0"/>
              </a:rPr>
            </a:br>
            <a:r>
              <a:rPr lang="de-AT" sz="3600" dirty="0" err="1" smtClean="0">
                <a:latin typeface="Courier New" panose="02070309020205020404" pitchFamily="49" charset="0"/>
                <a:cs typeface="Courier New" panose="02070309020205020404" pitchFamily="49" charset="0"/>
              </a:rPr>
              <a:t>java.time.Month</a:t>
            </a:r>
            <a:endParaRPr lang="de-AT" sz="3600" dirty="0">
              <a:latin typeface="Courier New" panose="02070309020205020404" pitchFamily="49" charset="0"/>
              <a:cs typeface="Courier New" panose="02070309020205020404" pitchFamily="49" charset="0"/>
            </a:endParaRPr>
          </a:p>
        </p:txBody>
      </p:sp>
      <p:pic>
        <p:nvPicPr>
          <p:cNvPr id="7" name="Grafik 6"/>
          <p:cNvPicPr>
            <a:picLocks noChangeAspect="1"/>
          </p:cNvPicPr>
          <p:nvPr/>
        </p:nvPicPr>
        <p:blipFill>
          <a:blip r:embed="rId2"/>
          <a:stretch>
            <a:fillRect/>
          </a:stretch>
        </p:blipFill>
        <p:spPr>
          <a:xfrm>
            <a:off x="539552" y="1484784"/>
            <a:ext cx="4800600" cy="2066925"/>
          </a:xfrm>
          <a:prstGeom prst="rect">
            <a:avLst/>
          </a:prstGeom>
        </p:spPr>
      </p:pic>
      <p:pic>
        <p:nvPicPr>
          <p:cNvPr id="8" name="Grafik 7"/>
          <p:cNvPicPr>
            <a:picLocks noChangeAspect="1"/>
          </p:cNvPicPr>
          <p:nvPr/>
        </p:nvPicPr>
        <p:blipFill>
          <a:blip r:embed="rId3"/>
          <a:stretch>
            <a:fillRect/>
          </a:stretch>
        </p:blipFill>
        <p:spPr>
          <a:xfrm>
            <a:off x="4716016" y="3789040"/>
            <a:ext cx="4162425" cy="1952625"/>
          </a:xfrm>
          <a:prstGeom prst="rect">
            <a:avLst/>
          </a:prstGeom>
        </p:spPr>
      </p:pic>
    </p:spTree>
    <p:extLst>
      <p:ext uri="{BB962C8B-B14F-4D97-AF65-F5344CB8AC3E}">
        <p14:creationId xmlns:p14="http://schemas.microsoft.com/office/powerpoint/2010/main" val="38256688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sz="2800" dirty="0" err="1" smtClean="0">
                <a:latin typeface="Courier New" panose="02070309020205020404" pitchFamily="49" charset="0"/>
                <a:cs typeface="Courier New" panose="02070309020205020404" pitchFamily="49" charset="0"/>
              </a:rPr>
              <a:t>java.time.YearMonth</a:t>
            </a:r>
            <a:r>
              <a:rPr lang="de-AT" sz="2800" dirty="0" smtClean="0">
                <a:latin typeface="Courier New" panose="02070309020205020404" pitchFamily="49" charset="0"/>
                <a:cs typeface="Courier New" panose="02070309020205020404" pitchFamily="49" charset="0"/>
              </a:rPr>
              <a:t/>
            </a:r>
            <a:br>
              <a:rPr lang="de-AT" sz="2800" dirty="0" smtClean="0">
                <a:latin typeface="Courier New" panose="02070309020205020404" pitchFamily="49" charset="0"/>
                <a:cs typeface="Courier New" panose="02070309020205020404" pitchFamily="49" charset="0"/>
              </a:rPr>
            </a:br>
            <a:r>
              <a:rPr lang="de-AT" sz="2800" dirty="0" err="1" smtClean="0">
                <a:latin typeface="Courier New" panose="02070309020205020404" pitchFamily="49" charset="0"/>
                <a:cs typeface="Courier New" panose="02070309020205020404" pitchFamily="49" charset="0"/>
              </a:rPr>
              <a:t>java.time.MonthDay</a:t>
            </a:r>
            <a:r>
              <a:rPr lang="de-AT" sz="2800" dirty="0" smtClean="0">
                <a:latin typeface="Courier New" panose="02070309020205020404" pitchFamily="49" charset="0"/>
                <a:cs typeface="Courier New" panose="02070309020205020404" pitchFamily="49" charset="0"/>
              </a:rPr>
              <a:t/>
            </a:r>
            <a:br>
              <a:rPr lang="de-AT" sz="2800" dirty="0" smtClean="0">
                <a:latin typeface="Courier New" panose="02070309020205020404" pitchFamily="49" charset="0"/>
                <a:cs typeface="Courier New" panose="02070309020205020404" pitchFamily="49" charset="0"/>
              </a:rPr>
            </a:br>
            <a:r>
              <a:rPr lang="de-AT" sz="2800" dirty="0" err="1" smtClean="0">
                <a:latin typeface="Courier New" panose="02070309020205020404" pitchFamily="49" charset="0"/>
                <a:cs typeface="Courier New" panose="02070309020205020404" pitchFamily="49" charset="0"/>
              </a:rPr>
              <a:t>java.time.Year</a:t>
            </a:r>
            <a:endParaRPr lang="de-AT" sz="2800" dirty="0">
              <a:latin typeface="Courier New" panose="02070309020205020404" pitchFamily="49" charset="0"/>
              <a:cs typeface="Courier New" panose="02070309020205020404" pitchFamily="49" charset="0"/>
            </a:endParaRPr>
          </a:p>
        </p:txBody>
      </p:sp>
      <p:sp>
        <p:nvSpPr>
          <p:cNvPr id="3" name="Inhaltsplatzhalter 2"/>
          <p:cNvSpPr>
            <a:spLocks noGrp="1"/>
          </p:cNvSpPr>
          <p:nvPr>
            <p:ph idx="1"/>
          </p:nvPr>
        </p:nvSpPr>
        <p:spPr/>
        <p:txBody>
          <a:bodyPr/>
          <a:lstStyle/>
          <a:p>
            <a:r>
              <a:rPr lang="de-AT" sz="2400" dirty="0" err="1" smtClean="0">
                <a:latin typeface="Courier New" panose="02070309020205020404" pitchFamily="49" charset="0"/>
                <a:cs typeface="Courier New" panose="02070309020205020404" pitchFamily="49" charset="0"/>
              </a:rPr>
              <a:t>YearMonth</a:t>
            </a:r>
            <a:r>
              <a:rPr lang="de-AT" sz="2400" dirty="0" smtClean="0"/>
              <a:t> … </a:t>
            </a:r>
            <a:r>
              <a:rPr lang="de-AT" sz="2400" dirty="0" err="1" smtClean="0"/>
              <a:t>contains</a:t>
            </a:r>
            <a:r>
              <a:rPr lang="de-AT" sz="2400" dirty="0" smtClean="0"/>
              <a:t> </a:t>
            </a:r>
            <a:r>
              <a:rPr lang="de-AT" sz="2400" dirty="0" err="1" smtClean="0"/>
              <a:t>year</a:t>
            </a:r>
            <a:r>
              <a:rPr lang="de-AT" sz="2400" dirty="0" smtClean="0"/>
              <a:t> </a:t>
            </a:r>
            <a:r>
              <a:rPr lang="de-AT" sz="2400" dirty="0" err="1" smtClean="0"/>
              <a:t>and</a:t>
            </a:r>
            <a:r>
              <a:rPr lang="de-AT" sz="2400" dirty="0" smtClean="0"/>
              <a:t> </a:t>
            </a:r>
            <a:r>
              <a:rPr lang="de-AT" sz="2400" dirty="0" err="1" smtClean="0"/>
              <a:t>month</a:t>
            </a:r>
            <a:endParaRPr lang="de-AT" sz="2400" dirty="0" smtClean="0"/>
          </a:p>
          <a:p>
            <a:r>
              <a:rPr lang="de-AT" sz="2400" dirty="0" err="1" smtClean="0">
                <a:latin typeface="Courier New" panose="02070309020205020404" pitchFamily="49" charset="0"/>
                <a:cs typeface="Courier New" panose="02070309020205020404" pitchFamily="49" charset="0"/>
              </a:rPr>
              <a:t>MonthDay</a:t>
            </a:r>
            <a:r>
              <a:rPr lang="de-AT" sz="2400" dirty="0" smtClean="0"/>
              <a:t> … </a:t>
            </a:r>
            <a:r>
              <a:rPr lang="de-AT" sz="2400" dirty="0" err="1" smtClean="0"/>
              <a:t>contains</a:t>
            </a:r>
            <a:r>
              <a:rPr lang="de-AT" sz="2400" dirty="0" smtClean="0"/>
              <a:t> </a:t>
            </a:r>
            <a:r>
              <a:rPr lang="de-AT" sz="2400" dirty="0" err="1" smtClean="0"/>
              <a:t>month</a:t>
            </a:r>
            <a:r>
              <a:rPr lang="de-AT" sz="2400" dirty="0" smtClean="0"/>
              <a:t> </a:t>
            </a:r>
            <a:r>
              <a:rPr lang="de-AT" sz="2400" dirty="0" err="1" smtClean="0"/>
              <a:t>and</a:t>
            </a:r>
            <a:r>
              <a:rPr lang="de-AT" sz="2400" dirty="0" smtClean="0"/>
              <a:t> </a:t>
            </a:r>
            <a:r>
              <a:rPr lang="de-AT" sz="2400" dirty="0" err="1" smtClean="0"/>
              <a:t>day</a:t>
            </a:r>
            <a:endParaRPr lang="de-AT" sz="2400" dirty="0" smtClean="0"/>
          </a:p>
          <a:p>
            <a:r>
              <a:rPr lang="de-AT" sz="2400" dirty="0" smtClean="0">
                <a:latin typeface="Courier New" panose="02070309020205020404" pitchFamily="49" charset="0"/>
                <a:cs typeface="Courier New" panose="02070309020205020404" pitchFamily="49" charset="0"/>
              </a:rPr>
              <a:t>Year</a:t>
            </a:r>
            <a:r>
              <a:rPr lang="de-AT" sz="2400" dirty="0" smtClean="0"/>
              <a:t> … just </a:t>
            </a:r>
            <a:r>
              <a:rPr lang="de-AT" sz="2400" dirty="0" err="1" smtClean="0"/>
              <a:t>year</a:t>
            </a:r>
            <a:endParaRPr lang="de-AT" sz="2400" dirty="0"/>
          </a:p>
        </p:txBody>
      </p:sp>
    </p:spTree>
    <p:extLst>
      <p:ext uri="{BB962C8B-B14F-4D97-AF65-F5344CB8AC3E}">
        <p14:creationId xmlns:p14="http://schemas.microsoft.com/office/powerpoint/2010/main" val="70848749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sz="2800" dirty="0" err="1" smtClean="0">
                <a:latin typeface="Courier New" panose="02070309020205020404" pitchFamily="49" charset="0"/>
                <a:cs typeface="Courier New" panose="02070309020205020404" pitchFamily="49" charset="0"/>
              </a:rPr>
              <a:t>java.time.YearMonth</a:t>
            </a:r>
            <a:r>
              <a:rPr lang="de-AT" sz="2800" dirty="0" smtClean="0">
                <a:latin typeface="Courier New" panose="02070309020205020404" pitchFamily="49" charset="0"/>
                <a:cs typeface="Courier New" panose="02070309020205020404" pitchFamily="49" charset="0"/>
              </a:rPr>
              <a:t/>
            </a:r>
            <a:br>
              <a:rPr lang="de-AT" sz="2800" dirty="0" smtClean="0">
                <a:latin typeface="Courier New" panose="02070309020205020404" pitchFamily="49" charset="0"/>
                <a:cs typeface="Courier New" panose="02070309020205020404" pitchFamily="49" charset="0"/>
              </a:rPr>
            </a:br>
            <a:r>
              <a:rPr lang="de-AT" sz="2800" dirty="0" err="1" smtClean="0">
                <a:latin typeface="Courier New" panose="02070309020205020404" pitchFamily="49" charset="0"/>
                <a:cs typeface="Courier New" panose="02070309020205020404" pitchFamily="49" charset="0"/>
              </a:rPr>
              <a:t>java.time.MonthDay</a:t>
            </a:r>
            <a:r>
              <a:rPr lang="de-AT" sz="2800" dirty="0" smtClean="0">
                <a:latin typeface="Courier New" panose="02070309020205020404" pitchFamily="49" charset="0"/>
                <a:cs typeface="Courier New" panose="02070309020205020404" pitchFamily="49" charset="0"/>
              </a:rPr>
              <a:t/>
            </a:r>
            <a:br>
              <a:rPr lang="de-AT" sz="2800" dirty="0" smtClean="0">
                <a:latin typeface="Courier New" panose="02070309020205020404" pitchFamily="49" charset="0"/>
                <a:cs typeface="Courier New" panose="02070309020205020404" pitchFamily="49" charset="0"/>
              </a:rPr>
            </a:br>
            <a:r>
              <a:rPr lang="de-AT" sz="2800" dirty="0" err="1" smtClean="0">
                <a:latin typeface="Courier New" panose="02070309020205020404" pitchFamily="49" charset="0"/>
                <a:cs typeface="Courier New" panose="02070309020205020404" pitchFamily="49" charset="0"/>
              </a:rPr>
              <a:t>java.time.Year</a:t>
            </a:r>
            <a:endParaRPr lang="de-AT" sz="2800" dirty="0">
              <a:latin typeface="Courier New" panose="02070309020205020404" pitchFamily="49" charset="0"/>
              <a:cs typeface="Courier New" panose="02070309020205020404" pitchFamily="49" charset="0"/>
            </a:endParaRPr>
          </a:p>
        </p:txBody>
      </p:sp>
      <p:pic>
        <p:nvPicPr>
          <p:cNvPr id="5" name="Grafik 4"/>
          <p:cNvPicPr>
            <a:picLocks noChangeAspect="1"/>
          </p:cNvPicPr>
          <p:nvPr/>
        </p:nvPicPr>
        <p:blipFill>
          <a:blip r:embed="rId2"/>
          <a:stretch>
            <a:fillRect/>
          </a:stretch>
        </p:blipFill>
        <p:spPr>
          <a:xfrm>
            <a:off x="395536" y="1556792"/>
            <a:ext cx="8424936" cy="3442882"/>
          </a:xfrm>
          <a:prstGeom prst="rect">
            <a:avLst/>
          </a:prstGeom>
        </p:spPr>
      </p:pic>
      <p:pic>
        <p:nvPicPr>
          <p:cNvPr id="6" name="Grafik 5"/>
          <p:cNvPicPr>
            <a:picLocks noChangeAspect="1"/>
          </p:cNvPicPr>
          <p:nvPr/>
        </p:nvPicPr>
        <p:blipFill>
          <a:blip r:embed="rId3"/>
          <a:stretch>
            <a:fillRect/>
          </a:stretch>
        </p:blipFill>
        <p:spPr>
          <a:xfrm>
            <a:off x="395536" y="5157192"/>
            <a:ext cx="8424936" cy="772557"/>
          </a:xfrm>
          <a:prstGeom prst="rect">
            <a:avLst/>
          </a:prstGeom>
        </p:spPr>
      </p:pic>
      <p:grpSp>
        <p:nvGrpSpPr>
          <p:cNvPr id="7" name="Gruppieren 6"/>
          <p:cNvGrpSpPr/>
          <p:nvPr/>
        </p:nvGrpSpPr>
        <p:grpSpPr>
          <a:xfrm>
            <a:off x="484063" y="1969095"/>
            <a:ext cx="7920880" cy="307777"/>
            <a:chOff x="539552" y="2945676"/>
            <a:chExt cx="7920880" cy="307777"/>
          </a:xfrm>
        </p:grpSpPr>
        <p:sp>
          <p:nvSpPr>
            <p:cNvPr id="8" name="Textfeld 7"/>
            <p:cNvSpPr txBox="1"/>
            <p:nvPr/>
          </p:nvSpPr>
          <p:spPr>
            <a:xfrm>
              <a:off x="539552" y="3034494"/>
              <a:ext cx="7488832" cy="135272"/>
            </a:xfrm>
            <a:prstGeom prst="rect">
              <a:avLst/>
            </a:prstGeom>
            <a:solidFill>
              <a:srgbClr val="E0E0E0"/>
            </a:solidFill>
          </p:spPr>
          <p:txBody>
            <a:bodyPr wrap="square" rtlCol="0">
              <a:spAutoFit/>
            </a:bodyPr>
            <a:lstStyle/>
            <a:p>
              <a:endParaRPr lang="en-GB" sz="1400" b="1" dirty="0">
                <a:solidFill>
                  <a:srgbClr val="FF0000"/>
                </a:solidFill>
                <a:latin typeface="Courier New" panose="02070309020205020404" pitchFamily="49" charset="0"/>
                <a:cs typeface="Courier New" panose="02070309020205020404" pitchFamily="49" charset="0"/>
              </a:endParaRPr>
            </a:p>
          </p:txBody>
        </p:sp>
        <p:sp>
          <p:nvSpPr>
            <p:cNvPr id="9" name="Textfeld 8"/>
            <p:cNvSpPr txBox="1"/>
            <p:nvPr/>
          </p:nvSpPr>
          <p:spPr>
            <a:xfrm>
              <a:off x="827584" y="2945676"/>
              <a:ext cx="7632848" cy="307777"/>
            </a:xfrm>
            <a:prstGeom prst="rect">
              <a:avLst/>
            </a:prstGeom>
            <a:solidFill>
              <a:srgbClr val="E0E0E0">
                <a:alpha val="0"/>
              </a:srgbClr>
            </a:solidFill>
          </p:spPr>
          <p:txBody>
            <a:bodyPr wrap="square" rtlCol="0">
              <a:spAutoFit/>
            </a:bodyPr>
            <a:lstStyle/>
            <a:p>
              <a:endParaRPr lang="en-GB" sz="1400" b="1" dirty="0">
                <a:solidFill>
                  <a:srgbClr val="FF0000"/>
                </a:solidFill>
                <a:latin typeface="Courier New" panose="02070309020205020404" pitchFamily="49" charset="0"/>
                <a:cs typeface="Courier New" panose="02070309020205020404" pitchFamily="49" charset="0"/>
              </a:endParaRPr>
            </a:p>
          </p:txBody>
        </p:sp>
      </p:grpSp>
      <p:grpSp>
        <p:nvGrpSpPr>
          <p:cNvPr id="10" name="Gruppieren 9"/>
          <p:cNvGrpSpPr/>
          <p:nvPr/>
        </p:nvGrpSpPr>
        <p:grpSpPr>
          <a:xfrm>
            <a:off x="484063" y="2629650"/>
            <a:ext cx="7920880" cy="406368"/>
            <a:chOff x="539552" y="2945676"/>
            <a:chExt cx="7920880" cy="307777"/>
          </a:xfrm>
        </p:grpSpPr>
        <p:sp>
          <p:nvSpPr>
            <p:cNvPr id="11" name="Textfeld 10"/>
            <p:cNvSpPr txBox="1"/>
            <p:nvPr/>
          </p:nvSpPr>
          <p:spPr>
            <a:xfrm>
              <a:off x="539552" y="3034494"/>
              <a:ext cx="7488832" cy="135272"/>
            </a:xfrm>
            <a:prstGeom prst="rect">
              <a:avLst/>
            </a:prstGeom>
            <a:solidFill>
              <a:srgbClr val="E0E0E0"/>
            </a:solidFill>
          </p:spPr>
          <p:txBody>
            <a:bodyPr wrap="square" rtlCol="0">
              <a:spAutoFit/>
            </a:bodyPr>
            <a:lstStyle/>
            <a:p>
              <a:endParaRPr lang="en-GB" sz="1400" b="1" dirty="0">
                <a:solidFill>
                  <a:srgbClr val="FF0000"/>
                </a:solidFill>
                <a:latin typeface="Courier New" panose="02070309020205020404" pitchFamily="49" charset="0"/>
                <a:cs typeface="Courier New" panose="02070309020205020404" pitchFamily="49" charset="0"/>
              </a:endParaRPr>
            </a:p>
          </p:txBody>
        </p:sp>
        <p:sp>
          <p:nvSpPr>
            <p:cNvPr id="12" name="Textfeld 11"/>
            <p:cNvSpPr txBox="1"/>
            <p:nvPr/>
          </p:nvSpPr>
          <p:spPr>
            <a:xfrm>
              <a:off x="827584" y="2945676"/>
              <a:ext cx="7632848" cy="307777"/>
            </a:xfrm>
            <a:prstGeom prst="rect">
              <a:avLst/>
            </a:prstGeom>
            <a:solidFill>
              <a:srgbClr val="E0E0E0">
                <a:alpha val="0"/>
              </a:srgbClr>
            </a:solidFill>
          </p:spPr>
          <p:txBody>
            <a:bodyPr wrap="square" rtlCol="0">
              <a:spAutoFit/>
            </a:bodyPr>
            <a:lstStyle/>
            <a:p>
              <a:endParaRPr lang="en-GB" sz="1400" b="1" dirty="0">
                <a:solidFill>
                  <a:srgbClr val="FF0000"/>
                </a:solidFill>
                <a:latin typeface="Courier New" panose="02070309020205020404" pitchFamily="49" charset="0"/>
                <a:cs typeface="Courier New" panose="02070309020205020404" pitchFamily="49" charset="0"/>
              </a:endParaRPr>
            </a:p>
          </p:txBody>
        </p:sp>
      </p:grpSp>
      <p:grpSp>
        <p:nvGrpSpPr>
          <p:cNvPr id="13" name="Gruppieren 12"/>
          <p:cNvGrpSpPr/>
          <p:nvPr/>
        </p:nvGrpSpPr>
        <p:grpSpPr>
          <a:xfrm>
            <a:off x="524638" y="3548859"/>
            <a:ext cx="7920880" cy="307777"/>
            <a:chOff x="539552" y="2945676"/>
            <a:chExt cx="7920880" cy="307777"/>
          </a:xfrm>
        </p:grpSpPr>
        <p:sp>
          <p:nvSpPr>
            <p:cNvPr id="14" name="Textfeld 13"/>
            <p:cNvSpPr txBox="1"/>
            <p:nvPr/>
          </p:nvSpPr>
          <p:spPr>
            <a:xfrm>
              <a:off x="539552" y="3034494"/>
              <a:ext cx="7488832" cy="135272"/>
            </a:xfrm>
            <a:prstGeom prst="rect">
              <a:avLst/>
            </a:prstGeom>
            <a:solidFill>
              <a:srgbClr val="E0E0E0"/>
            </a:solidFill>
          </p:spPr>
          <p:txBody>
            <a:bodyPr wrap="square" rtlCol="0">
              <a:spAutoFit/>
            </a:bodyPr>
            <a:lstStyle/>
            <a:p>
              <a:endParaRPr lang="en-GB" sz="1400" b="1" dirty="0">
                <a:solidFill>
                  <a:srgbClr val="FF0000"/>
                </a:solidFill>
                <a:latin typeface="Courier New" panose="02070309020205020404" pitchFamily="49" charset="0"/>
                <a:cs typeface="Courier New" panose="02070309020205020404" pitchFamily="49" charset="0"/>
              </a:endParaRPr>
            </a:p>
          </p:txBody>
        </p:sp>
        <p:sp>
          <p:nvSpPr>
            <p:cNvPr id="15" name="Textfeld 14"/>
            <p:cNvSpPr txBox="1"/>
            <p:nvPr/>
          </p:nvSpPr>
          <p:spPr>
            <a:xfrm>
              <a:off x="827584" y="2945676"/>
              <a:ext cx="7632848" cy="307777"/>
            </a:xfrm>
            <a:prstGeom prst="rect">
              <a:avLst/>
            </a:prstGeom>
            <a:solidFill>
              <a:srgbClr val="E0E0E0">
                <a:alpha val="0"/>
              </a:srgbClr>
            </a:solidFill>
          </p:spPr>
          <p:txBody>
            <a:bodyPr wrap="square" rtlCol="0">
              <a:spAutoFit/>
            </a:bodyPr>
            <a:lstStyle/>
            <a:p>
              <a:endParaRPr lang="en-GB" sz="1400" b="1" dirty="0">
                <a:solidFill>
                  <a:srgbClr val="FF0000"/>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259027427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sz="2800" dirty="0" err="1" smtClean="0">
                <a:latin typeface="Courier New" panose="02070309020205020404" pitchFamily="49" charset="0"/>
                <a:cs typeface="Courier New" panose="02070309020205020404" pitchFamily="49" charset="0"/>
              </a:rPr>
              <a:t>java.time.YearMonth</a:t>
            </a:r>
            <a:r>
              <a:rPr lang="de-AT" sz="2800" dirty="0" smtClean="0">
                <a:latin typeface="Courier New" panose="02070309020205020404" pitchFamily="49" charset="0"/>
                <a:cs typeface="Courier New" panose="02070309020205020404" pitchFamily="49" charset="0"/>
              </a:rPr>
              <a:t/>
            </a:r>
            <a:br>
              <a:rPr lang="de-AT" sz="2800" dirty="0" smtClean="0">
                <a:latin typeface="Courier New" panose="02070309020205020404" pitchFamily="49" charset="0"/>
                <a:cs typeface="Courier New" panose="02070309020205020404" pitchFamily="49" charset="0"/>
              </a:rPr>
            </a:br>
            <a:r>
              <a:rPr lang="de-AT" sz="2800" dirty="0" err="1" smtClean="0">
                <a:latin typeface="Courier New" panose="02070309020205020404" pitchFamily="49" charset="0"/>
                <a:cs typeface="Courier New" panose="02070309020205020404" pitchFamily="49" charset="0"/>
              </a:rPr>
              <a:t>java.time.MonthDay</a:t>
            </a:r>
            <a:r>
              <a:rPr lang="de-AT" sz="2800" dirty="0" smtClean="0">
                <a:latin typeface="Courier New" panose="02070309020205020404" pitchFamily="49" charset="0"/>
                <a:cs typeface="Courier New" panose="02070309020205020404" pitchFamily="49" charset="0"/>
              </a:rPr>
              <a:t/>
            </a:r>
            <a:br>
              <a:rPr lang="de-AT" sz="2800" dirty="0" smtClean="0">
                <a:latin typeface="Courier New" panose="02070309020205020404" pitchFamily="49" charset="0"/>
                <a:cs typeface="Courier New" panose="02070309020205020404" pitchFamily="49" charset="0"/>
              </a:rPr>
            </a:br>
            <a:r>
              <a:rPr lang="de-AT" sz="2800" dirty="0" err="1" smtClean="0">
                <a:latin typeface="Courier New" panose="02070309020205020404" pitchFamily="49" charset="0"/>
                <a:cs typeface="Courier New" panose="02070309020205020404" pitchFamily="49" charset="0"/>
              </a:rPr>
              <a:t>java.time.Year</a:t>
            </a:r>
            <a:endParaRPr lang="de-AT" sz="2800" dirty="0">
              <a:latin typeface="Courier New" panose="02070309020205020404" pitchFamily="49" charset="0"/>
              <a:cs typeface="Courier New" panose="02070309020205020404" pitchFamily="49" charset="0"/>
            </a:endParaRPr>
          </a:p>
        </p:txBody>
      </p:sp>
      <p:pic>
        <p:nvPicPr>
          <p:cNvPr id="3" name="Grafik 2"/>
          <p:cNvPicPr>
            <a:picLocks noChangeAspect="1"/>
          </p:cNvPicPr>
          <p:nvPr/>
        </p:nvPicPr>
        <p:blipFill>
          <a:blip r:embed="rId2"/>
          <a:stretch>
            <a:fillRect/>
          </a:stretch>
        </p:blipFill>
        <p:spPr>
          <a:xfrm>
            <a:off x="457200" y="1447478"/>
            <a:ext cx="4266598" cy="1837505"/>
          </a:xfrm>
          <a:prstGeom prst="rect">
            <a:avLst/>
          </a:prstGeom>
        </p:spPr>
      </p:pic>
      <p:pic>
        <p:nvPicPr>
          <p:cNvPr id="4" name="Grafik 3"/>
          <p:cNvPicPr>
            <a:picLocks noChangeAspect="1"/>
          </p:cNvPicPr>
          <p:nvPr/>
        </p:nvPicPr>
        <p:blipFill>
          <a:blip r:embed="rId3"/>
          <a:stretch>
            <a:fillRect/>
          </a:stretch>
        </p:blipFill>
        <p:spPr>
          <a:xfrm>
            <a:off x="457201" y="3717032"/>
            <a:ext cx="4402832" cy="1808779"/>
          </a:xfrm>
          <a:prstGeom prst="rect">
            <a:avLst/>
          </a:prstGeom>
        </p:spPr>
      </p:pic>
      <p:pic>
        <p:nvPicPr>
          <p:cNvPr id="7" name="Grafik 6"/>
          <p:cNvPicPr>
            <a:picLocks noChangeAspect="1"/>
          </p:cNvPicPr>
          <p:nvPr/>
        </p:nvPicPr>
        <p:blipFill>
          <a:blip r:embed="rId4"/>
          <a:stretch>
            <a:fillRect/>
          </a:stretch>
        </p:blipFill>
        <p:spPr>
          <a:xfrm>
            <a:off x="4688528" y="2492896"/>
            <a:ext cx="4455471" cy="1865502"/>
          </a:xfrm>
          <a:prstGeom prst="rect">
            <a:avLst/>
          </a:prstGeom>
        </p:spPr>
      </p:pic>
    </p:spTree>
    <p:extLst>
      <p:ext uri="{BB962C8B-B14F-4D97-AF65-F5344CB8AC3E}">
        <p14:creationId xmlns:p14="http://schemas.microsoft.com/office/powerpoint/2010/main" val="281957470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latin typeface="Courier New" panose="02070309020205020404" pitchFamily="49" charset="0"/>
                <a:cs typeface="Courier New" panose="02070309020205020404" pitchFamily="49" charset="0"/>
              </a:rPr>
              <a:t>java.time.Duration</a:t>
            </a:r>
            <a:endParaRPr lang="de-AT" dirty="0">
              <a:latin typeface="Courier New" panose="02070309020205020404" pitchFamily="49" charset="0"/>
              <a:cs typeface="Courier New" panose="02070309020205020404" pitchFamily="49" charset="0"/>
            </a:endParaRPr>
          </a:p>
        </p:txBody>
      </p:sp>
      <p:sp>
        <p:nvSpPr>
          <p:cNvPr id="3" name="Inhaltsplatzhalter 2"/>
          <p:cNvSpPr>
            <a:spLocks noGrp="1"/>
          </p:cNvSpPr>
          <p:nvPr>
            <p:ph idx="1"/>
          </p:nvPr>
        </p:nvSpPr>
        <p:spPr/>
        <p:txBody>
          <a:bodyPr/>
          <a:lstStyle/>
          <a:p>
            <a:r>
              <a:rPr lang="de-AT" sz="2400" dirty="0" err="1" smtClean="0"/>
              <a:t>Represents</a:t>
            </a:r>
            <a:r>
              <a:rPr lang="de-AT" sz="2400" dirty="0" smtClean="0"/>
              <a:t> a </a:t>
            </a:r>
            <a:r>
              <a:rPr lang="de-AT" sz="2400" dirty="0" err="1" smtClean="0"/>
              <a:t>duration</a:t>
            </a:r>
            <a:r>
              <a:rPr lang="de-AT" sz="2400" dirty="0" smtClean="0"/>
              <a:t> (</a:t>
            </a:r>
            <a:r>
              <a:rPr lang="de-AT" sz="2400" dirty="0" err="1" smtClean="0"/>
              <a:t>internally</a:t>
            </a:r>
            <a:r>
              <a:rPr lang="de-AT" sz="2400" dirty="0" smtClean="0"/>
              <a:t> </a:t>
            </a:r>
            <a:r>
              <a:rPr lang="de-AT" sz="2400" dirty="0" err="1" smtClean="0"/>
              <a:t>saved</a:t>
            </a:r>
            <a:r>
              <a:rPr lang="de-AT" sz="2400" dirty="0" smtClean="0"/>
              <a:t> </a:t>
            </a:r>
            <a:r>
              <a:rPr lang="de-AT" sz="2400" dirty="0" err="1" smtClean="0"/>
              <a:t>as</a:t>
            </a:r>
            <a:r>
              <a:rPr lang="de-AT" sz="2400" dirty="0" smtClean="0"/>
              <a:t> </a:t>
            </a:r>
            <a:r>
              <a:rPr lang="de-AT" sz="2400" dirty="0" err="1" smtClean="0"/>
              <a:t>seconds</a:t>
            </a:r>
            <a:r>
              <a:rPr lang="de-AT" sz="2400" dirty="0" smtClean="0"/>
              <a:t> + </a:t>
            </a:r>
            <a:r>
              <a:rPr lang="de-AT" sz="2400" dirty="0" err="1" smtClean="0"/>
              <a:t>nanos</a:t>
            </a:r>
            <a:r>
              <a:rPr lang="de-AT" sz="2400" dirty="0" smtClean="0"/>
              <a:t>) </a:t>
            </a:r>
            <a:endParaRPr lang="de-AT" sz="2400" dirty="0"/>
          </a:p>
        </p:txBody>
      </p:sp>
      <p:pic>
        <p:nvPicPr>
          <p:cNvPr id="4" name="Grafik 3"/>
          <p:cNvPicPr>
            <a:picLocks noChangeAspect="1"/>
          </p:cNvPicPr>
          <p:nvPr/>
        </p:nvPicPr>
        <p:blipFill>
          <a:blip r:embed="rId2"/>
          <a:stretch>
            <a:fillRect/>
          </a:stretch>
        </p:blipFill>
        <p:spPr>
          <a:xfrm>
            <a:off x="611560" y="2541127"/>
            <a:ext cx="3286125" cy="1190625"/>
          </a:xfrm>
          <a:prstGeom prst="rect">
            <a:avLst/>
          </a:prstGeom>
        </p:spPr>
      </p:pic>
      <p:pic>
        <p:nvPicPr>
          <p:cNvPr id="5" name="Grafik 4"/>
          <p:cNvPicPr>
            <a:picLocks noChangeAspect="1"/>
          </p:cNvPicPr>
          <p:nvPr/>
        </p:nvPicPr>
        <p:blipFill>
          <a:blip r:embed="rId3"/>
          <a:stretch>
            <a:fillRect/>
          </a:stretch>
        </p:blipFill>
        <p:spPr>
          <a:xfrm>
            <a:off x="5652120" y="2550790"/>
            <a:ext cx="2438400" cy="1238250"/>
          </a:xfrm>
          <a:prstGeom prst="rect">
            <a:avLst/>
          </a:prstGeom>
        </p:spPr>
      </p:pic>
    </p:spTree>
    <p:extLst>
      <p:ext uri="{BB962C8B-B14F-4D97-AF65-F5344CB8AC3E}">
        <p14:creationId xmlns:p14="http://schemas.microsoft.com/office/powerpoint/2010/main" val="358201088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latin typeface="Courier New" panose="02070309020205020404" pitchFamily="49" charset="0"/>
                <a:cs typeface="Courier New" panose="02070309020205020404" pitchFamily="49" charset="0"/>
              </a:rPr>
              <a:t>java.time.Duration</a:t>
            </a:r>
            <a:endParaRPr lang="de-AT" dirty="0">
              <a:latin typeface="Courier New" panose="02070309020205020404" pitchFamily="49" charset="0"/>
              <a:cs typeface="Courier New" panose="02070309020205020404" pitchFamily="49" charset="0"/>
            </a:endParaRPr>
          </a:p>
        </p:txBody>
      </p:sp>
      <p:pic>
        <p:nvPicPr>
          <p:cNvPr id="7" name="Grafik 6"/>
          <p:cNvPicPr>
            <a:picLocks noChangeAspect="1"/>
          </p:cNvPicPr>
          <p:nvPr/>
        </p:nvPicPr>
        <p:blipFill>
          <a:blip r:embed="rId2"/>
          <a:stretch>
            <a:fillRect/>
          </a:stretch>
        </p:blipFill>
        <p:spPr>
          <a:xfrm>
            <a:off x="458625" y="1556792"/>
            <a:ext cx="8221070" cy="4248472"/>
          </a:xfrm>
          <a:prstGeom prst="rect">
            <a:avLst/>
          </a:prstGeom>
        </p:spPr>
      </p:pic>
      <p:grpSp>
        <p:nvGrpSpPr>
          <p:cNvPr id="4" name="Gruppieren 3"/>
          <p:cNvGrpSpPr/>
          <p:nvPr/>
        </p:nvGrpSpPr>
        <p:grpSpPr>
          <a:xfrm>
            <a:off x="539552" y="1969095"/>
            <a:ext cx="7920880" cy="307777"/>
            <a:chOff x="539552" y="2945676"/>
            <a:chExt cx="7920880" cy="307777"/>
          </a:xfrm>
        </p:grpSpPr>
        <p:sp>
          <p:nvSpPr>
            <p:cNvPr id="5" name="Textfeld 4"/>
            <p:cNvSpPr txBox="1"/>
            <p:nvPr/>
          </p:nvSpPr>
          <p:spPr>
            <a:xfrm>
              <a:off x="539552" y="3034494"/>
              <a:ext cx="7488832" cy="135272"/>
            </a:xfrm>
            <a:prstGeom prst="rect">
              <a:avLst/>
            </a:prstGeom>
            <a:solidFill>
              <a:srgbClr val="E0E0E0"/>
            </a:solidFill>
          </p:spPr>
          <p:txBody>
            <a:bodyPr wrap="square" rtlCol="0">
              <a:spAutoFit/>
            </a:bodyPr>
            <a:lstStyle/>
            <a:p>
              <a:endParaRPr lang="en-GB" sz="1400" b="1" dirty="0">
                <a:solidFill>
                  <a:srgbClr val="FF0000"/>
                </a:solidFill>
                <a:latin typeface="Courier New" panose="02070309020205020404" pitchFamily="49" charset="0"/>
                <a:cs typeface="Courier New" panose="02070309020205020404" pitchFamily="49" charset="0"/>
              </a:endParaRPr>
            </a:p>
          </p:txBody>
        </p:sp>
        <p:sp>
          <p:nvSpPr>
            <p:cNvPr id="6" name="Textfeld 5"/>
            <p:cNvSpPr txBox="1"/>
            <p:nvPr/>
          </p:nvSpPr>
          <p:spPr>
            <a:xfrm>
              <a:off x="827584" y="2945676"/>
              <a:ext cx="7632848" cy="307777"/>
            </a:xfrm>
            <a:prstGeom prst="rect">
              <a:avLst/>
            </a:prstGeom>
            <a:solidFill>
              <a:srgbClr val="E0E0E0">
                <a:alpha val="0"/>
              </a:srgbClr>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instantiation</a:t>
              </a:r>
              <a:endParaRPr lang="en-GB" sz="1400" b="1" dirty="0">
                <a:solidFill>
                  <a:srgbClr val="FF0000"/>
                </a:solidFill>
                <a:latin typeface="Courier New" panose="02070309020205020404" pitchFamily="49" charset="0"/>
                <a:cs typeface="Courier New" panose="02070309020205020404" pitchFamily="49" charset="0"/>
              </a:endParaRPr>
            </a:p>
          </p:txBody>
        </p:sp>
      </p:grpSp>
      <p:grpSp>
        <p:nvGrpSpPr>
          <p:cNvPr id="8" name="Gruppieren 7"/>
          <p:cNvGrpSpPr/>
          <p:nvPr/>
        </p:nvGrpSpPr>
        <p:grpSpPr>
          <a:xfrm>
            <a:off x="539552" y="3861048"/>
            <a:ext cx="7920880" cy="307777"/>
            <a:chOff x="539552" y="2945676"/>
            <a:chExt cx="7920880" cy="307777"/>
          </a:xfrm>
        </p:grpSpPr>
        <p:sp>
          <p:nvSpPr>
            <p:cNvPr id="9" name="Textfeld 8"/>
            <p:cNvSpPr txBox="1"/>
            <p:nvPr/>
          </p:nvSpPr>
          <p:spPr>
            <a:xfrm>
              <a:off x="539552" y="3034494"/>
              <a:ext cx="7488832" cy="135272"/>
            </a:xfrm>
            <a:prstGeom prst="rect">
              <a:avLst/>
            </a:prstGeom>
            <a:solidFill>
              <a:srgbClr val="E0E0E0"/>
            </a:solidFill>
          </p:spPr>
          <p:txBody>
            <a:bodyPr wrap="square" rtlCol="0">
              <a:spAutoFit/>
            </a:bodyPr>
            <a:lstStyle/>
            <a:p>
              <a:endParaRPr lang="en-GB" sz="1400" b="1" dirty="0">
                <a:solidFill>
                  <a:srgbClr val="FF0000"/>
                </a:solidFill>
                <a:latin typeface="Courier New" panose="02070309020205020404" pitchFamily="49" charset="0"/>
                <a:cs typeface="Courier New" panose="02070309020205020404" pitchFamily="49" charset="0"/>
              </a:endParaRPr>
            </a:p>
          </p:txBody>
        </p:sp>
        <p:sp>
          <p:nvSpPr>
            <p:cNvPr id="10" name="Textfeld 9"/>
            <p:cNvSpPr txBox="1"/>
            <p:nvPr/>
          </p:nvSpPr>
          <p:spPr>
            <a:xfrm>
              <a:off x="827584" y="2945676"/>
              <a:ext cx="7632848" cy="307777"/>
            </a:xfrm>
            <a:prstGeom prst="rect">
              <a:avLst/>
            </a:prstGeom>
            <a:solidFill>
              <a:srgbClr val="E0E0E0">
                <a:alpha val="0"/>
              </a:srgbClr>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calculation</a:t>
              </a:r>
              <a:endParaRPr lang="en-GB" sz="1400" b="1" dirty="0">
                <a:solidFill>
                  <a:srgbClr val="FF0000"/>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54304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a:t>Introduction</a:t>
            </a:r>
            <a:r>
              <a:rPr lang="de-AT" dirty="0"/>
              <a:t> </a:t>
            </a:r>
            <a:r>
              <a:rPr lang="de-AT" dirty="0" err="1"/>
              <a:t>to</a:t>
            </a:r>
            <a:r>
              <a:rPr lang="de-AT" dirty="0"/>
              <a:t> Lambdas</a:t>
            </a:r>
          </a:p>
        </p:txBody>
      </p:sp>
      <p:pic>
        <p:nvPicPr>
          <p:cNvPr id="4" name="Grafik 3"/>
          <p:cNvPicPr>
            <a:picLocks noChangeAspect="1"/>
          </p:cNvPicPr>
          <p:nvPr/>
        </p:nvPicPr>
        <p:blipFill>
          <a:blip r:embed="rId2"/>
          <a:stretch>
            <a:fillRect/>
          </a:stretch>
        </p:blipFill>
        <p:spPr>
          <a:xfrm>
            <a:off x="1414872" y="2924944"/>
            <a:ext cx="6600825" cy="923925"/>
          </a:xfrm>
          <a:prstGeom prst="rect">
            <a:avLst/>
          </a:prstGeom>
        </p:spPr>
      </p:pic>
      <p:sp>
        <p:nvSpPr>
          <p:cNvPr id="6" name="Textfeld 5"/>
          <p:cNvSpPr txBox="1"/>
          <p:nvPr/>
        </p:nvSpPr>
        <p:spPr>
          <a:xfrm>
            <a:off x="1271586" y="2060848"/>
            <a:ext cx="6979218" cy="707886"/>
          </a:xfrm>
          <a:prstGeom prst="rect">
            <a:avLst/>
          </a:prstGeom>
          <a:noFill/>
        </p:spPr>
        <p:txBody>
          <a:bodyPr wrap="none" rtlCol="0">
            <a:spAutoFit/>
          </a:bodyPr>
          <a:lstStyle/>
          <a:p>
            <a:r>
              <a:rPr lang="de-AT" sz="2000" dirty="0" err="1" smtClean="0">
                <a:latin typeface="+mj-lt"/>
                <a:cs typeface="Courier New" panose="02070309020205020404" pitchFamily="49" charset="0"/>
              </a:rPr>
              <a:t>Lambas</a:t>
            </a:r>
            <a:r>
              <a:rPr lang="de-AT" sz="2000" dirty="0" smtClean="0">
                <a:latin typeface="+mj-lt"/>
                <a:cs typeface="Courier New" panose="02070309020205020404" pitchFamily="49" charset="0"/>
              </a:rPr>
              <a:t> </a:t>
            </a:r>
            <a:r>
              <a:rPr lang="de-AT" sz="2000" dirty="0" err="1" smtClean="0">
                <a:latin typeface="+mj-lt"/>
                <a:cs typeface="Courier New" panose="02070309020205020404" pitchFamily="49" charset="0"/>
              </a:rPr>
              <a:t>cannot</a:t>
            </a:r>
            <a:r>
              <a:rPr lang="de-AT" sz="2000" dirty="0" smtClean="0">
                <a:latin typeface="+mj-lt"/>
                <a:cs typeface="Courier New" panose="02070309020205020404" pitchFamily="49" charset="0"/>
              </a:rPr>
              <a:t> </a:t>
            </a:r>
            <a:r>
              <a:rPr lang="de-AT" sz="2000" dirty="0" err="1" smtClean="0">
                <a:latin typeface="+mj-lt"/>
                <a:cs typeface="Courier New" panose="02070309020205020404" pitchFamily="49" charset="0"/>
              </a:rPr>
              <a:t>be</a:t>
            </a:r>
            <a:r>
              <a:rPr lang="de-AT" sz="2000" dirty="0" smtClean="0">
                <a:latin typeface="+mj-lt"/>
                <a:cs typeface="Courier New" panose="02070309020205020404" pitchFamily="49" charset="0"/>
              </a:rPr>
              <a:t> </a:t>
            </a:r>
            <a:r>
              <a:rPr lang="de-AT" sz="2000" dirty="0" err="1" smtClean="0">
                <a:latin typeface="+mj-lt"/>
                <a:cs typeface="Courier New" panose="02070309020205020404" pitchFamily="49" charset="0"/>
              </a:rPr>
              <a:t>directly</a:t>
            </a:r>
            <a:r>
              <a:rPr lang="de-AT" sz="2000" dirty="0" smtClean="0">
                <a:latin typeface="+mj-lt"/>
                <a:cs typeface="Courier New" panose="02070309020205020404" pitchFamily="49" charset="0"/>
              </a:rPr>
              <a:t> </a:t>
            </a:r>
            <a:r>
              <a:rPr lang="de-AT" sz="2000" dirty="0" err="1" smtClean="0">
                <a:latin typeface="+mj-lt"/>
                <a:cs typeface="Courier New" panose="02070309020205020404" pitchFamily="49" charset="0"/>
              </a:rPr>
              <a:t>assigned</a:t>
            </a:r>
            <a:r>
              <a:rPr lang="de-AT" sz="2000" dirty="0" smtClean="0">
                <a:latin typeface="+mj-lt"/>
                <a:cs typeface="Courier New" panose="02070309020205020404" pitchFamily="49" charset="0"/>
              </a:rPr>
              <a:t> </a:t>
            </a:r>
            <a:r>
              <a:rPr lang="de-AT" sz="2000" dirty="0" err="1" smtClean="0">
                <a:latin typeface="+mj-lt"/>
                <a:cs typeface="Courier New" panose="02070309020205020404" pitchFamily="49" charset="0"/>
              </a:rPr>
              <a:t>to</a:t>
            </a:r>
            <a:r>
              <a:rPr lang="de-AT" sz="2000" dirty="0" smtClean="0">
                <a:latin typeface="+mj-lt"/>
                <a:cs typeface="Courier New" panose="02070309020205020404" pitchFamily="49" charset="0"/>
              </a:rPr>
              <a:t> variables </a:t>
            </a:r>
            <a:r>
              <a:rPr lang="de-AT" sz="2000" dirty="0" err="1" smtClean="0">
                <a:latin typeface="+mj-lt"/>
                <a:cs typeface="Courier New" panose="02070309020205020404" pitchFamily="49" charset="0"/>
              </a:rPr>
              <a:t>of</a:t>
            </a:r>
            <a:r>
              <a:rPr lang="de-AT" sz="2000" dirty="0" smtClean="0">
                <a:latin typeface="+mj-lt"/>
                <a:cs typeface="Courier New" panose="02070309020205020404" pitchFamily="49" charset="0"/>
              </a:rPr>
              <a:t> type </a:t>
            </a:r>
            <a:r>
              <a:rPr lang="de-AT" sz="2000" dirty="0" err="1" smtClean="0">
                <a:latin typeface="Courier New" panose="02070309020205020404" pitchFamily="49" charset="0"/>
                <a:cs typeface="Courier New" panose="02070309020205020404" pitchFamily="49" charset="0"/>
              </a:rPr>
              <a:t>Object</a:t>
            </a:r>
            <a:r>
              <a:rPr lang="de-AT" sz="2000" dirty="0" smtClean="0">
                <a:latin typeface="+mj-lt"/>
                <a:cs typeface="Courier New" panose="02070309020205020404" pitchFamily="49" charset="0"/>
              </a:rPr>
              <a:t>.</a:t>
            </a:r>
          </a:p>
          <a:p>
            <a:r>
              <a:rPr lang="de-AT" sz="2000" dirty="0" err="1" smtClean="0">
                <a:latin typeface="+mj-lt"/>
                <a:cs typeface="Courier New" panose="02070309020205020404" pitchFamily="49" charset="0"/>
              </a:rPr>
              <a:t>They</a:t>
            </a:r>
            <a:r>
              <a:rPr lang="de-AT" sz="2000" dirty="0" smtClean="0">
                <a:latin typeface="+mj-lt"/>
                <a:cs typeface="Courier New" panose="02070309020205020404" pitchFamily="49" charset="0"/>
              </a:rPr>
              <a:t> </a:t>
            </a:r>
            <a:r>
              <a:rPr lang="de-AT" sz="2000" dirty="0" err="1" smtClean="0">
                <a:latin typeface="+mj-lt"/>
                <a:cs typeface="Courier New" panose="02070309020205020404" pitchFamily="49" charset="0"/>
              </a:rPr>
              <a:t>can</a:t>
            </a:r>
            <a:r>
              <a:rPr lang="de-AT" sz="2000" dirty="0" smtClean="0">
                <a:latin typeface="+mj-lt"/>
                <a:cs typeface="Courier New" panose="02070309020205020404" pitchFamily="49" charset="0"/>
              </a:rPr>
              <a:t> </a:t>
            </a:r>
            <a:r>
              <a:rPr lang="de-AT" sz="2000" dirty="0" err="1" smtClean="0">
                <a:latin typeface="+mj-lt"/>
                <a:cs typeface="Courier New" panose="02070309020205020404" pitchFamily="49" charset="0"/>
              </a:rPr>
              <a:t>be</a:t>
            </a:r>
            <a:r>
              <a:rPr lang="de-AT" sz="2000" dirty="0" smtClean="0">
                <a:latin typeface="+mj-lt"/>
                <a:cs typeface="Courier New" panose="02070309020205020404" pitchFamily="49" charset="0"/>
              </a:rPr>
              <a:t> </a:t>
            </a:r>
            <a:r>
              <a:rPr lang="de-AT" sz="2000" dirty="0" err="1" smtClean="0">
                <a:latin typeface="+mj-lt"/>
                <a:cs typeface="Courier New" panose="02070309020205020404" pitchFamily="49" charset="0"/>
              </a:rPr>
              <a:t>assigned</a:t>
            </a:r>
            <a:r>
              <a:rPr lang="de-AT" sz="2000" dirty="0" smtClean="0">
                <a:latin typeface="+mj-lt"/>
                <a:cs typeface="Courier New" panose="02070309020205020404" pitchFamily="49" charset="0"/>
              </a:rPr>
              <a:t> </a:t>
            </a:r>
            <a:r>
              <a:rPr lang="de-AT" sz="2000" dirty="0" err="1" smtClean="0">
                <a:latin typeface="+mj-lt"/>
                <a:cs typeface="Courier New" panose="02070309020205020404" pitchFamily="49" charset="0"/>
              </a:rPr>
              <a:t>to</a:t>
            </a:r>
            <a:r>
              <a:rPr lang="de-AT" sz="2000" dirty="0" smtClean="0">
                <a:latin typeface="+mj-lt"/>
                <a:cs typeface="Courier New" panose="02070309020205020404" pitchFamily="49" charset="0"/>
              </a:rPr>
              <a:t> </a:t>
            </a:r>
            <a:r>
              <a:rPr lang="de-AT" sz="2000" dirty="0" err="1">
                <a:latin typeface="+mj-lt"/>
                <a:cs typeface="Courier New" panose="02070309020205020404" pitchFamily="49" charset="0"/>
              </a:rPr>
              <a:t>f</a:t>
            </a:r>
            <a:r>
              <a:rPr lang="de-AT" sz="2000" dirty="0" err="1" smtClean="0">
                <a:latin typeface="+mj-lt"/>
                <a:cs typeface="Courier New" panose="02070309020205020404" pitchFamily="49" charset="0"/>
              </a:rPr>
              <a:t>unctional</a:t>
            </a:r>
            <a:r>
              <a:rPr lang="de-AT" sz="2000" dirty="0" smtClean="0">
                <a:latin typeface="+mj-lt"/>
                <a:cs typeface="Courier New" panose="02070309020205020404" pitchFamily="49" charset="0"/>
              </a:rPr>
              <a:t> </a:t>
            </a:r>
            <a:r>
              <a:rPr lang="de-AT" sz="2000" dirty="0" err="1">
                <a:latin typeface="+mj-lt"/>
                <a:cs typeface="Courier New" panose="02070309020205020404" pitchFamily="49" charset="0"/>
              </a:rPr>
              <a:t>i</a:t>
            </a:r>
            <a:r>
              <a:rPr lang="de-AT" sz="2000" dirty="0" err="1" smtClean="0">
                <a:latin typeface="+mj-lt"/>
                <a:cs typeface="Courier New" panose="02070309020205020404" pitchFamily="49" charset="0"/>
              </a:rPr>
              <a:t>nterface</a:t>
            </a:r>
            <a:r>
              <a:rPr lang="de-AT" sz="2000" dirty="0" smtClean="0">
                <a:latin typeface="+mj-lt"/>
                <a:cs typeface="Courier New" panose="02070309020205020404" pitchFamily="49" charset="0"/>
              </a:rPr>
              <a:t> </a:t>
            </a:r>
            <a:r>
              <a:rPr lang="de-AT" sz="2000" dirty="0" err="1" smtClean="0">
                <a:latin typeface="+mj-lt"/>
                <a:cs typeface="Courier New" panose="02070309020205020404" pitchFamily="49" charset="0"/>
              </a:rPr>
              <a:t>types</a:t>
            </a:r>
            <a:r>
              <a:rPr lang="de-AT" sz="2000" dirty="0" smtClean="0">
                <a:latin typeface="+mj-lt"/>
                <a:cs typeface="Courier New" panose="02070309020205020404" pitchFamily="49" charset="0"/>
              </a:rPr>
              <a:t> </a:t>
            </a:r>
            <a:r>
              <a:rPr lang="de-AT" sz="2000" dirty="0" err="1" smtClean="0">
                <a:latin typeface="+mj-lt"/>
                <a:cs typeface="Courier New" panose="02070309020205020404" pitchFamily="49" charset="0"/>
              </a:rPr>
              <a:t>only</a:t>
            </a:r>
            <a:r>
              <a:rPr lang="de-AT" sz="2000" dirty="0" smtClean="0">
                <a:latin typeface="+mj-lt"/>
                <a:cs typeface="Courier New" panose="02070309020205020404" pitchFamily="49" charset="0"/>
              </a:rPr>
              <a:t>.</a:t>
            </a:r>
            <a:endParaRPr lang="en-GB" sz="2000" dirty="0">
              <a:latin typeface="+mj-lt"/>
              <a:cs typeface="Courier New" panose="02070309020205020404" pitchFamily="49" charset="0"/>
            </a:endParaRPr>
          </a:p>
        </p:txBody>
      </p:sp>
    </p:spTree>
    <p:extLst>
      <p:ext uri="{BB962C8B-B14F-4D97-AF65-F5344CB8AC3E}">
        <p14:creationId xmlns:p14="http://schemas.microsoft.com/office/powerpoint/2010/main" val="187647106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latin typeface="Courier New" panose="02070309020205020404" pitchFamily="49" charset="0"/>
                <a:cs typeface="Courier New" panose="02070309020205020404" pitchFamily="49" charset="0"/>
              </a:rPr>
              <a:t>java.time.Duration</a:t>
            </a:r>
            <a:endParaRPr lang="de-AT" dirty="0">
              <a:latin typeface="Courier New" panose="02070309020205020404" pitchFamily="49" charset="0"/>
              <a:cs typeface="Courier New" panose="02070309020205020404" pitchFamily="49" charset="0"/>
            </a:endParaRPr>
          </a:p>
        </p:txBody>
      </p:sp>
      <p:pic>
        <p:nvPicPr>
          <p:cNvPr id="3" name="Grafik 2"/>
          <p:cNvPicPr>
            <a:picLocks noChangeAspect="1"/>
          </p:cNvPicPr>
          <p:nvPr/>
        </p:nvPicPr>
        <p:blipFill>
          <a:blip r:embed="rId2"/>
          <a:stretch>
            <a:fillRect/>
          </a:stretch>
        </p:blipFill>
        <p:spPr>
          <a:xfrm>
            <a:off x="457200" y="1196752"/>
            <a:ext cx="8286148" cy="3739554"/>
          </a:xfrm>
          <a:prstGeom prst="rect">
            <a:avLst/>
          </a:prstGeom>
        </p:spPr>
      </p:pic>
      <p:pic>
        <p:nvPicPr>
          <p:cNvPr id="4" name="Grafik 3"/>
          <p:cNvPicPr>
            <a:picLocks noChangeAspect="1"/>
          </p:cNvPicPr>
          <p:nvPr/>
        </p:nvPicPr>
        <p:blipFill>
          <a:blip r:embed="rId3"/>
          <a:stretch>
            <a:fillRect/>
          </a:stretch>
        </p:blipFill>
        <p:spPr>
          <a:xfrm>
            <a:off x="457200" y="5157192"/>
            <a:ext cx="8229600" cy="907326"/>
          </a:xfrm>
          <a:prstGeom prst="rect">
            <a:avLst/>
          </a:prstGeom>
        </p:spPr>
      </p:pic>
      <p:grpSp>
        <p:nvGrpSpPr>
          <p:cNvPr id="5" name="Gruppieren 4"/>
          <p:cNvGrpSpPr/>
          <p:nvPr/>
        </p:nvGrpSpPr>
        <p:grpSpPr>
          <a:xfrm>
            <a:off x="539552" y="1609055"/>
            <a:ext cx="7920880" cy="307777"/>
            <a:chOff x="539552" y="2945676"/>
            <a:chExt cx="7920880" cy="307777"/>
          </a:xfrm>
        </p:grpSpPr>
        <p:sp>
          <p:nvSpPr>
            <p:cNvPr id="6" name="Textfeld 5"/>
            <p:cNvSpPr txBox="1"/>
            <p:nvPr/>
          </p:nvSpPr>
          <p:spPr>
            <a:xfrm>
              <a:off x="539552" y="3034494"/>
              <a:ext cx="7488832" cy="135272"/>
            </a:xfrm>
            <a:prstGeom prst="rect">
              <a:avLst/>
            </a:prstGeom>
            <a:solidFill>
              <a:srgbClr val="E0E0E0"/>
            </a:solidFill>
          </p:spPr>
          <p:txBody>
            <a:bodyPr wrap="square" rtlCol="0">
              <a:spAutoFit/>
            </a:bodyPr>
            <a:lstStyle/>
            <a:p>
              <a:endParaRPr lang="en-GB" sz="1400" b="1" dirty="0">
                <a:solidFill>
                  <a:srgbClr val="FF0000"/>
                </a:solidFill>
                <a:latin typeface="Courier New" panose="02070309020205020404" pitchFamily="49" charset="0"/>
                <a:cs typeface="Courier New" panose="02070309020205020404" pitchFamily="49" charset="0"/>
              </a:endParaRPr>
            </a:p>
          </p:txBody>
        </p:sp>
        <p:sp>
          <p:nvSpPr>
            <p:cNvPr id="7" name="Textfeld 6"/>
            <p:cNvSpPr txBox="1"/>
            <p:nvPr/>
          </p:nvSpPr>
          <p:spPr>
            <a:xfrm>
              <a:off x="827584" y="2945676"/>
              <a:ext cx="7632848" cy="307777"/>
            </a:xfrm>
            <a:prstGeom prst="rect">
              <a:avLst/>
            </a:prstGeom>
            <a:solidFill>
              <a:srgbClr val="E0E0E0">
                <a:alpha val="0"/>
              </a:srgbClr>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instantiation</a:t>
              </a:r>
              <a:endParaRPr lang="en-GB" sz="1400" b="1" dirty="0">
                <a:solidFill>
                  <a:srgbClr val="FF0000"/>
                </a:solidFill>
                <a:latin typeface="Courier New" panose="02070309020205020404" pitchFamily="49" charset="0"/>
                <a:cs typeface="Courier New" panose="02070309020205020404" pitchFamily="49" charset="0"/>
              </a:endParaRPr>
            </a:p>
          </p:txBody>
        </p:sp>
      </p:grpSp>
      <p:grpSp>
        <p:nvGrpSpPr>
          <p:cNvPr id="8" name="Gruppieren 7"/>
          <p:cNvGrpSpPr/>
          <p:nvPr/>
        </p:nvGrpSpPr>
        <p:grpSpPr>
          <a:xfrm>
            <a:off x="533057" y="2453390"/>
            <a:ext cx="7920880" cy="307777"/>
            <a:chOff x="539552" y="2945676"/>
            <a:chExt cx="7920880" cy="307777"/>
          </a:xfrm>
        </p:grpSpPr>
        <p:sp>
          <p:nvSpPr>
            <p:cNvPr id="9" name="Textfeld 8"/>
            <p:cNvSpPr txBox="1"/>
            <p:nvPr/>
          </p:nvSpPr>
          <p:spPr>
            <a:xfrm>
              <a:off x="539552" y="3034494"/>
              <a:ext cx="7488832" cy="135272"/>
            </a:xfrm>
            <a:prstGeom prst="rect">
              <a:avLst/>
            </a:prstGeom>
            <a:solidFill>
              <a:srgbClr val="E0E0E0"/>
            </a:solidFill>
          </p:spPr>
          <p:txBody>
            <a:bodyPr wrap="square" rtlCol="0">
              <a:spAutoFit/>
            </a:bodyPr>
            <a:lstStyle/>
            <a:p>
              <a:endParaRPr lang="en-GB" sz="1400" b="1" dirty="0">
                <a:solidFill>
                  <a:srgbClr val="FF0000"/>
                </a:solidFill>
                <a:latin typeface="Courier New" panose="02070309020205020404" pitchFamily="49" charset="0"/>
                <a:cs typeface="Courier New" panose="02070309020205020404" pitchFamily="49" charset="0"/>
              </a:endParaRPr>
            </a:p>
          </p:txBody>
        </p:sp>
        <p:sp>
          <p:nvSpPr>
            <p:cNvPr id="10" name="Textfeld 9"/>
            <p:cNvSpPr txBox="1"/>
            <p:nvPr/>
          </p:nvSpPr>
          <p:spPr>
            <a:xfrm>
              <a:off x="827584" y="2945676"/>
              <a:ext cx="7632848" cy="307777"/>
            </a:xfrm>
            <a:prstGeom prst="rect">
              <a:avLst/>
            </a:prstGeom>
            <a:solidFill>
              <a:srgbClr val="E0E0E0">
                <a:alpha val="0"/>
              </a:srgbClr>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calculate</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duration</a:t>
              </a:r>
              <a:endParaRPr lang="en-GB" sz="1400" b="1" dirty="0">
                <a:solidFill>
                  <a:srgbClr val="FF0000"/>
                </a:solidFill>
                <a:latin typeface="Courier New" panose="02070309020205020404" pitchFamily="49" charset="0"/>
                <a:cs typeface="Courier New" panose="02070309020205020404" pitchFamily="49" charset="0"/>
              </a:endParaRPr>
            </a:p>
          </p:txBody>
        </p:sp>
      </p:grpSp>
      <p:grpSp>
        <p:nvGrpSpPr>
          <p:cNvPr id="11" name="Gruppieren 10"/>
          <p:cNvGrpSpPr/>
          <p:nvPr/>
        </p:nvGrpSpPr>
        <p:grpSpPr>
          <a:xfrm>
            <a:off x="539552" y="3502333"/>
            <a:ext cx="7920880" cy="409652"/>
            <a:chOff x="539552" y="2894738"/>
            <a:chExt cx="7920880" cy="409652"/>
          </a:xfrm>
        </p:grpSpPr>
        <p:sp>
          <p:nvSpPr>
            <p:cNvPr id="12" name="Textfeld 11"/>
            <p:cNvSpPr txBox="1"/>
            <p:nvPr/>
          </p:nvSpPr>
          <p:spPr>
            <a:xfrm>
              <a:off x="539552" y="3034494"/>
              <a:ext cx="7488832" cy="135272"/>
            </a:xfrm>
            <a:prstGeom prst="rect">
              <a:avLst/>
            </a:prstGeom>
            <a:solidFill>
              <a:srgbClr val="E0E0E0"/>
            </a:solidFill>
          </p:spPr>
          <p:txBody>
            <a:bodyPr wrap="square" rtlCol="0">
              <a:spAutoFit/>
            </a:bodyPr>
            <a:lstStyle/>
            <a:p>
              <a:endParaRPr lang="en-GB" sz="1400" b="1" dirty="0">
                <a:solidFill>
                  <a:srgbClr val="FF0000"/>
                </a:solidFill>
                <a:latin typeface="Courier New" panose="02070309020205020404" pitchFamily="49" charset="0"/>
                <a:cs typeface="Courier New" panose="02070309020205020404" pitchFamily="49" charset="0"/>
              </a:endParaRPr>
            </a:p>
          </p:txBody>
        </p:sp>
        <p:sp>
          <p:nvSpPr>
            <p:cNvPr id="13" name="Textfeld 12"/>
            <p:cNvSpPr txBox="1"/>
            <p:nvPr/>
          </p:nvSpPr>
          <p:spPr>
            <a:xfrm>
              <a:off x="827584" y="2894738"/>
              <a:ext cx="7632848" cy="409652"/>
            </a:xfrm>
            <a:prstGeom prst="rect">
              <a:avLst/>
            </a:prstGeom>
            <a:solidFill>
              <a:srgbClr val="E0E0E0">
                <a:alpha val="0"/>
              </a:srgbClr>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using</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duration</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for</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further</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calculations</a:t>
              </a:r>
              <a:endParaRPr lang="en-GB" sz="1400" b="1" dirty="0">
                <a:solidFill>
                  <a:srgbClr val="FF0000"/>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401077301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a:latin typeface="Courier New" panose="02070309020205020404" pitchFamily="49" charset="0"/>
                <a:cs typeface="Courier New" panose="02070309020205020404" pitchFamily="49" charset="0"/>
              </a:rPr>
              <a:t>j</a:t>
            </a:r>
            <a:r>
              <a:rPr lang="de-AT" dirty="0" err="1" smtClean="0">
                <a:latin typeface="Courier New" panose="02070309020205020404" pitchFamily="49" charset="0"/>
                <a:cs typeface="Courier New" panose="02070309020205020404" pitchFamily="49" charset="0"/>
              </a:rPr>
              <a:t>ava.time.Period</a:t>
            </a:r>
            <a:endParaRPr lang="de-AT" dirty="0">
              <a:latin typeface="Courier New" panose="02070309020205020404" pitchFamily="49" charset="0"/>
              <a:cs typeface="Courier New" panose="02070309020205020404" pitchFamily="49" charset="0"/>
            </a:endParaRPr>
          </a:p>
        </p:txBody>
      </p:sp>
      <p:sp>
        <p:nvSpPr>
          <p:cNvPr id="3" name="Inhaltsplatzhalter 2"/>
          <p:cNvSpPr>
            <a:spLocks noGrp="1"/>
          </p:cNvSpPr>
          <p:nvPr>
            <p:ph idx="1"/>
          </p:nvPr>
        </p:nvSpPr>
        <p:spPr/>
        <p:txBody>
          <a:bodyPr/>
          <a:lstStyle/>
          <a:p>
            <a:r>
              <a:rPr lang="de-AT" sz="2400" dirty="0" err="1" smtClean="0"/>
              <a:t>Represents</a:t>
            </a:r>
            <a:r>
              <a:rPr lang="de-AT" sz="2400" dirty="0" smtClean="0"/>
              <a:t> </a:t>
            </a:r>
            <a:r>
              <a:rPr lang="de-AT" sz="2400" dirty="0"/>
              <a:t>a </a:t>
            </a:r>
            <a:r>
              <a:rPr lang="de-AT" sz="2400" b="1" dirty="0" err="1"/>
              <a:t>conceptual</a:t>
            </a:r>
            <a:r>
              <a:rPr lang="de-AT" sz="2400" dirty="0"/>
              <a:t> </a:t>
            </a:r>
            <a:r>
              <a:rPr lang="de-AT" sz="2400" dirty="0" err="1"/>
              <a:t>period</a:t>
            </a:r>
            <a:r>
              <a:rPr lang="de-AT" sz="2400" dirty="0"/>
              <a:t> </a:t>
            </a:r>
            <a:r>
              <a:rPr lang="de-AT" sz="2400" dirty="0" err="1"/>
              <a:t>of</a:t>
            </a:r>
            <a:r>
              <a:rPr lang="de-AT" sz="2400" dirty="0"/>
              <a:t> </a:t>
            </a:r>
            <a:r>
              <a:rPr lang="de-AT" sz="2400" dirty="0" smtClean="0"/>
              <a:t>time</a:t>
            </a:r>
          </a:p>
          <a:p>
            <a:r>
              <a:rPr lang="de-AT" sz="2400" dirty="0" err="1"/>
              <a:t>What</a:t>
            </a:r>
            <a:r>
              <a:rPr lang="de-AT" sz="2400" dirty="0"/>
              <a:t> </a:t>
            </a:r>
            <a:r>
              <a:rPr lang="de-AT" sz="2400" dirty="0" err="1"/>
              <a:t>is</a:t>
            </a:r>
            <a:r>
              <a:rPr lang="de-AT" sz="2400" dirty="0"/>
              <a:t> </a:t>
            </a:r>
            <a:r>
              <a:rPr lang="de-AT" sz="2400" dirty="0" err="1"/>
              <a:t>the</a:t>
            </a:r>
            <a:r>
              <a:rPr lang="de-AT" sz="2400" dirty="0"/>
              <a:t> </a:t>
            </a:r>
            <a:r>
              <a:rPr lang="de-AT" sz="2400" dirty="0" err="1"/>
              <a:t>difference</a:t>
            </a:r>
            <a:r>
              <a:rPr lang="de-AT" sz="2400" dirty="0"/>
              <a:t> </a:t>
            </a:r>
            <a:r>
              <a:rPr lang="de-AT" sz="2400" dirty="0" err="1"/>
              <a:t>to</a:t>
            </a:r>
            <a:r>
              <a:rPr lang="de-AT" sz="2400" dirty="0"/>
              <a:t> </a:t>
            </a:r>
            <a:r>
              <a:rPr lang="de-AT" sz="2400" dirty="0">
                <a:latin typeface="Courier New" panose="02070309020205020404" pitchFamily="49" charset="0"/>
                <a:cs typeface="Courier New" panose="02070309020205020404" pitchFamily="49" charset="0"/>
              </a:rPr>
              <a:t>Duration</a:t>
            </a:r>
            <a:r>
              <a:rPr lang="de-AT" sz="2400" dirty="0" smtClean="0"/>
              <a:t>?</a:t>
            </a:r>
          </a:p>
          <a:p>
            <a:endParaRPr lang="de-AT" sz="2400" dirty="0"/>
          </a:p>
          <a:p>
            <a:r>
              <a:rPr lang="de-AT" sz="2400" dirty="0" smtClean="0">
                <a:latin typeface="Courier New" panose="02070309020205020404" pitchFamily="49" charset="0"/>
                <a:cs typeface="Courier New" panose="02070309020205020404" pitchFamily="49" charset="0"/>
              </a:rPr>
              <a:t>Duration</a:t>
            </a:r>
            <a:r>
              <a:rPr lang="de-AT" sz="2400" dirty="0" smtClean="0"/>
              <a:t> … time in </a:t>
            </a:r>
            <a:r>
              <a:rPr lang="de-AT" sz="2400" dirty="0" err="1" smtClean="0"/>
              <a:t>seconds</a:t>
            </a:r>
            <a:r>
              <a:rPr lang="de-AT" sz="2400" dirty="0" smtClean="0"/>
              <a:t> </a:t>
            </a:r>
            <a:r>
              <a:rPr lang="de-AT" sz="2400" dirty="0" err="1" smtClean="0"/>
              <a:t>or</a:t>
            </a:r>
            <a:r>
              <a:rPr lang="de-AT" sz="2400" dirty="0" smtClean="0"/>
              <a:t> </a:t>
            </a:r>
            <a:r>
              <a:rPr lang="de-AT" sz="2400" dirty="0" err="1" smtClean="0"/>
              <a:t>below</a:t>
            </a:r>
            <a:endParaRPr lang="de-AT" sz="2400" dirty="0" smtClean="0"/>
          </a:p>
          <a:p>
            <a:r>
              <a:rPr lang="de-AT" sz="2400" dirty="0" err="1" smtClean="0">
                <a:latin typeface="Courier New" panose="02070309020205020404" pitchFamily="49" charset="0"/>
                <a:cs typeface="Courier New" panose="02070309020205020404" pitchFamily="49" charset="0"/>
              </a:rPr>
              <a:t>Period</a:t>
            </a:r>
            <a:r>
              <a:rPr lang="de-AT" sz="2400" dirty="0" smtClean="0"/>
              <a:t> … time in </a:t>
            </a:r>
            <a:r>
              <a:rPr lang="de-AT" sz="2400" dirty="0" err="1" smtClean="0"/>
              <a:t>days</a:t>
            </a:r>
            <a:r>
              <a:rPr lang="de-AT" sz="2400" dirty="0" smtClean="0"/>
              <a:t>, </a:t>
            </a:r>
            <a:r>
              <a:rPr lang="de-AT" sz="2400" dirty="0" err="1" smtClean="0"/>
              <a:t>months</a:t>
            </a:r>
            <a:r>
              <a:rPr lang="de-AT" sz="2400" dirty="0" smtClean="0"/>
              <a:t>, </a:t>
            </a:r>
            <a:r>
              <a:rPr lang="de-AT" sz="2400" dirty="0" err="1" smtClean="0"/>
              <a:t>years</a:t>
            </a:r>
            <a:endParaRPr lang="de-AT" sz="2400" dirty="0" smtClean="0"/>
          </a:p>
        </p:txBody>
      </p:sp>
    </p:spTree>
    <p:extLst>
      <p:ext uri="{BB962C8B-B14F-4D97-AF65-F5344CB8AC3E}">
        <p14:creationId xmlns:p14="http://schemas.microsoft.com/office/powerpoint/2010/main" val="63450688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a:latin typeface="Courier New" panose="02070309020205020404" pitchFamily="49" charset="0"/>
                <a:cs typeface="Courier New" panose="02070309020205020404" pitchFamily="49" charset="0"/>
              </a:rPr>
              <a:t>j</a:t>
            </a:r>
            <a:r>
              <a:rPr lang="de-AT" dirty="0" err="1" smtClean="0">
                <a:latin typeface="Courier New" panose="02070309020205020404" pitchFamily="49" charset="0"/>
                <a:cs typeface="Courier New" panose="02070309020205020404" pitchFamily="49" charset="0"/>
              </a:rPr>
              <a:t>ava.time.Period</a:t>
            </a:r>
            <a:endParaRPr lang="de-AT" dirty="0">
              <a:latin typeface="Courier New" panose="02070309020205020404" pitchFamily="49" charset="0"/>
              <a:cs typeface="Courier New" panose="02070309020205020404" pitchFamily="49" charset="0"/>
            </a:endParaRPr>
          </a:p>
        </p:txBody>
      </p:sp>
      <p:pic>
        <p:nvPicPr>
          <p:cNvPr id="5" name="Grafik 4"/>
          <p:cNvPicPr>
            <a:picLocks noChangeAspect="1"/>
          </p:cNvPicPr>
          <p:nvPr/>
        </p:nvPicPr>
        <p:blipFill>
          <a:blip r:embed="rId2"/>
          <a:stretch>
            <a:fillRect/>
          </a:stretch>
        </p:blipFill>
        <p:spPr>
          <a:xfrm>
            <a:off x="457200" y="1377521"/>
            <a:ext cx="8219256" cy="3419631"/>
          </a:xfrm>
          <a:prstGeom prst="rect">
            <a:avLst/>
          </a:prstGeom>
        </p:spPr>
      </p:pic>
      <p:pic>
        <p:nvPicPr>
          <p:cNvPr id="7" name="Grafik 6"/>
          <p:cNvPicPr>
            <a:picLocks noChangeAspect="1"/>
          </p:cNvPicPr>
          <p:nvPr/>
        </p:nvPicPr>
        <p:blipFill>
          <a:blip r:embed="rId3"/>
          <a:stretch>
            <a:fillRect/>
          </a:stretch>
        </p:blipFill>
        <p:spPr>
          <a:xfrm>
            <a:off x="457200" y="4990210"/>
            <a:ext cx="8219256" cy="1061495"/>
          </a:xfrm>
          <a:prstGeom prst="rect">
            <a:avLst/>
          </a:prstGeom>
        </p:spPr>
      </p:pic>
    </p:spTree>
    <p:extLst>
      <p:ext uri="{BB962C8B-B14F-4D97-AF65-F5344CB8AC3E}">
        <p14:creationId xmlns:p14="http://schemas.microsoft.com/office/powerpoint/2010/main" val="333134558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a:latin typeface="Courier New" panose="02070309020205020404" pitchFamily="49" charset="0"/>
                <a:cs typeface="Courier New" panose="02070309020205020404" pitchFamily="49" charset="0"/>
              </a:rPr>
              <a:t>j</a:t>
            </a:r>
            <a:r>
              <a:rPr lang="de-AT" dirty="0" err="1" smtClean="0">
                <a:latin typeface="Courier New" panose="02070309020205020404" pitchFamily="49" charset="0"/>
                <a:cs typeface="Courier New" panose="02070309020205020404" pitchFamily="49" charset="0"/>
              </a:rPr>
              <a:t>ava.time.Period</a:t>
            </a:r>
            <a:endParaRPr lang="de-AT" dirty="0">
              <a:latin typeface="Courier New" panose="02070309020205020404" pitchFamily="49" charset="0"/>
              <a:cs typeface="Courier New" panose="02070309020205020404" pitchFamily="49" charset="0"/>
            </a:endParaRPr>
          </a:p>
        </p:txBody>
      </p:sp>
      <p:pic>
        <p:nvPicPr>
          <p:cNvPr id="4" name="Grafik 3"/>
          <p:cNvPicPr>
            <a:picLocks noChangeAspect="1"/>
          </p:cNvPicPr>
          <p:nvPr/>
        </p:nvPicPr>
        <p:blipFill>
          <a:blip r:embed="rId2"/>
          <a:stretch>
            <a:fillRect/>
          </a:stretch>
        </p:blipFill>
        <p:spPr>
          <a:xfrm>
            <a:off x="3476625" y="2452687"/>
            <a:ext cx="2190750" cy="1952625"/>
          </a:xfrm>
          <a:prstGeom prst="rect">
            <a:avLst/>
          </a:prstGeom>
        </p:spPr>
      </p:pic>
    </p:spTree>
    <p:extLst>
      <p:ext uri="{BB962C8B-B14F-4D97-AF65-F5344CB8AC3E}">
        <p14:creationId xmlns:p14="http://schemas.microsoft.com/office/powerpoint/2010/main" val="351603459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latin typeface="Courier New" panose="02070309020205020404" pitchFamily="49" charset="0"/>
                <a:cs typeface="Courier New" panose="02070309020205020404" pitchFamily="49" charset="0"/>
              </a:rPr>
              <a:t>java.time.ZonedDateTime</a:t>
            </a:r>
            <a:endParaRPr lang="de-AT" dirty="0"/>
          </a:p>
        </p:txBody>
      </p:sp>
      <p:sp>
        <p:nvSpPr>
          <p:cNvPr id="3" name="Inhaltsplatzhalter 2"/>
          <p:cNvSpPr>
            <a:spLocks noGrp="1"/>
          </p:cNvSpPr>
          <p:nvPr>
            <p:ph idx="1"/>
          </p:nvPr>
        </p:nvSpPr>
        <p:spPr/>
        <p:txBody>
          <a:bodyPr/>
          <a:lstStyle/>
          <a:p>
            <a:r>
              <a:rPr lang="de-AT" sz="2400" dirty="0" err="1" smtClean="0"/>
              <a:t>Represents</a:t>
            </a:r>
            <a:r>
              <a:rPr lang="de-AT" sz="2400" dirty="0" smtClean="0"/>
              <a:t> a </a:t>
            </a:r>
            <a:r>
              <a:rPr lang="de-AT" sz="2400" dirty="0" err="1" smtClean="0"/>
              <a:t>date</a:t>
            </a:r>
            <a:r>
              <a:rPr lang="de-AT" sz="2400" dirty="0" smtClean="0"/>
              <a:t> </a:t>
            </a:r>
            <a:r>
              <a:rPr lang="de-AT" sz="2400" dirty="0" err="1" smtClean="0"/>
              <a:t>and</a:t>
            </a:r>
            <a:r>
              <a:rPr lang="de-AT" sz="2400" dirty="0" smtClean="0"/>
              <a:t> time in a </a:t>
            </a:r>
            <a:r>
              <a:rPr lang="de-AT" sz="2400" dirty="0" err="1" smtClean="0"/>
              <a:t>specific</a:t>
            </a:r>
            <a:r>
              <a:rPr lang="de-AT" sz="2400" dirty="0" smtClean="0"/>
              <a:t> </a:t>
            </a:r>
            <a:r>
              <a:rPr lang="de-AT" sz="2400" dirty="0" err="1" smtClean="0"/>
              <a:t>timezone</a:t>
            </a:r>
            <a:endParaRPr lang="de-AT" sz="2400" dirty="0" smtClean="0"/>
          </a:p>
        </p:txBody>
      </p:sp>
      <p:pic>
        <p:nvPicPr>
          <p:cNvPr id="4" name="Grafik 3"/>
          <p:cNvPicPr>
            <a:picLocks noChangeAspect="1"/>
          </p:cNvPicPr>
          <p:nvPr/>
        </p:nvPicPr>
        <p:blipFill>
          <a:blip r:embed="rId2"/>
          <a:stretch>
            <a:fillRect/>
          </a:stretch>
        </p:blipFill>
        <p:spPr>
          <a:xfrm>
            <a:off x="3131840" y="2635349"/>
            <a:ext cx="2809875" cy="2809875"/>
          </a:xfrm>
          <a:prstGeom prst="rect">
            <a:avLst/>
          </a:prstGeom>
        </p:spPr>
      </p:pic>
    </p:spTree>
    <p:extLst>
      <p:ext uri="{BB962C8B-B14F-4D97-AF65-F5344CB8AC3E}">
        <p14:creationId xmlns:p14="http://schemas.microsoft.com/office/powerpoint/2010/main" val="140672731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latin typeface="Courier New" panose="02070309020205020404" pitchFamily="49" charset="0"/>
                <a:cs typeface="Courier New" panose="02070309020205020404" pitchFamily="49" charset="0"/>
              </a:rPr>
              <a:t>java.time.ZonedDateTime</a:t>
            </a:r>
            <a:endParaRPr lang="de-AT" dirty="0"/>
          </a:p>
        </p:txBody>
      </p:sp>
      <p:grpSp>
        <p:nvGrpSpPr>
          <p:cNvPr id="3" name="Gruppieren 2"/>
          <p:cNvGrpSpPr/>
          <p:nvPr/>
        </p:nvGrpSpPr>
        <p:grpSpPr>
          <a:xfrm>
            <a:off x="251520" y="1196753"/>
            <a:ext cx="8640961" cy="5040559"/>
            <a:chOff x="251520" y="1196752"/>
            <a:chExt cx="8640961" cy="5468939"/>
          </a:xfrm>
        </p:grpSpPr>
        <p:pic>
          <p:nvPicPr>
            <p:cNvPr id="5" name="Grafik 4"/>
            <p:cNvPicPr>
              <a:picLocks noChangeAspect="1"/>
            </p:cNvPicPr>
            <p:nvPr/>
          </p:nvPicPr>
          <p:blipFill>
            <a:blip r:embed="rId2"/>
            <a:stretch>
              <a:fillRect/>
            </a:stretch>
          </p:blipFill>
          <p:spPr>
            <a:xfrm>
              <a:off x="251520" y="1196752"/>
              <a:ext cx="8640960" cy="4441071"/>
            </a:xfrm>
            <a:prstGeom prst="rect">
              <a:avLst/>
            </a:prstGeom>
          </p:spPr>
        </p:pic>
        <p:pic>
          <p:nvPicPr>
            <p:cNvPr id="6" name="Grafik 5"/>
            <p:cNvPicPr>
              <a:picLocks noChangeAspect="1"/>
            </p:cNvPicPr>
            <p:nvPr/>
          </p:nvPicPr>
          <p:blipFill>
            <a:blip r:embed="rId3"/>
            <a:stretch>
              <a:fillRect/>
            </a:stretch>
          </p:blipFill>
          <p:spPr>
            <a:xfrm>
              <a:off x="251521" y="5699104"/>
              <a:ext cx="8640960" cy="966587"/>
            </a:xfrm>
            <a:prstGeom prst="rect">
              <a:avLst/>
            </a:prstGeom>
          </p:spPr>
        </p:pic>
        <p:grpSp>
          <p:nvGrpSpPr>
            <p:cNvPr id="7" name="Gruppieren 6"/>
            <p:cNvGrpSpPr/>
            <p:nvPr/>
          </p:nvGrpSpPr>
          <p:grpSpPr>
            <a:xfrm>
              <a:off x="323528" y="1609055"/>
              <a:ext cx="7920880" cy="307777"/>
              <a:chOff x="539552" y="2945676"/>
              <a:chExt cx="7920880" cy="307777"/>
            </a:xfrm>
          </p:grpSpPr>
          <p:sp>
            <p:nvSpPr>
              <p:cNvPr id="8" name="Textfeld 7"/>
              <p:cNvSpPr txBox="1"/>
              <p:nvPr/>
            </p:nvSpPr>
            <p:spPr>
              <a:xfrm>
                <a:off x="539552" y="3034494"/>
                <a:ext cx="7488832" cy="135272"/>
              </a:xfrm>
              <a:prstGeom prst="rect">
                <a:avLst/>
              </a:prstGeom>
              <a:solidFill>
                <a:srgbClr val="E0E0E0"/>
              </a:solidFill>
            </p:spPr>
            <p:txBody>
              <a:bodyPr wrap="square" rtlCol="0">
                <a:spAutoFit/>
              </a:bodyPr>
              <a:lstStyle/>
              <a:p>
                <a:endParaRPr lang="en-GB" sz="1400" b="1" dirty="0">
                  <a:solidFill>
                    <a:srgbClr val="FF0000"/>
                  </a:solidFill>
                  <a:latin typeface="Courier New" panose="02070309020205020404" pitchFamily="49" charset="0"/>
                  <a:cs typeface="Courier New" panose="02070309020205020404" pitchFamily="49" charset="0"/>
                </a:endParaRPr>
              </a:p>
            </p:txBody>
          </p:sp>
          <p:sp>
            <p:nvSpPr>
              <p:cNvPr id="9" name="Textfeld 8"/>
              <p:cNvSpPr txBox="1"/>
              <p:nvPr/>
            </p:nvSpPr>
            <p:spPr>
              <a:xfrm>
                <a:off x="827584" y="2945676"/>
                <a:ext cx="7632848" cy="307777"/>
              </a:xfrm>
              <a:prstGeom prst="rect">
                <a:avLst/>
              </a:prstGeom>
              <a:solidFill>
                <a:srgbClr val="E0E0E0">
                  <a:alpha val="0"/>
                </a:srgbClr>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current</a:t>
                </a:r>
                <a:r>
                  <a:rPr lang="de-AT" sz="1400" b="1" dirty="0" smtClean="0">
                    <a:solidFill>
                      <a:srgbClr val="FF0000"/>
                    </a:solidFill>
                    <a:latin typeface="Courier New" panose="02070309020205020404" pitchFamily="49" charset="0"/>
                    <a:cs typeface="Courier New" panose="02070309020205020404" pitchFamily="49" charset="0"/>
                  </a:rPr>
                  <a:t> time incl. </a:t>
                </a:r>
                <a:r>
                  <a:rPr lang="de-AT" sz="1400" b="1" dirty="0" err="1" smtClean="0">
                    <a:solidFill>
                      <a:srgbClr val="FF0000"/>
                    </a:solidFill>
                    <a:latin typeface="Courier New" panose="02070309020205020404" pitchFamily="49" charset="0"/>
                    <a:cs typeface="Courier New" panose="02070309020205020404" pitchFamily="49" charset="0"/>
                  </a:rPr>
                  <a:t>timezone</a:t>
                </a:r>
                <a:endParaRPr lang="en-GB" sz="1400" b="1" dirty="0">
                  <a:solidFill>
                    <a:srgbClr val="FF0000"/>
                  </a:solidFill>
                  <a:latin typeface="Courier New" panose="02070309020205020404" pitchFamily="49" charset="0"/>
                  <a:cs typeface="Courier New" panose="02070309020205020404" pitchFamily="49" charset="0"/>
                </a:endParaRPr>
              </a:p>
            </p:txBody>
          </p:sp>
        </p:grpSp>
        <p:grpSp>
          <p:nvGrpSpPr>
            <p:cNvPr id="10" name="Gruppieren 9"/>
            <p:cNvGrpSpPr/>
            <p:nvPr/>
          </p:nvGrpSpPr>
          <p:grpSpPr>
            <a:xfrm>
              <a:off x="323528" y="2132856"/>
              <a:ext cx="7920880" cy="307777"/>
              <a:chOff x="539552" y="2945676"/>
              <a:chExt cx="7920880" cy="307777"/>
            </a:xfrm>
          </p:grpSpPr>
          <p:sp>
            <p:nvSpPr>
              <p:cNvPr id="11" name="Textfeld 10"/>
              <p:cNvSpPr txBox="1"/>
              <p:nvPr/>
            </p:nvSpPr>
            <p:spPr>
              <a:xfrm>
                <a:off x="539552" y="3034494"/>
                <a:ext cx="7488832" cy="135272"/>
              </a:xfrm>
              <a:prstGeom prst="rect">
                <a:avLst/>
              </a:prstGeom>
              <a:solidFill>
                <a:srgbClr val="E0E0E0"/>
              </a:solidFill>
            </p:spPr>
            <p:txBody>
              <a:bodyPr wrap="square" rtlCol="0">
                <a:spAutoFit/>
              </a:bodyPr>
              <a:lstStyle/>
              <a:p>
                <a:endParaRPr lang="en-GB" sz="1400" b="1" dirty="0">
                  <a:solidFill>
                    <a:srgbClr val="FF0000"/>
                  </a:solidFill>
                  <a:latin typeface="Courier New" panose="02070309020205020404" pitchFamily="49" charset="0"/>
                  <a:cs typeface="Courier New" panose="02070309020205020404" pitchFamily="49" charset="0"/>
                </a:endParaRPr>
              </a:p>
            </p:txBody>
          </p:sp>
          <p:sp>
            <p:nvSpPr>
              <p:cNvPr id="12" name="Textfeld 11"/>
              <p:cNvSpPr txBox="1"/>
              <p:nvPr/>
            </p:nvSpPr>
            <p:spPr>
              <a:xfrm>
                <a:off x="827584" y="2945676"/>
                <a:ext cx="7632848" cy="307777"/>
              </a:xfrm>
              <a:prstGeom prst="rect">
                <a:avLst/>
              </a:prstGeom>
              <a:solidFill>
                <a:srgbClr val="E0E0E0">
                  <a:alpha val="0"/>
                </a:srgbClr>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changing</a:t>
                </a:r>
                <a:r>
                  <a:rPr lang="de-AT" sz="1400" b="1" dirty="0" smtClean="0">
                    <a:solidFill>
                      <a:srgbClr val="FF0000"/>
                    </a:solidFill>
                    <a:latin typeface="Courier New" panose="02070309020205020404" pitchFamily="49" charset="0"/>
                    <a:cs typeface="Courier New" panose="02070309020205020404" pitchFamily="49" charset="0"/>
                  </a:rPr>
                  <a:t> time (</a:t>
                </a:r>
                <a:r>
                  <a:rPr lang="de-AT" sz="1400" b="1" dirty="0" err="1" smtClean="0">
                    <a:solidFill>
                      <a:srgbClr val="FF0000"/>
                    </a:solidFill>
                    <a:latin typeface="Courier New" panose="02070309020205020404" pitchFamily="49" charset="0"/>
                    <a:cs typeface="Courier New" panose="02070309020205020404" pitchFamily="49" charset="0"/>
                  </a:rPr>
                  <a:t>new</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object</a:t>
                </a:r>
                <a:r>
                  <a:rPr lang="de-AT" sz="1400" b="1" dirty="0" smtClean="0">
                    <a:solidFill>
                      <a:srgbClr val="FF0000"/>
                    </a:solidFill>
                    <a:latin typeface="Courier New" panose="02070309020205020404" pitchFamily="49" charset="0"/>
                    <a:cs typeface="Courier New" panose="02070309020205020404" pitchFamily="49" charset="0"/>
                  </a:rPr>
                  <a:t>)</a:t>
                </a:r>
                <a:endParaRPr lang="en-GB" sz="1400" b="1" dirty="0">
                  <a:solidFill>
                    <a:srgbClr val="FF0000"/>
                  </a:solidFill>
                  <a:latin typeface="Courier New" panose="02070309020205020404" pitchFamily="49" charset="0"/>
                  <a:cs typeface="Courier New" panose="02070309020205020404" pitchFamily="49" charset="0"/>
                </a:endParaRPr>
              </a:p>
            </p:txBody>
          </p:sp>
        </p:grpSp>
        <p:grpSp>
          <p:nvGrpSpPr>
            <p:cNvPr id="13" name="Gruppieren 12"/>
            <p:cNvGrpSpPr/>
            <p:nvPr/>
          </p:nvGrpSpPr>
          <p:grpSpPr>
            <a:xfrm>
              <a:off x="323528" y="2689175"/>
              <a:ext cx="7920880" cy="307777"/>
              <a:chOff x="539552" y="2945676"/>
              <a:chExt cx="7920880" cy="307777"/>
            </a:xfrm>
          </p:grpSpPr>
          <p:sp>
            <p:nvSpPr>
              <p:cNvPr id="14" name="Textfeld 13"/>
              <p:cNvSpPr txBox="1"/>
              <p:nvPr/>
            </p:nvSpPr>
            <p:spPr>
              <a:xfrm>
                <a:off x="539552" y="3034494"/>
                <a:ext cx="7488832" cy="135272"/>
              </a:xfrm>
              <a:prstGeom prst="rect">
                <a:avLst/>
              </a:prstGeom>
              <a:solidFill>
                <a:srgbClr val="E0E0E0"/>
              </a:solidFill>
            </p:spPr>
            <p:txBody>
              <a:bodyPr wrap="square" rtlCol="0">
                <a:spAutoFit/>
              </a:bodyPr>
              <a:lstStyle/>
              <a:p>
                <a:endParaRPr lang="en-GB" sz="1400" b="1" dirty="0">
                  <a:solidFill>
                    <a:srgbClr val="FF0000"/>
                  </a:solidFill>
                  <a:latin typeface="Courier New" panose="02070309020205020404" pitchFamily="49" charset="0"/>
                  <a:cs typeface="Courier New" panose="02070309020205020404" pitchFamily="49" charset="0"/>
                </a:endParaRPr>
              </a:p>
            </p:txBody>
          </p:sp>
          <p:sp>
            <p:nvSpPr>
              <p:cNvPr id="15" name="Textfeld 14"/>
              <p:cNvSpPr txBox="1"/>
              <p:nvPr/>
            </p:nvSpPr>
            <p:spPr>
              <a:xfrm>
                <a:off x="827584" y="2945676"/>
                <a:ext cx="7632848" cy="307777"/>
              </a:xfrm>
              <a:prstGeom prst="rect">
                <a:avLst/>
              </a:prstGeom>
              <a:solidFill>
                <a:srgbClr val="E0E0E0">
                  <a:alpha val="0"/>
                </a:srgbClr>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changing</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date</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new</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object</a:t>
                </a:r>
                <a:r>
                  <a:rPr lang="de-AT" sz="1400" b="1" dirty="0" smtClean="0">
                    <a:solidFill>
                      <a:srgbClr val="FF0000"/>
                    </a:solidFill>
                    <a:latin typeface="Courier New" panose="02070309020205020404" pitchFamily="49" charset="0"/>
                    <a:cs typeface="Courier New" panose="02070309020205020404" pitchFamily="49" charset="0"/>
                  </a:rPr>
                  <a:t>)</a:t>
                </a:r>
                <a:endParaRPr lang="en-GB" sz="1400" b="1" dirty="0">
                  <a:solidFill>
                    <a:srgbClr val="FF0000"/>
                  </a:solidFill>
                  <a:latin typeface="Courier New" panose="02070309020205020404" pitchFamily="49" charset="0"/>
                  <a:cs typeface="Courier New" panose="02070309020205020404" pitchFamily="49" charset="0"/>
                </a:endParaRPr>
              </a:p>
            </p:txBody>
          </p:sp>
        </p:grpSp>
        <p:grpSp>
          <p:nvGrpSpPr>
            <p:cNvPr id="16" name="Gruppieren 15"/>
            <p:cNvGrpSpPr/>
            <p:nvPr/>
          </p:nvGrpSpPr>
          <p:grpSpPr>
            <a:xfrm>
              <a:off x="323528" y="3625279"/>
              <a:ext cx="7920880" cy="307777"/>
              <a:chOff x="539552" y="2945676"/>
              <a:chExt cx="7920880" cy="307777"/>
            </a:xfrm>
          </p:grpSpPr>
          <p:sp>
            <p:nvSpPr>
              <p:cNvPr id="17" name="Textfeld 16"/>
              <p:cNvSpPr txBox="1"/>
              <p:nvPr/>
            </p:nvSpPr>
            <p:spPr>
              <a:xfrm>
                <a:off x="539552" y="3034494"/>
                <a:ext cx="7488832" cy="135272"/>
              </a:xfrm>
              <a:prstGeom prst="rect">
                <a:avLst/>
              </a:prstGeom>
              <a:solidFill>
                <a:srgbClr val="E0E0E0"/>
              </a:solidFill>
            </p:spPr>
            <p:txBody>
              <a:bodyPr wrap="square" rtlCol="0">
                <a:spAutoFit/>
              </a:bodyPr>
              <a:lstStyle/>
              <a:p>
                <a:endParaRPr lang="en-GB" sz="1400" b="1" dirty="0">
                  <a:solidFill>
                    <a:srgbClr val="FF0000"/>
                  </a:solidFill>
                  <a:latin typeface="Courier New" panose="02070309020205020404" pitchFamily="49" charset="0"/>
                  <a:cs typeface="Courier New" panose="02070309020205020404" pitchFamily="49" charset="0"/>
                </a:endParaRPr>
              </a:p>
            </p:txBody>
          </p:sp>
          <p:sp>
            <p:nvSpPr>
              <p:cNvPr id="18" name="Textfeld 17"/>
              <p:cNvSpPr txBox="1"/>
              <p:nvPr/>
            </p:nvSpPr>
            <p:spPr>
              <a:xfrm>
                <a:off x="827584" y="2945676"/>
                <a:ext cx="7632848" cy="307777"/>
              </a:xfrm>
              <a:prstGeom prst="rect">
                <a:avLst/>
              </a:prstGeom>
              <a:solidFill>
                <a:srgbClr val="E0E0E0">
                  <a:alpha val="0"/>
                </a:srgbClr>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using</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constants</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for</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month</a:t>
                </a:r>
                <a:endParaRPr lang="en-GB" sz="1400" b="1" dirty="0">
                  <a:solidFill>
                    <a:srgbClr val="FF0000"/>
                  </a:solidFill>
                  <a:latin typeface="Courier New" panose="02070309020205020404" pitchFamily="49" charset="0"/>
                  <a:cs typeface="Courier New" panose="02070309020205020404" pitchFamily="49" charset="0"/>
                </a:endParaRPr>
              </a:p>
            </p:txBody>
          </p:sp>
        </p:grpSp>
      </p:grpSp>
    </p:spTree>
    <p:extLst>
      <p:ext uri="{BB962C8B-B14F-4D97-AF65-F5344CB8AC3E}">
        <p14:creationId xmlns:p14="http://schemas.microsoft.com/office/powerpoint/2010/main" val="207759076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sz="3600" dirty="0" err="1">
                <a:latin typeface="Courier New" panose="02070309020205020404" pitchFamily="49" charset="0"/>
                <a:cs typeface="Courier New" panose="02070309020205020404" pitchFamily="49" charset="0"/>
              </a:rPr>
              <a:t>j</a:t>
            </a:r>
            <a:r>
              <a:rPr lang="de-AT" sz="3600" dirty="0" err="1" smtClean="0">
                <a:latin typeface="Courier New" panose="02070309020205020404" pitchFamily="49" charset="0"/>
                <a:cs typeface="Courier New" panose="02070309020205020404" pitchFamily="49" charset="0"/>
              </a:rPr>
              <a:t>ava.time.DateTimeFormatter</a:t>
            </a:r>
            <a:endParaRPr lang="de-AT" sz="3600" dirty="0">
              <a:latin typeface="Courier New" panose="02070309020205020404" pitchFamily="49" charset="0"/>
              <a:cs typeface="Courier New" panose="02070309020205020404" pitchFamily="49" charset="0"/>
            </a:endParaRPr>
          </a:p>
        </p:txBody>
      </p:sp>
      <p:sp>
        <p:nvSpPr>
          <p:cNvPr id="3" name="Inhaltsplatzhalter 2"/>
          <p:cNvSpPr>
            <a:spLocks noGrp="1"/>
          </p:cNvSpPr>
          <p:nvPr>
            <p:ph idx="1"/>
          </p:nvPr>
        </p:nvSpPr>
        <p:spPr/>
        <p:txBody>
          <a:bodyPr/>
          <a:lstStyle/>
          <a:p>
            <a:r>
              <a:rPr lang="de-AT" sz="2400" dirty="0" smtClean="0"/>
              <a:t>Formats </a:t>
            </a:r>
            <a:r>
              <a:rPr lang="de-AT" sz="2400" dirty="0" err="1" smtClean="0">
                <a:latin typeface="Courier New" panose="02070309020205020404" pitchFamily="49" charset="0"/>
                <a:cs typeface="Courier New" panose="02070309020205020404" pitchFamily="49" charset="0"/>
              </a:rPr>
              <a:t>TemporalAccessors</a:t>
            </a:r>
            <a:endParaRPr lang="de-AT" sz="2400" dirty="0" smtClean="0">
              <a:latin typeface="Courier New" panose="02070309020205020404" pitchFamily="49" charset="0"/>
              <a:cs typeface="Courier New" panose="02070309020205020404" pitchFamily="49" charset="0"/>
            </a:endParaRPr>
          </a:p>
          <a:p>
            <a:r>
              <a:rPr lang="de-AT" sz="2400" dirty="0" smtClean="0"/>
              <a:t>Temporal </a:t>
            </a:r>
            <a:r>
              <a:rPr lang="de-AT" sz="2400" dirty="0" err="1" smtClean="0"/>
              <a:t>accessors</a:t>
            </a:r>
            <a:r>
              <a:rPr lang="de-AT" sz="2400" dirty="0" smtClean="0"/>
              <a:t> </a:t>
            </a:r>
            <a:r>
              <a:rPr lang="de-AT" sz="2400" dirty="0" err="1" smtClean="0"/>
              <a:t>are</a:t>
            </a:r>
            <a:r>
              <a:rPr lang="de-AT" sz="2400" dirty="0" smtClean="0"/>
              <a:t>: </a:t>
            </a:r>
            <a:r>
              <a:rPr lang="de-AT" sz="2400" dirty="0" err="1" smtClean="0">
                <a:latin typeface="Courier New" panose="02070309020205020404" pitchFamily="49" charset="0"/>
                <a:cs typeface="Courier New" panose="02070309020205020404" pitchFamily="49" charset="0"/>
              </a:rPr>
              <a:t>DayOfWeek</a:t>
            </a:r>
            <a:r>
              <a:rPr lang="de-AT" sz="2400" dirty="0" smtClean="0">
                <a:latin typeface="Courier New" panose="02070309020205020404" pitchFamily="49" charset="0"/>
                <a:cs typeface="Courier New" panose="02070309020205020404" pitchFamily="49" charset="0"/>
              </a:rPr>
              <a:t>, Instant, </a:t>
            </a:r>
            <a:r>
              <a:rPr lang="de-AT" sz="2400" dirty="0" err="1" smtClean="0">
                <a:latin typeface="Courier New" panose="02070309020205020404" pitchFamily="49" charset="0"/>
                <a:cs typeface="Courier New" panose="02070309020205020404" pitchFamily="49" charset="0"/>
              </a:rPr>
              <a:t>LocalDate</a:t>
            </a:r>
            <a:r>
              <a:rPr lang="de-AT" sz="2400" dirty="0" smtClean="0">
                <a:latin typeface="Courier New" panose="02070309020205020404" pitchFamily="49" charset="0"/>
                <a:cs typeface="Courier New" panose="02070309020205020404" pitchFamily="49" charset="0"/>
              </a:rPr>
              <a:t>, </a:t>
            </a:r>
            <a:r>
              <a:rPr lang="de-AT" sz="2400" dirty="0" err="1" smtClean="0">
                <a:latin typeface="Courier New" panose="02070309020205020404" pitchFamily="49" charset="0"/>
                <a:cs typeface="Courier New" panose="02070309020205020404" pitchFamily="49" charset="0"/>
              </a:rPr>
              <a:t>LocalDateTime</a:t>
            </a:r>
            <a:r>
              <a:rPr lang="de-AT" sz="2400" dirty="0" smtClean="0">
                <a:latin typeface="Courier New" panose="02070309020205020404" pitchFamily="49" charset="0"/>
                <a:cs typeface="Courier New" panose="02070309020205020404" pitchFamily="49" charset="0"/>
              </a:rPr>
              <a:t>, </a:t>
            </a:r>
            <a:r>
              <a:rPr lang="de-AT" sz="2400" dirty="0" err="1" smtClean="0">
                <a:latin typeface="Courier New" panose="02070309020205020404" pitchFamily="49" charset="0"/>
                <a:cs typeface="Courier New" panose="02070309020205020404" pitchFamily="49" charset="0"/>
              </a:rPr>
              <a:t>LocalTime</a:t>
            </a:r>
            <a:r>
              <a:rPr lang="de-AT" sz="2400" dirty="0" smtClean="0">
                <a:latin typeface="Courier New" panose="02070309020205020404" pitchFamily="49" charset="0"/>
                <a:cs typeface="Courier New" panose="02070309020205020404" pitchFamily="49" charset="0"/>
              </a:rPr>
              <a:t>, </a:t>
            </a:r>
            <a:r>
              <a:rPr lang="de-AT" sz="2400" dirty="0" err="1" smtClean="0">
                <a:latin typeface="Courier New" panose="02070309020205020404" pitchFamily="49" charset="0"/>
                <a:cs typeface="Courier New" panose="02070309020205020404" pitchFamily="49" charset="0"/>
              </a:rPr>
              <a:t>Month</a:t>
            </a:r>
            <a:r>
              <a:rPr lang="de-AT" sz="2400" dirty="0" smtClean="0">
                <a:latin typeface="Courier New" panose="02070309020205020404" pitchFamily="49" charset="0"/>
                <a:cs typeface="Courier New" panose="02070309020205020404" pitchFamily="49" charset="0"/>
              </a:rPr>
              <a:t>, Year, </a:t>
            </a:r>
            <a:r>
              <a:rPr lang="de-AT" sz="2400" dirty="0" err="1" smtClean="0">
                <a:latin typeface="Courier New" panose="02070309020205020404" pitchFamily="49" charset="0"/>
                <a:cs typeface="Courier New" panose="02070309020205020404" pitchFamily="49" charset="0"/>
              </a:rPr>
              <a:t>YearMonth</a:t>
            </a:r>
            <a:r>
              <a:rPr lang="de-AT" sz="2400" dirty="0" smtClean="0">
                <a:latin typeface="Courier New" panose="02070309020205020404" pitchFamily="49" charset="0"/>
                <a:cs typeface="Courier New" panose="02070309020205020404" pitchFamily="49" charset="0"/>
              </a:rPr>
              <a:t>, </a:t>
            </a:r>
            <a:r>
              <a:rPr lang="de-AT" sz="2400" dirty="0" err="1" smtClean="0">
                <a:latin typeface="Courier New" panose="02070309020205020404" pitchFamily="49" charset="0"/>
                <a:cs typeface="Courier New" panose="02070309020205020404" pitchFamily="49" charset="0"/>
              </a:rPr>
              <a:t>ZonedTimeDate</a:t>
            </a:r>
            <a:r>
              <a:rPr lang="de-AT" sz="2400" dirty="0" smtClean="0">
                <a:latin typeface="Courier New" panose="02070309020205020404" pitchFamily="49" charset="0"/>
                <a:cs typeface="Courier New" panose="02070309020205020404" pitchFamily="49" charset="0"/>
              </a:rPr>
              <a:t> …</a:t>
            </a:r>
            <a:endParaRPr lang="de-AT"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2699908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sz="3600" dirty="0" err="1">
                <a:latin typeface="Courier New" panose="02070309020205020404" pitchFamily="49" charset="0"/>
                <a:cs typeface="Courier New" panose="02070309020205020404" pitchFamily="49" charset="0"/>
              </a:rPr>
              <a:t>j</a:t>
            </a:r>
            <a:r>
              <a:rPr lang="de-AT" sz="3600" dirty="0" err="1" smtClean="0">
                <a:latin typeface="Courier New" panose="02070309020205020404" pitchFamily="49" charset="0"/>
                <a:cs typeface="Courier New" panose="02070309020205020404" pitchFamily="49" charset="0"/>
              </a:rPr>
              <a:t>ava.time.DateTimeFormatter</a:t>
            </a:r>
            <a:endParaRPr lang="de-AT" sz="3600" dirty="0">
              <a:latin typeface="Courier New" panose="02070309020205020404" pitchFamily="49" charset="0"/>
              <a:cs typeface="Courier New" panose="02070309020205020404" pitchFamily="49" charset="0"/>
            </a:endParaRPr>
          </a:p>
        </p:txBody>
      </p:sp>
      <p:sp>
        <p:nvSpPr>
          <p:cNvPr id="3" name="Inhaltsplatzhalter 2"/>
          <p:cNvSpPr>
            <a:spLocks noGrp="1"/>
          </p:cNvSpPr>
          <p:nvPr>
            <p:ph idx="1"/>
          </p:nvPr>
        </p:nvSpPr>
        <p:spPr/>
        <p:txBody>
          <a:bodyPr/>
          <a:lstStyle/>
          <a:p>
            <a:r>
              <a:rPr lang="de-AT" sz="2400" dirty="0" smtClean="0"/>
              <a:t>Most temporal </a:t>
            </a:r>
            <a:r>
              <a:rPr lang="de-AT" sz="2400" dirty="0" err="1" smtClean="0"/>
              <a:t>accessors</a:t>
            </a:r>
            <a:r>
              <a:rPr lang="de-AT" sz="2400" dirty="0" smtClean="0"/>
              <a:t> </a:t>
            </a:r>
            <a:r>
              <a:rPr lang="de-AT" sz="2400" dirty="0" err="1" smtClean="0"/>
              <a:t>implement</a:t>
            </a:r>
            <a:r>
              <a:rPr lang="de-AT" sz="2400" dirty="0" smtClean="0"/>
              <a:t> </a:t>
            </a:r>
            <a:r>
              <a:rPr lang="de-AT" sz="2400" dirty="0" err="1" smtClean="0"/>
              <a:t>the</a:t>
            </a:r>
            <a:r>
              <a:rPr lang="de-AT" sz="2400" dirty="0" smtClean="0"/>
              <a:t> </a:t>
            </a:r>
            <a:r>
              <a:rPr lang="de-AT" sz="2400" dirty="0" err="1" smtClean="0"/>
              <a:t>methods</a:t>
            </a:r>
            <a:r>
              <a:rPr lang="de-AT" sz="2400" dirty="0" smtClean="0"/>
              <a:t>:</a:t>
            </a:r>
          </a:p>
          <a:p>
            <a:endParaRPr lang="de-AT" sz="2400" dirty="0" smtClean="0"/>
          </a:p>
          <a:p>
            <a:endParaRPr lang="de-AT" sz="2400" dirty="0"/>
          </a:p>
          <a:p>
            <a:endParaRPr lang="de-AT" sz="2400" dirty="0" smtClean="0"/>
          </a:p>
          <a:p>
            <a:r>
              <a:rPr lang="de-AT" sz="2400" dirty="0" err="1" smtClean="0"/>
              <a:t>Examples</a:t>
            </a:r>
            <a:r>
              <a:rPr lang="de-AT" sz="2400" dirty="0" smtClean="0"/>
              <a:t>:</a:t>
            </a:r>
            <a:r>
              <a:rPr lang="de-AT" sz="2400" dirty="0" smtClean="0"/>
              <a:t> </a:t>
            </a:r>
            <a:r>
              <a:rPr lang="de-AT" sz="2400" dirty="0" err="1" smtClean="0">
                <a:latin typeface="Courier New" panose="02070309020205020404" pitchFamily="49" charset="0"/>
                <a:cs typeface="Courier New" panose="02070309020205020404" pitchFamily="49" charset="0"/>
              </a:rPr>
              <a:t>LocalDate</a:t>
            </a:r>
            <a:r>
              <a:rPr lang="de-AT" sz="2400" dirty="0" smtClean="0"/>
              <a:t>, </a:t>
            </a:r>
            <a:r>
              <a:rPr lang="de-AT" sz="2400" dirty="0" err="1" smtClean="0">
                <a:latin typeface="Courier New" panose="02070309020205020404" pitchFamily="49" charset="0"/>
                <a:cs typeface="Courier New" panose="02070309020205020404" pitchFamily="49" charset="0"/>
              </a:rPr>
              <a:t>LocalDateTime</a:t>
            </a:r>
            <a:r>
              <a:rPr lang="de-AT" sz="2400" dirty="0" smtClean="0"/>
              <a:t>, </a:t>
            </a:r>
            <a:r>
              <a:rPr lang="de-AT" sz="2400" dirty="0" err="1" smtClean="0">
                <a:latin typeface="Courier New" panose="02070309020205020404" pitchFamily="49" charset="0"/>
                <a:cs typeface="Courier New" panose="02070309020205020404" pitchFamily="49" charset="0"/>
              </a:rPr>
              <a:t>LocalTime</a:t>
            </a:r>
            <a:r>
              <a:rPr lang="de-AT" sz="2400" dirty="0" smtClean="0"/>
              <a:t>, </a:t>
            </a:r>
            <a:r>
              <a:rPr lang="de-AT" sz="2400" dirty="0" err="1" smtClean="0">
                <a:latin typeface="Courier New" panose="02070309020205020404" pitchFamily="49" charset="0"/>
                <a:cs typeface="Courier New" panose="02070309020205020404" pitchFamily="49" charset="0"/>
              </a:rPr>
              <a:t>MonthDay</a:t>
            </a:r>
            <a:r>
              <a:rPr lang="de-AT" sz="2400" dirty="0" smtClean="0"/>
              <a:t>,  </a:t>
            </a:r>
            <a:r>
              <a:rPr lang="de-AT" sz="2400" dirty="0" smtClean="0">
                <a:latin typeface="Courier New" panose="02070309020205020404" pitchFamily="49" charset="0"/>
                <a:cs typeface="Courier New" panose="02070309020205020404" pitchFamily="49" charset="0"/>
              </a:rPr>
              <a:t>Year</a:t>
            </a:r>
            <a:r>
              <a:rPr lang="de-AT" sz="2400" dirty="0" smtClean="0"/>
              <a:t>, </a:t>
            </a:r>
            <a:r>
              <a:rPr lang="de-AT" sz="2400" dirty="0" err="1" smtClean="0">
                <a:latin typeface="Courier New" panose="02070309020205020404" pitchFamily="49" charset="0"/>
                <a:cs typeface="Courier New" panose="02070309020205020404" pitchFamily="49" charset="0"/>
              </a:rPr>
              <a:t>YearMonth</a:t>
            </a:r>
            <a:r>
              <a:rPr lang="de-AT" sz="2400" dirty="0" smtClean="0"/>
              <a:t>, </a:t>
            </a:r>
            <a:r>
              <a:rPr lang="de-AT" sz="2400" dirty="0" err="1" smtClean="0">
                <a:latin typeface="Courier New" panose="02070309020205020404" pitchFamily="49" charset="0"/>
                <a:cs typeface="Courier New" panose="02070309020205020404" pitchFamily="49" charset="0"/>
              </a:rPr>
              <a:t>ZonedDateTime</a:t>
            </a:r>
            <a:endParaRPr lang="de-AT" sz="2400" dirty="0">
              <a:latin typeface="Courier New" panose="02070309020205020404" pitchFamily="49" charset="0"/>
              <a:cs typeface="Courier New" panose="02070309020205020404" pitchFamily="49" charset="0"/>
            </a:endParaRPr>
          </a:p>
        </p:txBody>
      </p:sp>
      <p:pic>
        <p:nvPicPr>
          <p:cNvPr id="4" name="Grafik 3"/>
          <p:cNvPicPr>
            <a:picLocks noChangeAspect="1"/>
          </p:cNvPicPr>
          <p:nvPr/>
        </p:nvPicPr>
        <p:blipFill>
          <a:blip r:embed="rId2"/>
          <a:stretch>
            <a:fillRect/>
          </a:stretch>
        </p:blipFill>
        <p:spPr>
          <a:xfrm>
            <a:off x="2771800" y="2204864"/>
            <a:ext cx="5829300" cy="419100"/>
          </a:xfrm>
          <a:prstGeom prst="rect">
            <a:avLst/>
          </a:prstGeom>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75" y="2780928"/>
            <a:ext cx="7172325" cy="48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174773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sz="3600" dirty="0" err="1">
                <a:latin typeface="Courier New" panose="02070309020205020404" pitchFamily="49" charset="0"/>
                <a:cs typeface="Courier New" panose="02070309020205020404" pitchFamily="49" charset="0"/>
              </a:rPr>
              <a:t>j</a:t>
            </a:r>
            <a:r>
              <a:rPr lang="de-AT" sz="3600" dirty="0" err="1" smtClean="0">
                <a:latin typeface="Courier New" panose="02070309020205020404" pitchFamily="49" charset="0"/>
                <a:cs typeface="Courier New" panose="02070309020205020404" pitchFamily="49" charset="0"/>
              </a:rPr>
              <a:t>ava.time.DateTimeFormatter</a:t>
            </a:r>
            <a:endParaRPr lang="de-AT" sz="3600" dirty="0">
              <a:latin typeface="Courier New" panose="02070309020205020404" pitchFamily="49" charset="0"/>
              <a:cs typeface="Courier New" panose="02070309020205020404" pitchFamily="49" charset="0"/>
            </a:endParaRPr>
          </a:p>
        </p:txBody>
      </p:sp>
      <p:pic>
        <p:nvPicPr>
          <p:cNvPr id="8" name="Grafik 7"/>
          <p:cNvPicPr>
            <a:picLocks noChangeAspect="1"/>
          </p:cNvPicPr>
          <p:nvPr/>
        </p:nvPicPr>
        <p:blipFill>
          <a:blip r:embed="rId2"/>
          <a:stretch>
            <a:fillRect/>
          </a:stretch>
        </p:blipFill>
        <p:spPr>
          <a:xfrm>
            <a:off x="1475656" y="1628800"/>
            <a:ext cx="6861334" cy="3312368"/>
          </a:xfrm>
          <a:prstGeom prst="rect">
            <a:avLst/>
          </a:prstGeom>
        </p:spPr>
      </p:pic>
    </p:spTree>
    <p:extLst>
      <p:ext uri="{BB962C8B-B14F-4D97-AF65-F5344CB8AC3E}">
        <p14:creationId xmlns:p14="http://schemas.microsoft.com/office/powerpoint/2010/main" val="149931397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3"/>
          <a:stretch>
            <a:fillRect/>
          </a:stretch>
        </p:blipFill>
        <p:spPr>
          <a:xfrm>
            <a:off x="867866" y="26609"/>
            <a:ext cx="7448550" cy="6191250"/>
          </a:xfrm>
          <a:prstGeom prst="rect">
            <a:avLst/>
          </a:prstGeom>
        </p:spPr>
      </p:pic>
      <p:pic>
        <p:nvPicPr>
          <p:cNvPr id="7" name="Grafik 6"/>
          <p:cNvPicPr>
            <a:picLocks noChangeAspect="1"/>
          </p:cNvPicPr>
          <p:nvPr/>
        </p:nvPicPr>
        <p:blipFill>
          <a:blip r:embed="rId4"/>
          <a:stretch>
            <a:fillRect/>
          </a:stretch>
        </p:blipFill>
        <p:spPr>
          <a:xfrm>
            <a:off x="2123728" y="6165304"/>
            <a:ext cx="4229100" cy="542925"/>
          </a:xfrm>
          <a:prstGeom prst="rect">
            <a:avLst/>
          </a:prstGeom>
        </p:spPr>
      </p:pic>
    </p:spTree>
    <p:extLst>
      <p:ext uri="{BB962C8B-B14F-4D97-AF65-F5344CB8AC3E}">
        <p14:creationId xmlns:p14="http://schemas.microsoft.com/office/powerpoint/2010/main" val="28126780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Functional</a:t>
            </a:r>
            <a:r>
              <a:rPr lang="de-AT" dirty="0" smtClean="0"/>
              <a:t> </a:t>
            </a:r>
            <a:r>
              <a:rPr lang="de-AT" dirty="0"/>
              <a:t>Interfaces / SAM </a:t>
            </a:r>
            <a:r>
              <a:rPr lang="de-AT" dirty="0" err="1"/>
              <a:t>Types</a:t>
            </a:r>
            <a:endParaRPr lang="de-AT" dirty="0"/>
          </a:p>
        </p:txBody>
      </p:sp>
      <p:pic>
        <p:nvPicPr>
          <p:cNvPr id="5" name="Grafik 4"/>
          <p:cNvPicPr>
            <a:picLocks noChangeAspect="1"/>
          </p:cNvPicPr>
          <p:nvPr/>
        </p:nvPicPr>
        <p:blipFill>
          <a:blip r:embed="rId2">
            <a:extLst>
              <a:ext uri="{BEBA8EAE-BF5A-486C-A8C5-ECC9F3942E4B}">
                <a14:imgProps xmlns:a14="http://schemas.microsoft.com/office/drawing/2010/main">
                  <a14:imgLayer r:embed="rId3">
                    <a14:imgEffect>
                      <a14:backgroundRemoval t="60567" b="100000" l="627" r="99499"/>
                    </a14:imgEffect>
                  </a14:imgLayer>
                </a14:imgProps>
              </a:ext>
            </a:extLst>
          </a:blip>
          <a:stretch>
            <a:fillRect/>
          </a:stretch>
        </p:blipFill>
        <p:spPr>
          <a:xfrm>
            <a:off x="762987" y="2564904"/>
            <a:ext cx="7600950" cy="3695700"/>
          </a:xfrm>
          <a:prstGeom prst="rect">
            <a:avLst/>
          </a:prstGeom>
        </p:spPr>
      </p:pic>
      <p:sp>
        <p:nvSpPr>
          <p:cNvPr id="4" name="Textfeld 3"/>
          <p:cNvSpPr txBox="1"/>
          <p:nvPr/>
        </p:nvSpPr>
        <p:spPr>
          <a:xfrm>
            <a:off x="7659127" y="5463014"/>
            <a:ext cx="506870" cy="369332"/>
          </a:xfrm>
          <a:prstGeom prst="rect">
            <a:avLst/>
          </a:prstGeom>
          <a:noFill/>
        </p:spPr>
        <p:txBody>
          <a:bodyPr wrap="none" rtlCol="0">
            <a:spAutoFit/>
          </a:bodyPr>
          <a:lstStyle/>
          <a:p>
            <a:r>
              <a:rPr lang="de-AT" dirty="0" smtClean="0">
                <a:solidFill>
                  <a:srgbClr val="FF0000"/>
                </a:solidFill>
              </a:rPr>
              <a:t>???</a:t>
            </a:r>
            <a:endParaRPr lang="de-AT" dirty="0">
              <a:solidFill>
                <a:srgbClr val="FF0000"/>
              </a:solidFill>
            </a:endParaRPr>
          </a:p>
        </p:txBody>
      </p:sp>
      <p:sp>
        <p:nvSpPr>
          <p:cNvPr id="7" name="Textfeld 6"/>
          <p:cNvSpPr txBox="1"/>
          <p:nvPr/>
        </p:nvSpPr>
        <p:spPr>
          <a:xfrm>
            <a:off x="755576" y="1380832"/>
            <a:ext cx="7704856" cy="3139321"/>
          </a:xfrm>
          <a:prstGeom prst="rect">
            <a:avLst/>
          </a:prstGeom>
          <a:noFill/>
        </p:spPr>
        <p:txBody>
          <a:bodyPr wrap="square" rtlCol="0">
            <a:spAutoFit/>
          </a:bodyPr>
          <a:lstStyle/>
          <a:p>
            <a:r>
              <a:rPr lang="de-AT" dirty="0" smtClean="0">
                <a:latin typeface="+mj-lt"/>
                <a:cs typeface="Courier New" panose="02070309020205020404" pitchFamily="49" charset="0"/>
              </a:rPr>
              <a:t>A </a:t>
            </a:r>
            <a:r>
              <a:rPr lang="de-AT" dirty="0" err="1" smtClean="0">
                <a:latin typeface="+mj-lt"/>
                <a:cs typeface="Courier New" panose="02070309020205020404" pitchFamily="49" charset="0"/>
              </a:rPr>
              <a:t>functional</a:t>
            </a:r>
            <a:r>
              <a:rPr lang="de-AT" dirty="0" smtClean="0">
                <a:latin typeface="+mj-lt"/>
                <a:cs typeface="Courier New" panose="02070309020205020404" pitchFamily="49" charset="0"/>
              </a:rPr>
              <a:t> </a:t>
            </a:r>
            <a:r>
              <a:rPr lang="de-AT" dirty="0" err="1" smtClean="0">
                <a:latin typeface="+mj-lt"/>
                <a:cs typeface="Courier New" panose="02070309020205020404" pitchFamily="49" charset="0"/>
              </a:rPr>
              <a:t>interface</a:t>
            </a:r>
            <a:r>
              <a:rPr lang="de-AT" dirty="0" smtClean="0">
                <a:latin typeface="+mj-lt"/>
                <a:cs typeface="Courier New" panose="02070309020205020404" pitchFamily="49" charset="0"/>
              </a:rPr>
              <a:t> </a:t>
            </a:r>
            <a:r>
              <a:rPr lang="de-AT" dirty="0" err="1" smtClean="0">
                <a:latin typeface="+mj-lt"/>
                <a:cs typeface="Courier New" panose="02070309020205020404" pitchFamily="49" charset="0"/>
              </a:rPr>
              <a:t>is</a:t>
            </a:r>
            <a:r>
              <a:rPr lang="de-AT" dirty="0" smtClean="0">
                <a:latin typeface="+mj-lt"/>
                <a:cs typeface="Courier New" panose="02070309020205020404" pitchFamily="49" charset="0"/>
              </a:rPr>
              <a:t> a </a:t>
            </a:r>
            <a:r>
              <a:rPr lang="de-AT" dirty="0" err="1" smtClean="0">
                <a:latin typeface="+mj-lt"/>
                <a:cs typeface="Courier New" panose="02070309020205020404" pitchFamily="49" charset="0"/>
              </a:rPr>
              <a:t>new</a:t>
            </a:r>
            <a:r>
              <a:rPr lang="de-AT" dirty="0" smtClean="0">
                <a:latin typeface="+mj-lt"/>
                <a:cs typeface="Courier New" panose="02070309020205020404" pitchFamily="49" charset="0"/>
              </a:rPr>
              <a:t> </a:t>
            </a:r>
            <a:r>
              <a:rPr lang="de-AT" dirty="0" err="1" smtClean="0">
                <a:latin typeface="+mj-lt"/>
                <a:cs typeface="Courier New" panose="02070309020205020404" pitchFamily="49" charset="0"/>
              </a:rPr>
              <a:t>kind</a:t>
            </a:r>
            <a:r>
              <a:rPr lang="de-AT" dirty="0" smtClean="0">
                <a:latin typeface="+mj-lt"/>
                <a:cs typeface="Courier New" panose="02070309020205020404" pitchFamily="49" charset="0"/>
              </a:rPr>
              <a:t> </a:t>
            </a:r>
            <a:r>
              <a:rPr lang="de-AT" dirty="0" err="1" smtClean="0">
                <a:latin typeface="+mj-lt"/>
                <a:cs typeface="Courier New" panose="02070309020205020404" pitchFamily="49" charset="0"/>
              </a:rPr>
              <a:t>of</a:t>
            </a:r>
            <a:r>
              <a:rPr lang="de-AT" dirty="0" smtClean="0">
                <a:latin typeface="+mj-lt"/>
                <a:cs typeface="Courier New" panose="02070309020205020404" pitchFamily="49" charset="0"/>
              </a:rPr>
              <a:t> Java </a:t>
            </a:r>
            <a:r>
              <a:rPr lang="de-AT" dirty="0" err="1" smtClean="0">
                <a:latin typeface="+mj-lt"/>
                <a:cs typeface="Courier New" panose="02070309020205020404" pitchFamily="49" charset="0"/>
              </a:rPr>
              <a:t>interface</a:t>
            </a:r>
            <a:r>
              <a:rPr lang="de-AT" dirty="0" smtClean="0">
                <a:latin typeface="+mj-lt"/>
                <a:cs typeface="Courier New" panose="02070309020205020404" pitchFamily="49" charset="0"/>
              </a:rPr>
              <a:t>. </a:t>
            </a:r>
            <a:r>
              <a:rPr lang="de-AT" dirty="0" err="1" smtClean="0">
                <a:latin typeface="+mj-lt"/>
                <a:cs typeface="Courier New" panose="02070309020205020404" pitchFamily="49" charset="0"/>
              </a:rPr>
              <a:t>It</a:t>
            </a:r>
            <a:r>
              <a:rPr lang="de-AT" dirty="0" smtClean="0">
                <a:latin typeface="+mj-lt"/>
                <a:cs typeface="Courier New" panose="02070309020205020404" pitchFamily="49" charset="0"/>
              </a:rPr>
              <a:t> </a:t>
            </a:r>
            <a:r>
              <a:rPr lang="de-AT" dirty="0" err="1" smtClean="0">
                <a:latin typeface="+mj-lt"/>
                <a:cs typeface="Courier New" panose="02070309020205020404" pitchFamily="49" charset="0"/>
              </a:rPr>
              <a:t>defines</a:t>
            </a:r>
            <a:r>
              <a:rPr lang="de-AT" dirty="0" smtClean="0">
                <a:latin typeface="+mj-lt"/>
                <a:cs typeface="Courier New" panose="02070309020205020404" pitchFamily="49" charset="0"/>
              </a:rPr>
              <a:t> </a:t>
            </a:r>
            <a:r>
              <a:rPr lang="de-AT" dirty="0" err="1" smtClean="0">
                <a:latin typeface="+mj-lt"/>
                <a:cs typeface="Courier New" panose="02070309020205020404" pitchFamily="49" charset="0"/>
              </a:rPr>
              <a:t>exactly</a:t>
            </a:r>
            <a:r>
              <a:rPr lang="de-AT" dirty="0" smtClean="0">
                <a:latin typeface="+mj-lt"/>
                <a:cs typeface="Courier New" panose="02070309020205020404" pitchFamily="49" charset="0"/>
              </a:rPr>
              <a:t> </a:t>
            </a:r>
            <a:r>
              <a:rPr lang="de-AT" dirty="0" err="1" smtClean="0">
                <a:latin typeface="+mj-lt"/>
                <a:cs typeface="Courier New" panose="02070309020205020404" pitchFamily="49" charset="0"/>
              </a:rPr>
              <a:t>one</a:t>
            </a:r>
            <a:r>
              <a:rPr lang="de-AT" dirty="0" smtClean="0">
                <a:latin typeface="+mj-lt"/>
                <a:cs typeface="Courier New" panose="02070309020205020404" pitchFamily="49" charset="0"/>
              </a:rPr>
              <a:t> </a:t>
            </a:r>
            <a:r>
              <a:rPr lang="de-AT" dirty="0" err="1" smtClean="0">
                <a:latin typeface="+mj-lt"/>
                <a:cs typeface="Courier New" panose="02070309020205020404" pitchFamily="49" charset="0"/>
              </a:rPr>
              <a:t>abstract</a:t>
            </a:r>
            <a:r>
              <a:rPr lang="de-AT" dirty="0" smtClean="0">
                <a:latin typeface="+mj-lt"/>
                <a:cs typeface="Courier New" panose="02070309020205020404" pitchFamily="49" charset="0"/>
              </a:rPr>
              <a:t> </a:t>
            </a:r>
            <a:r>
              <a:rPr lang="de-AT" dirty="0" err="1" smtClean="0">
                <a:latin typeface="+mj-lt"/>
                <a:cs typeface="Courier New" panose="02070309020205020404" pitchFamily="49" charset="0"/>
              </a:rPr>
              <a:t>method</a:t>
            </a:r>
            <a:r>
              <a:rPr lang="de-AT" dirty="0" smtClean="0">
                <a:latin typeface="+mj-lt"/>
                <a:cs typeface="Courier New" panose="02070309020205020404" pitchFamily="49" charset="0"/>
              </a:rPr>
              <a:t>.</a:t>
            </a:r>
          </a:p>
          <a:p>
            <a:endParaRPr lang="de-AT" dirty="0">
              <a:latin typeface="+mj-lt"/>
              <a:cs typeface="Courier New" panose="02070309020205020404" pitchFamily="49" charset="0"/>
            </a:endParaRPr>
          </a:p>
          <a:p>
            <a:r>
              <a:rPr lang="de-AT" dirty="0" err="1" smtClean="0">
                <a:latin typeface="+mj-lt"/>
                <a:cs typeface="Courier New" panose="02070309020205020404" pitchFamily="49" charset="0"/>
              </a:rPr>
              <a:t>You</a:t>
            </a:r>
            <a:r>
              <a:rPr lang="de-AT" dirty="0" smtClean="0">
                <a:latin typeface="+mj-lt"/>
                <a:cs typeface="Courier New" panose="02070309020205020404" pitchFamily="49" charset="0"/>
              </a:rPr>
              <a:t> </a:t>
            </a:r>
            <a:r>
              <a:rPr lang="de-AT" dirty="0" err="1" smtClean="0">
                <a:latin typeface="+mj-lt"/>
                <a:cs typeface="Courier New" panose="02070309020205020404" pitchFamily="49" charset="0"/>
              </a:rPr>
              <a:t>may</a:t>
            </a:r>
            <a:r>
              <a:rPr lang="de-AT" dirty="0" smtClean="0">
                <a:latin typeface="+mj-lt"/>
                <a:cs typeface="Courier New" panose="02070309020205020404" pitchFamily="49" charset="0"/>
              </a:rPr>
              <a:t> </a:t>
            </a:r>
            <a:r>
              <a:rPr lang="de-AT" dirty="0" err="1" smtClean="0">
                <a:latin typeface="+mj-lt"/>
                <a:cs typeface="Courier New" panose="02070309020205020404" pitchFamily="49" charset="0"/>
              </a:rPr>
              <a:t>annotate</a:t>
            </a:r>
            <a:r>
              <a:rPr lang="de-AT" dirty="0" smtClean="0">
                <a:latin typeface="+mj-lt"/>
                <a:cs typeface="Courier New" panose="02070309020205020404" pitchFamily="49" charset="0"/>
              </a:rPr>
              <a:t> </a:t>
            </a:r>
            <a:r>
              <a:rPr lang="de-AT" dirty="0" smtClean="0">
                <a:latin typeface="+mj-lt"/>
                <a:cs typeface="Courier New" panose="02070309020205020404" pitchFamily="49" charset="0"/>
              </a:rPr>
              <a:t>a </a:t>
            </a:r>
            <a:r>
              <a:rPr lang="de-AT" dirty="0" err="1">
                <a:latin typeface="+mj-lt"/>
                <a:cs typeface="Courier New" panose="02070309020205020404" pitchFamily="49" charset="0"/>
              </a:rPr>
              <a:t>f</a:t>
            </a:r>
            <a:r>
              <a:rPr lang="de-AT" dirty="0" err="1" smtClean="0">
                <a:latin typeface="+mj-lt"/>
                <a:cs typeface="Courier New" panose="02070309020205020404" pitchFamily="49" charset="0"/>
              </a:rPr>
              <a:t>unctional</a:t>
            </a:r>
            <a:r>
              <a:rPr lang="de-AT" dirty="0" smtClean="0">
                <a:latin typeface="+mj-lt"/>
                <a:cs typeface="Courier New" panose="02070309020205020404" pitchFamily="49" charset="0"/>
              </a:rPr>
              <a:t> </a:t>
            </a:r>
            <a:r>
              <a:rPr lang="de-AT" dirty="0" err="1">
                <a:latin typeface="+mj-lt"/>
                <a:cs typeface="Courier New" panose="02070309020205020404" pitchFamily="49" charset="0"/>
              </a:rPr>
              <a:t>i</a:t>
            </a:r>
            <a:r>
              <a:rPr lang="de-AT" dirty="0" err="1" smtClean="0">
                <a:latin typeface="+mj-lt"/>
                <a:cs typeface="Courier New" panose="02070309020205020404" pitchFamily="49" charset="0"/>
              </a:rPr>
              <a:t>nterface</a:t>
            </a:r>
            <a:r>
              <a:rPr lang="de-AT" dirty="0" smtClean="0">
                <a:latin typeface="+mj-lt"/>
                <a:cs typeface="Courier New" panose="02070309020205020404" pitchFamily="49" charset="0"/>
              </a:rPr>
              <a:t> </a:t>
            </a:r>
            <a:r>
              <a:rPr lang="de-AT" dirty="0" err="1" smtClean="0">
                <a:latin typeface="+mj-lt"/>
                <a:cs typeface="Courier New" panose="02070309020205020404" pitchFamily="49" charset="0"/>
              </a:rPr>
              <a:t>with</a:t>
            </a:r>
            <a:r>
              <a:rPr lang="de-AT" dirty="0" smtClean="0">
                <a:latin typeface="+mj-lt"/>
                <a:cs typeface="Courier New" panose="02070309020205020404" pitchFamily="49" charset="0"/>
              </a:rPr>
              <a:t> </a:t>
            </a:r>
            <a:r>
              <a:rPr lang="de-AT" dirty="0" smtClean="0">
                <a:latin typeface="Courier New" panose="02070309020205020404" pitchFamily="49" charset="0"/>
                <a:cs typeface="Courier New" panose="02070309020205020404" pitchFamily="49" charset="0"/>
              </a:rPr>
              <a:t>@</a:t>
            </a:r>
            <a:r>
              <a:rPr lang="de-AT" dirty="0" err="1" smtClean="0">
                <a:latin typeface="Courier New" panose="02070309020205020404" pitchFamily="49" charset="0"/>
                <a:cs typeface="Courier New" panose="02070309020205020404" pitchFamily="49" charset="0"/>
              </a:rPr>
              <a:t>FunctionalInterface</a:t>
            </a:r>
            <a:endParaRPr lang="de-AT" dirty="0" smtClean="0">
              <a:latin typeface="Courier New" panose="02070309020205020404" pitchFamily="49" charset="0"/>
              <a:cs typeface="Courier New" panose="02070309020205020404" pitchFamily="49" charset="0"/>
            </a:endParaRPr>
          </a:p>
          <a:p>
            <a:r>
              <a:rPr lang="de-AT" dirty="0" err="1">
                <a:latin typeface="+mj-lt"/>
                <a:cs typeface="Courier New" panose="02070309020205020404" pitchFamily="49" charset="0"/>
              </a:rPr>
              <a:t>a</a:t>
            </a:r>
            <a:r>
              <a:rPr lang="de-AT" dirty="0" err="1" smtClean="0">
                <a:latin typeface="+mj-lt"/>
                <a:cs typeface="Courier New" panose="02070309020205020404" pitchFamily="49" charset="0"/>
              </a:rPr>
              <a:t>nnotation</a:t>
            </a:r>
            <a:r>
              <a:rPr lang="de-AT" dirty="0" smtClean="0">
                <a:latin typeface="+mj-lt"/>
                <a:cs typeface="Courier New" panose="02070309020205020404" pitchFamily="49" charset="0"/>
              </a:rPr>
              <a:t>, but </a:t>
            </a:r>
            <a:r>
              <a:rPr lang="de-AT" dirty="0" err="1" smtClean="0">
                <a:latin typeface="+mj-lt"/>
                <a:cs typeface="Courier New" panose="02070309020205020404" pitchFamily="49" charset="0"/>
              </a:rPr>
              <a:t>it</a:t>
            </a:r>
            <a:r>
              <a:rPr lang="de-AT" dirty="0" smtClean="0">
                <a:latin typeface="+mj-lt"/>
                <a:cs typeface="Courier New" panose="02070309020205020404" pitchFamily="49" charset="0"/>
              </a:rPr>
              <a:t> </a:t>
            </a:r>
            <a:r>
              <a:rPr lang="de-AT" dirty="0" err="1" smtClean="0">
                <a:latin typeface="+mj-lt"/>
                <a:cs typeface="Courier New" panose="02070309020205020404" pitchFamily="49" charset="0"/>
              </a:rPr>
              <a:t>is</a:t>
            </a:r>
            <a:r>
              <a:rPr lang="de-AT" dirty="0" smtClean="0">
                <a:latin typeface="+mj-lt"/>
                <a:cs typeface="Courier New" panose="02070309020205020404" pitchFamily="49" charset="0"/>
              </a:rPr>
              <a:t> not </a:t>
            </a:r>
            <a:r>
              <a:rPr lang="de-AT" dirty="0" err="1" smtClean="0">
                <a:latin typeface="+mj-lt"/>
                <a:cs typeface="Courier New" panose="02070309020205020404" pitchFamily="49" charset="0"/>
              </a:rPr>
              <a:t>required</a:t>
            </a:r>
            <a:r>
              <a:rPr lang="de-AT" dirty="0" smtClean="0">
                <a:latin typeface="+mj-lt"/>
                <a:cs typeface="Courier New" panose="02070309020205020404" pitchFamily="49" charset="0"/>
              </a:rPr>
              <a:t>.</a:t>
            </a:r>
          </a:p>
          <a:p>
            <a:endParaRPr lang="de-AT" dirty="0">
              <a:latin typeface="+mj-lt"/>
              <a:cs typeface="Courier New" panose="02070309020205020404" pitchFamily="49" charset="0"/>
            </a:endParaRPr>
          </a:p>
          <a:p>
            <a:r>
              <a:rPr lang="de-AT" dirty="0" err="1" smtClean="0">
                <a:latin typeface="+mj-lt"/>
                <a:cs typeface="Courier New" panose="02070309020205020404" pitchFamily="49" charset="0"/>
              </a:rPr>
              <a:t>Only</a:t>
            </a:r>
            <a:r>
              <a:rPr lang="de-AT" dirty="0" smtClean="0">
                <a:latin typeface="+mj-lt"/>
                <a:cs typeface="Courier New" panose="02070309020205020404" pitchFamily="49" charset="0"/>
              </a:rPr>
              <a:t> </a:t>
            </a:r>
            <a:r>
              <a:rPr lang="de-AT" dirty="0" err="1" smtClean="0">
                <a:latin typeface="+mj-lt"/>
                <a:cs typeface="Courier New" panose="02070309020205020404" pitchFamily="49" charset="0"/>
              </a:rPr>
              <a:t>the</a:t>
            </a:r>
            <a:r>
              <a:rPr lang="de-AT" dirty="0" smtClean="0">
                <a:latin typeface="+mj-lt"/>
                <a:cs typeface="Courier New" panose="02070309020205020404" pitchFamily="49" charset="0"/>
              </a:rPr>
              <a:t> </a:t>
            </a:r>
            <a:r>
              <a:rPr lang="de-AT" dirty="0" err="1" smtClean="0">
                <a:latin typeface="+mj-lt"/>
                <a:cs typeface="Courier New" panose="02070309020205020404" pitchFamily="49" charset="0"/>
              </a:rPr>
              <a:t>term</a:t>
            </a:r>
            <a:r>
              <a:rPr lang="de-AT" dirty="0" smtClean="0">
                <a:latin typeface="+mj-lt"/>
                <a:cs typeface="Courier New" panose="02070309020205020404" pitchFamily="49" charset="0"/>
              </a:rPr>
              <a:t> "</a:t>
            </a:r>
            <a:r>
              <a:rPr lang="de-AT" dirty="0" err="1" smtClean="0">
                <a:latin typeface="+mj-lt"/>
                <a:cs typeface="Courier New" panose="02070309020205020404" pitchFamily="49" charset="0"/>
              </a:rPr>
              <a:t>functional</a:t>
            </a:r>
            <a:r>
              <a:rPr lang="de-AT" dirty="0" smtClean="0">
                <a:latin typeface="+mj-lt"/>
                <a:cs typeface="Courier New" panose="02070309020205020404" pitchFamily="49" charset="0"/>
              </a:rPr>
              <a:t> </a:t>
            </a:r>
            <a:r>
              <a:rPr lang="de-AT" dirty="0" err="1" smtClean="0">
                <a:latin typeface="+mj-lt"/>
                <a:cs typeface="Courier New" panose="02070309020205020404" pitchFamily="49" charset="0"/>
              </a:rPr>
              <a:t>interface</a:t>
            </a:r>
            <a:r>
              <a:rPr lang="de-AT" dirty="0" smtClean="0">
                <a:latin typeface="+mj-lt"/>
                <a:cs typeface="Courier New" panose="02070309020205020404" pitchFamily="49" charset="0"/>
              </a:rPr>
              <a:t>" </a:t>
            </a:r>
            <a:r>
              <a:rPr lang="de-AT" dirty="0" err="1" smtClean="0">
                <a:latin typeface="+mj-lt"/>
                <a:cs typeface="Courier New" panose="02070309020205020404" pitchFamily="49" charset="0"/>
              </a:rPr>
              <a:t>is</a:t>
            </a:r>
            <a:r>
              <a:rPr lang="de-AT" dirty="0" smtClean="0">
                <a:latin typeface="+mj-lt"/>
                <a:cs typeface="Courier New" panose="02070309020205020404" pitchFamily="49" charset="0"/>
              </a:rPr>
              <a:t> </a:t>
            </a:r>
            <a:r>
              <a:rPr lang="de-AT" dirty="0" err="1" smtClean="0">
                <a:latin typeface="+mj-lt"/>
                <a:cs typeface="Courier New" panose="02070309020205020404" pitchFamily="49" charset="0"/>
              </a:rPr>
              <a:t>new</a:t>
            </a:r>
            <a:r>
              <a:rPr lang="de-AT" dirty="0" smtClean="0">
                <a:latin typeface="+mj-lt"/>
                <a:cs typeface="Courier New" panose="02070309020205020404" pitchFamily="49" charset="0"/>
              </a:rPr>
              <a:t>. </a:t>
            </a:r>
            <a:r>
              <a:rPr lang="de-AT" dirty="0" err="1" smtClean="0">
                <a:latin typeface="+mj-lt"/>
                <a:cs typeface="Courier New" panose="02070309020205020404" pitchFamily="49" charset="0"/>
              </a:rPr>
              <a:t>Examples</a:t>
            </a:r>
            <a:r>
              <a:rPr lang="de-AT" dirty="0" smtClean="0">
                <a:latin typeface="+mj-lt"/>
                <a:cs typeface="Courier New" panose="02070309020205020404" pitchFamily="49" charset="0"/>
              </a:rPr>
              <a:t> </a:t>
            </a:r>
            <a:r>
              <a:rPr lang="de-AT" dirty="0" err="1" smtClean="0">
                <a:latin typeface="+mj-lt"/>
                <a:cs typeface="Courier New" panose="02070309020205020404" pitchFamily="49" charset="0"/>
              </a:rPr>
              <a:t>of</a:t>
            </a:r>
            <a:r>
              <a:rPr lang="de-AT" dirty="0" smtClean="0">
                <a:latin typeface="+mj-lt"/>
                <a:cs typeface="Courier New" panose="02070309020205020404" pitchFamily="49" charset="0"/>
              </a:rPr>
              <a:t> </a:t>
            </a:r>
            <a:r>
              <a:rPr lang="de-AT" dirty="0" err="1" smtClean="0">
                <a:latin typeface="+mj-lt"/>
                <a:cs typeface="Courier New" panose="02070309020205020404" pitchFamily="49" charset="0"/>
              </a:rPr>
              <a:t>functionals</a:t>
            </a:r>
            <a:endParaRPr lang="de-AT" dirty="0" smtClean="0">
              <a:latin typeface="+mj-lt"/>
              <a:cs typeface="Courier New" panose="02070309020205020404" pitchFamily="49" charset="0"/>
            </a:endParaRPr>
          </a:p>
          <a:p>
            <a:r>
              <a:rPr lang="de-AT" dirty="0" err="1" smtClean="0">
                <a:latin typeface="+mj-lt"/>
                <a:cs typeface="Courier New" panose="02070309020205020404" pitchFamily="49" charset="0"/>
              </a:rPr>
              <a:t>interfaces</a:t>
            </a:r>
            <a:r>
              <a:rPr lang="de-AT" dirty="0" smtClean="0">
                <a:latin typeface="+mj-lt"/>
                <a:cs typeface="Courier New" panose="02070309020205020404" pitchFamily="49" charset="0"/>
              </a:rPr>
              <a:t> in Java 7 </a:t>
            </a:r>
            <a:r>
              <a:rPr lang="de-AT" dirty="0" err="1" smtClean="0">
                <a:latin typeface="+mj-lt"/>
                <a:cs typeface="Courier New" panose="02070309020205020404" pitchFamily="49" charset="0"/>
              </a:rPr>
              <a:t>and</a:t>
            </a:r>
            <a:r>
              <a:rPr lang="de-AT" dirty="0" smtClean="0">
                <a:latin typeface="+mj-lt"/>
                <a:cs typeface="Courier New" panose="02070309020205020404" pitchFamily="49" charset="0"/>
              </a:rPr>
              <a:t> </a:t>
            </a:r>
            <a:r>
              <a:rPr lang="de-AT" dirty="0" err="1" smtClean="0">
                <a:latin typeface="+mj-lt"/>
                <a:cs typeface="Courier New" panose="02070309020205020404" pitchFamily="49" charset="0"/>
              </a:rPr>
              <a:t>before</a:t>
            </a:r>
            <a:r>
              <a:rPr lang="de-AT" dirty="0" smtClean="0">
                <a:latin typeface="+mj-lt"/>
                <a:cs typeface="Courier New" panose="02070309020205020404" pitchFamily="49" charset="0"/>
              </a:rPr>
              <a:t>:</a:t>
            </a:r>
            <a:endParaRPr lang="de-AT" dirty="0" smtClean="0">
              <a:latin typeface="+mj-lt"/>
              <a:cs typeface="Courier New" panose="02070309020205020404" pitchFamily="49" charset="0"/>
            </a:endParaRPr>
          </a:p>
          <a:p>
            <a:r>
              <a:rPr lang="de-AT" dirty="0" err="1" smtClean="0">
                <a:latin typeface="Courier New" panose="02070309020205020404" pitchFamily="49" charset="0"/>
                <a:cs typeface="Courier New" panose="02070309020205020404" pitchFamily="49" charset="0"/>
              </a:rPr>
              <a:t>Runnable</a:t>
            </a:r>
            <a:r>
              <a:rPr lang="de-AT" dirty="0" smtClean="0">
                <a:latin typeface="Courier New" panose="02070309020205020404" pitchFamily="49" charset="0"/>
                <a:cs typeface="Courier New" panose="02070309020205020404" pitchFamily="49" charset="0"/>
              </a:rPr>
              <a:t>, </a:t>
            </a:r>
            <a:r>
              <a:rPr lang="de-AT" dirty="0" err="1" smtClean="0">
                <a:latin typeface="Courier New" panose="02070309020205020404" pitchFamily="49" charset="0"/>
                <a:cs typeface="Courier New" panose="02070309020205020404" pitchFamily="49" charset="0"/>
              </a:rPr>
              <a:t>Callable</a:t>
            </a:r>
            <a:r>
              <a:rPr lang="de-AT" dirty="0" smtClean="0">
                <a:latin typeface="Courier New" panose="02070309020205020404" pitchFamily="49" charset="0"/>
                <a:cs typeface="Courier New" panose="02070309020205020404" pitchFamily="49" charset="0"/>
              </a:rPr>
              <a:t>, </a:t>
            </a:r>
            <a:r>
              <a:rPr lang="de-AT" dirty="0" err="1" smtClean="0">
                <a:latin typeface="Courier New" panose="02070309020205020404" pitchFamily="49" charset="0"/>
                <a:cs typeface="Courier New" panose="02070309020205020404" pitchFamily="49" charset="0"/>
              </a:rPr>
              <a:t>Comparator</a:t>
            </a:r>
            <a:r>
              <a:rPr lang="de-AT" dirty="0" smtClean="0">
                <a:latin typeface="Courier New" panose="02070309020205020404" pitchFamily="49" charset="0"/>
                <a:cs typeface="Courier New" panose="02070309020205020404" pitchFamily="49" charset="0"/>
              </a:rPr>
              <a:t>, </a:t>
            </a:r>
            <a:r>
              <a:rPr lang="de-AT" dirty="0" err="1" smtClean="0">
                <a:latin typeface="Courier New" panose="02070309020205020404" pitchFamily="49" charset="0"/>
                <a:cs typeface="Courier New" panose="02070309020205020404" pitchFamily="49" charset="0"/>
              </a:rPr>
              <a:t>FileFilter</a:t>
            </a:r>
            <a:r>
              <a:rPr lang="de-AT" dirty="0" smtClean="0">
                <a:latin typeface="Courier New" panose="02070309020205020404" pitchFamily="49" charset="0"/>
                <a:cs typeface="Courier New" panose="02070309020205020404" pitchFamily="49" charset="0"/>
              </a:rPr>
              <a:t>, </a:t>
            </a:r>
            <a:r>
              <a:rPr lang="de-AT" dirty="0" err="1" smtClean="0">
                <a:latin typeface="Courier New" panose="02070309020205020404" pitchFamily="49" charset="0"/>
                <a:cs typeface="Courier New" panose="02070309020205020404" pitchFamily="49" charset="0"/>
              </a:rPr>
              <a:t>FilenameFilter</a:t>
            </a:r>
            <a:r>
              <a:rPr lang="de-AT" dirty="0" smtClean="0">
                <a:latin typeface="Courier New" panose="02070309020205020404" pitchFamily="49" charset="0"/>
                <a:cs typeface="Courier New" panose="02070309020205020404" pitchFamily="49" charset="0"/>
              </a:rPr>
              <a:t>, </a:t>
            </a:r>
            <a:r>
              <a:rPr lang="de-AT" dirty="0" err="1" smtClean="0">
                <a:latin typeface="Courier New" panose="02070309020205020404" pitchFamily="49" charset="0"/>
                <a:cs typeface="Courier New" panose="02070309020205020404" pitchFamily="49" charset="0"/>
              </a:rPr>
              <a:t>ActionListener</a:t>
            </a:r>
            <a:r>
              <a:rPr lang="de-AT" dirty="0" smtClean="0">
                <a:latin typeface="Courier New" panose="02070309020205020404" pitchFamily="49" charset="0"/>
                <a:cs typeface="Courier New" panose="02070309020205020404" pitchFamily="49" charset="0"/>
              </a:rPr>
              <a:t>, …</a:t>
            </a:r>
          </a:p>
          <a:p>
            <a:endParaRPr lang="en-GB"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4205983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Interoperability</a:t>
            </a:r>
            <a:endParaRPr lang="de-AT" dirty="0"/>
          </a:p>
        </p:txBody>
      </p:sp>
      <p:sp>
        <p:nvSpPr>
          <p:cNvPr id="3" name="Inhaltsplatzhalter 2"/>
          <p:cNvSpPr>
            <a:spLocks noGrp="1"/>
          </p:cNvSpPr>
          <p:nvPr>
            <p:ph idx="1"/>
          </p:nvPr>
        </p:nvSpPr>
        <p:spPr/>
        <p:txBody>
          <a:bodyPr/>
          <a:lstStyle/>
          <a:p>
            <a:r>
              <a:rPr lang="de-AT" sz="2400" dirty="0" err="1" smtClean="0"/>
              <a:t>Conversion</a:t>
            </a:r>
            <a:r>
              <a:rPr lang="de-AT" sz="2400" dirty="0" smtClean="0"/>
              <a:t> </a:t>
            </a:r>
            <a:r>
              <a:rPr lang="de-AT" sz="2400" dirty="0" err="1" smtClean="0"/>
              <a:t>methods</a:t>
            </a:r>
            <a:r>
              <a:rPr lang="de-AT" sz="2400" dirty="0" smtClean="0"/>
              <a:t>:</a:t>
            </a:r>
            <a:endParaRPr lang="de-AT" sz="2400" dirty="0"/>
          </a:p>
        </p:txBody>
      </p:sp>
      <p:pic>
        <p:nvPicPr>
          <p:cNvPr id="4" name="Grafik 3"/>
          <p:cNvPicPr>
            <a:picLocks noChangeAspect="1"/>
          </p:cNvPicPr>
          <p:nvPr/>
        </p:nvPicPr>
        <p:blipFill>
          <a:blip r:embed="rId2"/>
          <a:stretch>
            <a:fillRect/>
          </a:stretch>
        </p:blipFill>
        <p:spPr>
          <a:xfrm>
            <a:off x="1979712" y="2420888"/>
            <a:ext cx="4876800" cy="1562100"/>
          </a:xfrm>
          <a:prstGeom prst="rect">
            <a:avLst/>
          </a:prstGeom>
        </p:spPr>
      </p:pic>
    </p:spTree>
    <p:extLst>
      <p:ext uri="{BB962C8B-B14F-4D97-AF65-F5344CB8AC3E}">
        <p14:creationId xmlns:p14="http://schemas.microsoft.com/office/powerpoint/2010/main" val="191449875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Interoperability</a:t>
            </a:r>
            <a:endParaRPr lang="de-AT" dirty="0"/>
          </a:p>
        </p:txBody>
      </p:sp>
      <p:pic>
        <p:nvPicPr>
          <p:cNvPr id="6" name="Grafik 5"/>
          <p:cNvPicPr>
            <a:picLocks noChangeAspect="1"/>
          </p:cNvPicPr>
          <p:nvPr/>
        </p:nvPicPr>
        <p:blipFill>
          <a:blip r:embed="rId2"/>
          <a:stretch>
            <a:fillRect/>
          </a:stretch>
        </p:blipFill>
        <p:spPr>
          <a:xfrm>
            <a:off x="467544" y="1308227"/>
            <a:ext cx="8204795" cy="4209005"/>
          </a:xfrm>
          <a:prstGeom prst="rect">
            <a:avLst/>
          </a:prstGeom>
        </p:spPr>
      </p:pic>
      <p:pic>
        <p:nvPicPr>
          <p:cNvPr id="7" name="Grafik 6"/>
          <p:cNvPicPr>
            <a:picLocks noChangeAspect="1"/>
          </p:cNvPicPr>
          <p:nvPr/>
        </p:nvPicPr>
        <p:blipFill>
          <a:blip r:embed="rId3"/>
          <a:stretch>
            <a:fillRect/>
          </a:stretch>
        </p:blipFill>
        <p:spPr>
          <a:xfrm>
            <a:off x="492621" y="5517232"/>
            <a:ext cx="8179718" cy="748626"/>
          </a:xfrm>
          <a:prstGeom prst="rect">
            <a:avLst/>
          </a:prstGeom>
        </p:spPr>
      </p:pic>
      <p:grpSp>
        <p:nvGrpSpPr>
          <p:cNvPr id="5" name="Gruppieren 4"/>
          <p:cNvGrpSpPr/>
          <p:nvPr/>
        </p:nvGrpSpPr>
        <p:grpSpPr>
          <a:xfrm>
            <a:off x="539552" y="1700808"/>
            <a:ext cx="7920880" cy="307777"/>
            <a:chOff x="539552" y="2945676"/>
            <a:chExt cx="7920880" cy="307777"/>
          </a:xfrm>
        </p:grpSpPr>
        <p:sp>
          <p:nvSpPr>
            <p:cNvPr id="8" name="Textfeld 7"/>
            <p:cNvSpPr txBox="1"/>
            <p:nvPr/>
          </p:nvSpPr>
          <p:spPr>
            <a:xfrm>
              <a:off x="539552" y="3034494"/>
              <a:ext cx="7488832" cy="135272"/>
            </a:xfrm>
            <a:prstGeom prst="rect">
              <a:avLst/>
            </a:prstGeom>
            <a:solidFill>
              <a:srgbClr val="E0E0E0"/>
            </a:solidFill>
          </p:spPr>
          <p:txBody>
            <a:bodyPr wrap="square" rtlCol="0">
              <a:spAutoFit/>
            </a:bodyPr>
            <a:lstStyle/>
            <a:p>
              <a:endParaRPr lang="en-GB" sz="1400" b="1" dirty="0">
                <a:solidFill>
                  <a:srgbClr val="FF0000"/>
                </a:solidFill>
                <a:latin typeface="Courier New" panose="02070309020205020404" pitchFamily="49" charset="0"/>
                <a:cs typeface="Courier New" panose="02070309020205020404" pitchFamily="49" charset="0"/>
              </a:endParaRPr>
            </a:p>
          </p:txBody>
        </p:sp>
        <p:sp>
          <p:nvSpPr>
            <p:cNvPr id="9" name="Textfeld 8"/>
            <p:cNvSpPr txBox="1"/>
            <p:nvPr/>
          </p:nvSpPr>
          <p:spPr>
            <a:xfrm>
              <a:off x="827584" y="2945676"/>
              <a:ext cx="7632848" cy="307777"/>
            </a:xfrm>
            <a:prstGeom prst="rect">
              <a:avLst/>
            </a:prstGeom>
            <a:solidFill>
              <a:srgbClr val="E0E0E0">
                <a:alpha val="0"/>
              </a:srgbClr>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calculations</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based</a:t>
              </a:r>
              <a:r>
                <a:rPr lang="de-AT" sz="1400" b="1" dirty="0" smtClean="0">
                  <a:solidFill>
                    <a:srgbClr val="FF0000"/>
                  </a:solidFill>
                  <a:latin typeface="Courier New" panose="02070309020205020404" pitchFamily="49" charset="0"/>
                  <a:cs typeface="Courier New" panose="02070309020205020404" pitchFamily="49" charset="0"/>
                </a:rPr>
                <a:t> on Date</a:t>
              </a:r>
              <a:endParaRPr lang="en-GB" sz="1400" b="1" dirty="0">
                <a:solidFill>
                  <a:srgbClr val="FF0000"/>
                </a:solidFill>
                <a:latin typeface="Courier New" panose="02070309020205020404" pitchFamily="49" charset="0"/>
                <a:cs typeface="Courier New" panose="02070309020205020404" pitchFamily="49" charset="0"/>
              </a:endParaRPr>
            </a:p>
          </p:txBody>
        </p:sp>
      </p:grpSp>
      <p:grpSp>
        <p:nvGrpSpPr>
          <p:cNvPr id="10" name="Gruppieren 9"/>
          <p:cNvGrpSpPr/>
          <p:nvPr/>
        </p:nvGrpSpPr>
        <p:grpSpPr>
          <a:xfrm>
            <a:off x="539552" y="4129335"/>
            <a:ext cx="7920880" cy="307777"/>
            <a:chOff x="539552" y="2945676"/>
            <a:chExt cx="7920880" cy="307777"/>
          </a:xfrm>
        </p:grpSpPr>
        <p:sp>
          <p:nvSpPr>
            <p:cNvPr id="11" name="Textfeld 10"/>
            <p:cNvSpPr txBox="1"/>
            <p:nvPr/>
          </p:nvSpPr>
          <p:spPr>
            <a:xfrm>
              <a:off x="539552" y="3034494"/>
              <a:ext cx="7488832" cy="135272"/>
            </a:xfrm>
            <a:prstGeom prst="rect">
              <a:avLst/>
            </a:prstGeom>
            <a:solidFill>
              <a:srgbClr val="E0E0E0"/>
            </a:solidFill>
          </p:spPr>
          <p:txBody>
            <a:bodyPr wrap="square" rtlCol="0">
              <a:spAutoFit/>
            </a:bodyPr>
            <a:lstStyle/>
            <a:p>
              <a:endParaRPr lang="en-GB" sz="1400" b="1" dirty="0">
                <a:solidFill>
                  <a:srgbClr val="FF0000"/>
                </a:solidFill>
                <a:latin typeface="Courier New" panose="02070309020205020404" pitchFamily="49" charset="0"/>
                <a:cs typeface="Courier New" panose="02070309020205020404" pitchFamily="49" charset="0"/>
              </a:endParaRPr>
            </a:p>
          </p:txBody>
        </p:sp>
        <p:sp>
          <p:nvSpPr>
            <p:cNvPr id="12" name="Textfeld 11"/>
            <p:cNvSpPr txBox="1"/>
            <p:nvPr/>
          </p:nvSpPr>
          <p:spPr>
            <a:xfrm>
              <a:off x="827584" y="2945676"/>
              <a:ext cx="7632848" cy="307777"/>
            </a:xfrm>
            <a:prstGeom prst="rect">
              <a:avLst/>
            </a:prstGeom>
            <a:solidFill>
              <a:srgbClr val="E0E0E0">
                <a:alpha val="0"/>
              </a:srgbClr>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calculations</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based</a:t>
              </a:r>
              <a:r>
                <a:rPr lang="de-AT" sz="1400" b="1" dirty="0" smtClean="0">
                  <a:solidFill>
                    <a:srgbClr val="FF0000"/>
                  </a:solidFill>
                  <a:latin typeface="Courier New" panose="02070309020205020404" pitchFamily="49" charset="0"/>
                  <a:cs typeface="Courier New" panose="02070309020205020404" pitchFamily="49" charset="0"/>
                </a:rPr>
                <a:t> on </a:t>
              </a:r>
              <a:r>
                <a:rPr lang="de-AT" sz="1400" b="1" dirty="0" err="1" smtClean="0">
                  <a:solidFill>
                    <a:srgbClr val="FF0000"/>
                  </a:solidFill>
                  <a:latin typeface="Courier New" panose="02070309020205020404" pitchFamily="49" charset="0"/>
                  <a:cs typeface="Courier New" panose="02070309020205020404" pitchFamily="49" charset="0"/>
                </a:rPr>
                <a:t>Calendar</a:t>
              </a:r>
              <a:endParaRPr lang="en-GB" sz="1400" b="1" dirty="0">
                <a:solidFill>
                  <a:srgbClr val="FF0000"/>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223465341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Exercise</a:t>
            </a:r>
            <a:r>
              <a:rPr lang="de-AT" dirty="0" smtClean="0"/>
              <a:t> 11</a:t>
            </a:r>
            <a:endParaRPr lang="de-AT" dirty="0"/>
          </a:p>
        </p:txBody>
      </p:sp>
      <p:sp>
        <p:nvSpPr>
          <p:cNvPr id="3" name="Inhaltsplatzhalter 2"/>
          <p:cNvSpPr>
            <a:spLocks noGrp="1"/>
          </p:cNvSpPr>
          <p:nvPr>
            <p:ph idx="1"/>
          </p:nvPr>
        </p:nvSpPr>
        <p:spPr>
          <a:xfrm>
            <a:off x="179512" y="1340768"/>
            <a:ext cx="8856984" cy="4752528"/>
          </a:xfrm>
          <a:solidFill>
            <a:schemeClr val="bg1"/>
          </a:solidFill>
        </p:spPr>
        <p:txBody>
          <a:bodyPr/>
          <a:lstStyle/>
          <a:p>
            <a:r>
              <a:rPr lang="de-AT" sz="2400" dirty="0" err="1" smtClean="0"/>
              <a:t>Given</a:t>
            </a:r>
            <a:r>
              <a:rPr lang="de-AT" sz="2400" dirty="0" smtClean="0"/>
              <a:t> </a:t>
            </a:r>
            <a:r>
              <a:rPr lang="de-AT" sz="2400" dirty="0" err="1" smtClean="0"/>
              <a:t>the</a:t>
            </a:r>
            <a:r>
              <a:rPr lang="de-AT" sz="2400" dirty="0" smtClean="0"/>
              <a:t> </a:t>
            </a:r>
            <a:r>
              <a:rPr lang="de-AT" sz="2400" dirty="0" err="1" smtClean="0"/>
              <a:t>following</a:t>
            </a:r>
            <a:r>
              <a:rPr lang="de-AT" sz="2400" dirty="0" smtClean="0"/>
              <a:t> </a:t>
            </a:r>
            <a:r>
              <a:rPr lang="de-AT" sz="2400" dirty="0" err="1" smtClean="0"/>
              <a:t>method</a:t>
            </a:r>
            <a:r>
              <a:rPr lang="de-AT" sz="2400" dirty="0" smtClean="0"/>
              <a:t>: </a:t>
            </a:r>
            <a:br>
              <a:rPr lang="de-AT" sz="2400" dirty="0" smtClean="0"/>
            </a:br>
            <a:r>
              <a:rPr lang="de-AT" sz="2400" dirty="0" err="1" smtClean="0">
                <a:latin typeface="Courier New" panose="02070309020205020404" pitchFamily="49" charset="0"/>
                <a:cs typeface="Courier New" panose="02070309020205020404" pitchFamily="49" charset="0"/>
              </a:rPr>
              <a:t>public</a:t>
            </a:r>
            <a:r>
              <a:rPr lang="de-AT" sz="2400" dirty="0" smtClean="0">
                <a:latin typeface="Courier New" panose="02070309020205020404" pitchFamily="49" charset="0"/>
                <a:cs typeface="Courier New" panose="02070309020205020404" pitchFamily="49" charset="0"/>
              </a:rPr>
              <a:t> </a:t>
            </a:r>
            <a:r>
              <a:rPr lang="de-AT" sz="2400" dirty="0" err="1">
                <a:latin typeface="Courier New" panose="02070309020205020404" pitchFamily="49" charset="0"/>
                <a:cs typeface="Courier New" panose="02070309020205020404" pitchFamily="49" charset="0"/>
              </a:rPr>
              <a:t>static</a:t>
            </a:r>
            <a:r>
              <a:rPr lang="de-AT" sz="2400" dirty="0">
                <a:latin typeface="Courier New" panose="02070309020205020404" pitchFamily="49" charset="0"/>
                <a:cs typeface="Courier New" panose="02070309020205020404" pitchFamily="49" charset="0"/>
              </a:rPr>
              <a:t> </a:t>
            </a:r>
            <a:r>
              <a:rPr lang="de-AT" sz="2400" dirty="0" err="1">
                <a:latin typeface="Courier New" panose="02070309020205020404" pitchFamily="49" charset="0"/>
                <a:cs typeface="Courier New" panose="02070309020205020404" pitchFamily="49" charset="0"/>
              </a:rPr>
              <a:t>LocalDate</a:t>
            </a:r>
            <a:r>
              <a:rPr lang="de-AT" sz="2400" dirty="0">
                <a:latin typeface="Courier New" panose="02070309020205020404" pitchFamily="49" charset="0"/>
                <a:cs typeface="Courier New" panose="02070309020205020404" pitchFamily="49" charset="0"/>
              </a:rPr>
              <a:t> </a:t>
            </a:r>
            <a:r>
              <a:rPr lang="de-AT" sz="2400" dirty="0" err="1" smtClean="0">
                <a:latin typeface="Courier New" panose="02070309020205020404" pitchFamily="49" charset="0"/>
                <a:cs typeface="Courier New" panose="02070309020205020404" pitchFamily="49" charset="0"/>
              </a:rPr>
              <a:t>getEasterSunday</a:t>
            </a:r>
            <a:r>
              <a:rPr lang="de-AT" sz="2400" dirty="0" smtClean="0">
                <a:latin typeface="Courier New" panose="02070309020205020404" pitchFamily="49" charset="0"/>
                <a:cs typeface="Courier New" panose="02070309020205020404" pitchFamily="49" charset="0"/>
              </a:rPr>
              <a:t>(</a:t>
            </a:r>
            <a:r>
              <a:rPr lang="de-AT" sz="2400" dirty="0" err="1" smtClean="0">
                <a:latin typeface="Courier New" panose="02070309020205020404" pitchFamily="49" charset="0"/>
                <a:cs typeface="Courier New" panose="02070309020205020404" pitchFamily="49" charset="0"/>
              </a:rPr>
              <a:t>int</a:t>
            </a:r>
            <a:r>
              <a:rPr lang="de-AT" sz="2400" dirty="0" smtClean="0">
                <a:latin typeface="Courier New" panose="02070309020205020404" pitchFamily="49" charset="0"/>
                <a:cs typeface="Courier New" panose="02070309020205020404" pitchFamily="49" charset="0"/>
              </a:rPr>
              <a:t> </a:t>
            </a:r>
            <a:r>
              <a:rPr lang="de-AT" sz="2400" dirty="0" err="1" smtClean="0">
                <a:latin typeface="Courier New" panose="02070309020205020404" pitchFamily="49" charset="0"/>
                <a:cs typeface="Courier New" panose="02070309020205020404" pitchFamily="49" charset="0"/>
              </a:rPr>
              <a:t>year</a:t>
            </a:r>
            <a:r>
              <a:rPr lang="de-AT" sz="2400" dirty="0" smtClean="0">
                <a:latin typeface="Courier New" panose="02070309020205020404" pitchFamily="49" charset="0"/>
                <a:cs typeface="Courier New" panose="02070309020205020404" pitchFamily="49" charset="0"/>
              </a:rPr>
              <a:t>)</a:t>
            </a:r>
          </a:p>
          <a:p>
            <a:r>
              <a:rPr lang="de-AT" sz="2400" dirty="0" err="1" smtClean="0"/>
              <a:t>Easter</a:t>
            </a:r>
            <a:r>
              <a:rPr lang="de-AT" sz="2400" dirty="0" smtClean="0"/>
              <a:t> </a:t>
            </a:r>
            <a:r>
              <a:rPr lang="de-AT" sz="2400" dirty="0" err="1" smtClean="0"/>
              <a:t>Monday</a:t>
            </a:r>
            <a:r>
              <a:rPr lang="de-AT" sz="2400" dirty="0" smtClean="0"/>
              <a:t>: </a:t>
            </a:r>
            <a:r>
              <a:rPr lang="de-AT" sz="2400" dirty="0" err="1" smtClean="0"/>
              <a:t>Easter</a:t>
            </a:r>
            <a:r>
              <a:rPr lang="de-AT" sz="2400" dirty="0" smtClean="0"/>
              <a:t> </a:t>
            </a:r>
            <a:r>
              <a:rPr lang="de-AT" sz="2400" dirty="0" err="1" smtClean="0"/>
              <a:t>Sunday</a:t>
            </a:r>
            <a:r>
              <a:rPr lang="de-AT" sz="2400" dirty="0" smtClean="0"/>
              <a:t> + 1 </a:t>
            </a:r>
            <a:r>
              <a:rPr lang="de-AT" sz="2400" dirty="0" err="1" smtClean="0"/>
              <a:t>day</a:t>
            </a:r>
            <a:endParaRPr lang="de-AT" sz="2400" dirty="0" smtClean="0"/>
          </a:p>
          <a:p>
            <a:r>
              <a:rPr lang="de-AT" sz="2400" dirty="0" smtClean="0"/>
              <a:t>Ascension Day: </a:t>
            </a:r>
            <a:r>
              <a:rPr lang="de-AT" sz="2400" dirty="0" err="1" smtClean="0"/>
              <a:t>Easter</a:t>
            </a:r>
            <a:r>
              <a:rPr lang="de-AT" sz="2400" dirty="0" smtClean="0"/>
              <a:t> </a:t>
            </a:r>
            <a:r>
              <a:rPr lang="de-AT" sz="2400" dirty="0" err="1" smtClean="0"/>
              <a:t>Sunday</a:t>
            </a:r>
            <a:r>
              <a:rPr lang="de-AT" sz="2400" dirty="0" smtClean="0"/>
              <a:t> + 39 </a:t>
            </a:r>
            <a:r>
              <a:rPr lang="de-AT" sz="2400" dirty="0" err="1" smtClean="0"/>
              <a:t>days</a:t>
            </a:r>
            <a:endParaRPr lang="de-AT" sz="2400" dirty="0" smtClean="0"/>
          </a:p>
          <a:p>
            <a:r>
              <a:rPr lang="de-AT" sz="2400" dirty="0" err="1" smtClean="0"/>
              <a:t>Whit</a:t>
            </a:r>
            <a:r>
              <a:rPr lang="de-AT" sz="2400" dirty="0" smtClean="0"/>
              <a:t> </a:t>
            </a:r>
            <a:r>
              <a:rPr lang="de-AT" sz="2400" dirty="0" err="1" smtClean="0"/>
              <a:t>Monday</a:t>
            </a:r>
            <a:r>
              <a:rPr lang="de-AT" sz="2400" dirty="0" smtClean="0"/>
              <a:t>: </a:t>
            </a:r>
            <a:r>
              <a:rPr lang="de-AT" sz="2400" dirty="0" err="1" smtClean="0"/>
              <a:t>Easter</a:t>
            </a:r>
            <a:r>
              <a:rPr lang="de-AT" sz="2400" dirty="0" smtClean="0"/>
              <a:t> </a:t>
            </a:r>
            <a:r>
              <a:rPr lang="de-AT" sz="2400" dirty="0" err="1" smtClean="0"/>
              <a:t>Sunday</a:t>
            </a:r>
            <a:r>
              <a:rPr lang="de-AT" sz="2400" dirty="0" smtClean="0"/>
              <a:t> + 50 </a:t>
            </a:r>
            <a:r>
              <a:rPr lang="de-AT" sz="2400" dirty="0" err="1" smtClean="0"/>
              <a:t>days</a:t>
            </a:r>
            <a:endParaRPr lang="de-AT" sz="2400" dirty="0" smtClean="0"/>
          </a:p>
          <a:p>
            <a:r>
              <a:rPr lang="de-AT" sz="2400" dirty="0" smtClean="0"/>
              <a:t>Corpus </a:t>
            </a:r>
            <a:r>
              <a:rPr lang="de-AT" sz="2400" dirty="0"/>
              <a:t>Christi: </a:t>
            </a:r>
            <a:r>
              <a:rPr lang="de-AT" sz="2400" dirty="0" err="1" smtClean="0"/>
              <a:t>Easters</a:t>
            </a:r>
            <a:r>
              <a:rPr lang="de-AT" sz="2400" dirty="0" smtClean="0"/>
              <a:t> </a:t>
            </a:r>
            <a:r>
              <a:rPr lang="de-AT" sz="2400" dirty="0" err="1" smtClean="0"/>
              <a:t>Sunday</a:t>
            </a:r>
            <a:r>
              <a:rPr lang="de-AT" sz="2400" dirty="0" smtClean="0"/>
              <a:t> + 60 </a:t>
            </a:r>
            <a:r>
              <a:rPr lang="de-AT" sz="2400" dirty="0" err="1" smtClean="0"/>
              <a:t>days</a:t>
            </a:r>
            <a:endParaRPr lang="de-AT" sz="2400" dirty="0" smtClean="0"/>
          </a:p>
          <a:p>
            <a:r>
              <a:rPr lang="de-AT" sz="2400" dirty="0" smtClean="0"/>
              <a:t>Further </a:t>
            </a:r>
            <a:r>
              <a:rPr lang="de-AT" sz="2400" dirty="0" err="1" smtClean="0"/>
              <a:t>holidays</a:t>
            </a:r>
            <a:r>
              <a:rPr lang="de-AT" sz="2400" dirty="0" smtClean="0"/>
              <a:t>: </a:t>
            </a:r>
            <a:r>
              <a:rPr lang="de-AT" sz="2400" dirty="0"/>
              <a:t>01.01., 06.01., 01.05., 15.08., 26.10., 01.11., 08.12., 24.12. (½), 25.12., 26.12.,31.12. </a:t>
            </a:r>
            <a:r>
              <a:rPr lang="de-AT" sz="2400" dirty="0" smtClean="0"/>
              <a:t>(½)</a:t>
            </a:r>
            <a:endParaRPr lang="de-AT" sz="2400" dirty="0"/>
          </a:p>
          <a:p>
            <a:pPr marL="0" indent="0">
              <a:buNone/>
            </a:pPr>
            <a:r>
              <a:rPr lang="de-AT" sz="2400" dirty="0" smtClean="0"/>
              <a:t/>
            </a:r>
            <a:br>
              <a:rPr lang="de-AT" sz="2400" dirty="0" smtClean="0"/>
            </a:br>
            <a:endParaRPr lang="de-AT" sz="2400" dirty="0"/>
          </a:p>
        </p:txBody>
      </p:sp>
    </p:spTree>
    <p:extLst>
      <p:ext uri="{BB962C8B-B14F-4D97-AF65-F5344CB8AC3E}">
        <p14:creationId xmlns:p14="http://schemas.microsoft.com/office/powerpoint/2010/main" val="327718442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Exercise</a:t>
            </a:r>
            <a:r>
              <a:rPr lang="de-AT" dirty="0" smtClean="0"/>
              <a:t> 11</a:t>
            </a:r>
            <a:endParaRPr lang="de-AT" dirty="0"/>
          </a:p>
        </p:txBody>
      </p:sp>
      <p:sp>
        <p:nvSpPr>
          <p:cNvPr id="3" name="Inhaltsplatzhalter 2"/>
          <p:cNvSpPr>
            <a:spLocks noGrp="1"/>
          </p:cNvSpPr>
          <p:nvPr>
            <p:ph idx="1"/>
          </p:nvPr>
        </p:nvSpPr>
        <p:spPr/>
        <p:txBody>
          <a:bodyPr/>
          <a:lstStyle/>
          <a:p>
            <a:r>
              <a:rPr lang="de-AT" sz="2400" dirty="0" err="1" smtClean="0"/>
              <a:t>Implement</a:t>
            </a:r>
            <a:r>
              <a:rPr lang="de-AT" sz="2400" dirty="0" smtClean="0"/>
              <a:t> a </a:t>
            </a:r>
            <a:r>
              <a:rPr lang="de-AT" sz="2400" dirty="0" err="1" smtClean="0"/>
              <a:t>method</a:t>
            </a:r>
            <a:r>
              <a:rPr lang="de-AT" sz="2400" dirty="0" smtClean="0"/>
              <a:t> </a:t>
            </a:r>
            <a:r>
              <a:rPr lang="de-AT" sz="2400" dirty="0" err="1" smtClean="0">
                <a:latin typeface="Courier New" panose="02070309020205020404" pitchFamily="49" charset="0"/>
                <a:cs typeface="Courier New" panose="02070309020205020404" pitchFamily="49" charset="0"/>
              </a:rPr>
              <a:t>isHoliday</a:t>
            </a:r>
            <a:r>
              <a:rPr lang="de-AT" sz="2400" dirty="0" smtClean="0">
                <a:latin typeface="Courier New" panose="02070309020205020404" pitchFamily="49" charset="0"/>
                <a:cs typeface="Courier New" panose="02070309020205020404" pitchFamily="49" charset="0"/>
              </a:rPr>
              <a:t>() </a:t>
            </a:r>
            <a:r>
              <a:rPr lang="de-AT" sz="2400" dirty="0" err="1" smtClean="0"/>
              <a:t>which</a:t>
            </a:r>
            <a:r>
              <a:rPr lang="de-AT" sz="2400" dirty="0" smtClean="0"/>
              <a:t> </a:t>
            </a:r>
            <a:r>
              <a:rPr lang="de-AT" sz="2400" dirty="0" err="1" smtClean="0"/>
              <a:t>takes</a:t>
            </a:r>
            <a:r>
              <a:rPr lang="de-AT" sz="2400" dirty="0" smtClean="0"/>
              <a:t> a </a:t>
            </a:r>
            <a:r>
              <a:rPr lang="de-AT" sz="2400" dirty="0" err="1" smtClean="0"/>
              <a:t>date</a:t>
            </a:r>
            <a:r>
              <a:rPr lang="de-AT" sz="2400" dirty="0" smtClean="0"/>
              <a:t> </a:t>
            </a:r>
            <a:r>
              <a:rPr lang="de-AT" sz="2400" dirty="0" err="1" smtClean="0"/>
              <a:t>and</a:t>
            </a:r>
            <a:r>
              <a:rPr lang="de-AT" sz="2400" dirty="0" smtClean="0"/>
              <a:t> </a:t>
            </a:r>
            <a:r>
              <a:rPr lang="de-AT" sz="2400" dirty="0" err="1" smtClean="0"/>
              <a:t>returns</a:t>
            </a:r>
            <a:r>
              <a:rPr lang="de-AT" sz="2400" dirty="0" smtClean="0"/>
              <a:t> </a:t>
            </a:r>
            <a:r>
              <a:rPr lang="de-AT" sz="2400" dirty="0" err="1" smtClean="0"/>
              <a:t>true</a:t>
            </a:r>
            <a:r>
              <a:rPr lang="de-AT" sz="2400" dirty="0" smtClean="0"/>
              <a:t> </a:t>
            </a:r>
            <a:r>
              <a:rPr lang="de-AT" sz="2400" dirty="0" err="1" smtClean="0"/>
              <a:t>if</a:t>
            </a:r>
            <a:r>
              <a:rPr lang="de-AT" sz="2400" dirty="0" smtClean="0"/>
              <a:t> </a:t>
            </a:r>
            <a:r>
              <a:rPr lang="de-AT" sz="2400" dirty="0" err="1" smtClean="0"/>
              <a:t>the</a:t>
            </a:r>
            <a:r>
              <a:rPr lang="de-AT" sz="2400" dirty="0" smtClean="0"/>
              <a:t> </a:t>
            </a:r>
            <a:r>
              <a:rPr lang="de-AT" sz="2400" dirty="0" err="1" smtClean="0"/>
              <a:t>day</a:t>
            </a:r>
            <a:r>
              <a:rPr lang="de-AT" sz="2400" dirty="0" smtClean="0"/>
              <a:t> </a:t>
            </a:r>
            <a:r>
              <a:rPr lang="de-AT" sz="2400" dirty="0" err="1" smtClean="0"/>
              <a:t>is</a:t>
            </a:r>
            <a:r>
              <a:rPr lang="de-AT" sz="2400" dirty="0" smtClean="0"/>
              <a:t> a </a:t>
            </a:r>
            <a:r>
              <a:rPr lang="de-AT" sz="2400" dirty="0" err="1" smtClean="0"/>
              <a:t>holiday</a:t>
            </a:r>
            <a:r>
              <a:rPr lang="de-AT" sz="2400" dirty="0" smtClean="0"/>
              <a:t>, </a:t>
            </a:r>
            <a:r>
              <a:rPr lang="de-AT" sz="2400" dirty="0" err="1" smtClean="0"/>
              <a:t>otherwise</a:t>
            </a:r>
            <a:r>
              <a:rPr lang="de-AT" sz="2400" dirty="0" smtClean="0"/>
              <a:t> </a:t>
            </a:r>
            <a:r>
              <a:rPr lang="de-AT" sz="2400" dirty="0" err="1" smtClean="0"/>
              <a:t>false</a:t>
            </a:r>
            <a:r>
              <a:rPr lang="de-AT" sz="2400" dirty="0" smtClean="0"/>
              <a:t>.</a:t>
            </a:r>
          </a:p>
          <a:p>
            <a:r>
              <a:rPr lang="de-AT" sz="2400" dirty="0" err="1"/>
              <a:t>I</a:t>
            </a:r>
            <a:r>
              <a:rPr lang="de-AT" sz="2400" dirty="0" err="1" smtClean="0"/>
              <a:t>mplement</a:t>
            </a:r>
            <a:r>
              <a:rPr lang="de-AT" sz="2400" dirty="0" smtClean="0"/>
              <a:t> a </a:t>
            </a:r>
            <a:r>
              <a:rPr lang="de-AT" sz="2400" dirty="0" err="1" smtClean="0"/>
              <a:t>method</a:t>
            </a:r>
            <a:r>
              <a:rPr lang="de-AT" sz="2400" dirty="0" smtClean="0"/>
              <a:t> </a:t>
            </a:r>
            <a:r>
              <a:rPr lang="de-AT" sz="2400" dirty="0" err="1" smtClean="0">
                <a:latin typeface="Courier New" panose="02070309020205020404" pitchFamily="49" charset="0"/>
                <a:cs typeface="Courier New" panose="02070309020205020404" pitchFamily="49" charset="0"/>
              </a:rPr>
              <a:t>isWorkingDay</a:t>
            </a:r>
            <a:r>
              <a:rPr lang="de-AT" sz="2400" dirty="0" smtClean="0">
                <a:latin typeface="Courier New" panose="02070309020205020404" pitchFamily="49" charset="0"/>
                <a:cs typeface="Courier New" panose="02070309020205020404" pitchFamily="49" charset="0"/>
              </a:rPr>
              <a:t>() </a:t>
            </a:r>
            <a:r>
              <a:rPr lang="de-AT" sz="2400" dirty="0" err="1" smtClean="0"/>
              <a:t>which</a:t>
            </a:r>
            <a:r>
              <a:rPr lang="de-AT" sz="2400" dirty="0" smtClean="0"/>
              <a:t> </a:t>
            </a:r>
            <a:r>
              <a:rPr lang="de-AT" sz="2400" dirty="0" err="1" smtClean="0"/>
              <a:t>takes</a:t>
            </a:r>
            <a:r>
              <a:rPr lang="de-AT" sz="2400" dirty="0" smtClean="0"/>
              <a:t> a </a:t>
            </a:r>
            <a:r>
              <a:rPr lang="de-AT" sz="2400" dirty="0" err="1" smtClean="0"/>
              <a:t>date</a:t>
            </a:r>
            <a:r>
              <a:rPr lang="de-AT" sz="2400" dirty="0" smtClean="0"/>
              <a:t> </a:t>
            </a:r>
            <a:r>
              <a:rPr lang="de-AT" sz="2400" dirty="0" err="1" smtClean="0"/>
              <a:t>and</a:t>
            </a:r>
            <a:r>
              <a:rPr lang="de-AT" sz="2400" dirty="0" smtClean="0"/>
              <a:t> </a:t>
            </a:r>
            <a:r>
              <a:rPr lang="de-AT" sz="2400" dirty="0" err="1" smtClean="0"/>
              <a:t>returns</a:t>
            </a:r>
            <a:r>
              <a:rPr lang="de-AT" sz="2400" dirty="0" smtClean="0"/>
              <a:t> </a:t>
            </a:r>
            <a:r>
              <a:rPr lang="de-AT" sz="2400" dirty="0" err="1" smtClean="0"/>
              <a:t>true</a:t>
            </a:r>
            <a:r>
              <a:rPr lang="de-AT" sz="2400" dirty="0" smtClean="0"/>
              <a:t> </a:t>
            </a:r>
            <a:r>
              <a:rPr lang="de-AT" sz="2400" dirty="0" err="1" smtClean="0"/>
              <a:t>for</a:t>
            </a:r>
            <a:r>
              <a:rPr lang="de-AT" sz="2400" dirty="0" smtClean="0"/>
              <a:t> a </a:t>
            </a:r>
            <a:r>
              <a:rPr lang="de-AT" sz="2400" dirty="0" err="1" smtClean="0"/>
              <a:t>day</a:t>
            </a:r>
            <a:r>
              <a:rPr lang="de-AT" sz="2400" dirty="0" smtClean="0"/>
              <a:t> </a:t>
            </a:r>
            <a:r>
              <a:rPr lang="de-AT" sz="2400" dirty="0" err="1" smtClean="0"/>
              <a:t>that</a:t>
            </a:r>
            <a:r>
              <a:rPr lang="de-AT" sz="2400" dirty="0" smtClean="0"/>
              <a:t> </a:t>
            </a:r>
            <a:r>
              <a:rPr lang="de-AT" sz="2400" dirty="0" err="1" smtClean="0"/>
              <a:t>is</a:t>
            </a:r>
            <a:r>
              <a:rPr lang="de-AT" sz="2400" dirty="0" smtClean="0"/>
              <a:t> </a:t>
            </a:r>
            <a:r>
              <a:rPr lang="de-AT" sz="2400" dirty="0" err="1" smtClean="0"/>
              <a:t>no</a:t>
            </a:r>
            <a:r>
              <a:rPr lang="de-AT" sz="2400" dirty="0" smtClean="0"/>
              <a:t> </a:t>
            </a:r>
            <a:r>
              <a:rPr lang="de-AT" sz="2400" dirty="0" err="1" smtClean="0"/>
              <a:t>holidays</a:t>
            </a:r>
            <a:r>
              <a:rPr lang="de-AT" sz="2400" dirty="0" smtClean="0"/>
              <a:t>, </a:t>
            </a:r>
            <a:r>
              <a:rPr lang="de-AT" sz="2400" dirty="0" err="1" smtClean="0"/>
              <a:t>Saturday</a:t>
            </a:r>
            <a:r>
              <a:rPr lang="de-AT" sz="2400" dirty="0" smtClean="0"/>
              <a:t> </a:t>
            </a:r>
            <a:r>
              <a:rPr lang="de-AT" sz="2400" dirty="0" err="1" smtClean="0"/>
              <a:t>or</a:t>
            </a:r>
            <a:r>
              <a:rPr lang="de-AT" sz="2400" dirty="0" smtClean="0"/>
              <a:t> </a:t>
            </a:r>
            <a:r>
              <a:rPr lang="de-AT" sz="2400" dirty="0" err="1" smtClean="0"/>
              <a:t>Sunday</a:t>
            </a:r>
            <a:r>
              <a:rPr lang="de-AT" sz="2400" dirty="0" smtClean="0"/>
              <a:t>.</a:t>
            </a:r>
          </a:p>
          <a:p>
            <a:r>
              <a:rPr lang="de-AT" sz="2400" dirty="0" err="1" smtClean="0"/>
              <a:t>Implement</a:t>
            </a:r>
            <a:r>
              <a:rPr lang="de-AT" sz="2400" dirty="0" smtClean="0"/>
              <a:t> </a:t>
            </a:r>
            <a:r>
              <a:rPr lang="de-AT" sz="2400" dirty="0"/>
              <a:t>a </a:t>
            </a:r>
            <a:r>
              <a:rPr lang="de-AT" sz="2400" dirty="0" err="1"/>
              <a:t>method</a:t>
            </a:r>
            <a:r>
              <a:rPr lang="de-AT" sz="2400" dirty="0"/>
              <a:t> </a:t>
            </a:r>
            <a:r>
              <a:rPr lang="de-AT" sz="2400" dirty="0" err="1"/>
              <a:t>that</a:t>
            </a:r>
            <a:r>
              <a:rPr lang="de-AT" sz="2400" dirty="0"/>
              <a:t> </a:t>
            </a:r>
            <a:r>
              <a:rPr lang="de-AT" sz="2400" dirty="0" err="1"/>
              <a:t>prints</a:t>
            </a:r>
            <a:r>
              <a:rPr lang="de-AT" sz="2400" dirty="0"/>
              <a:t> out all </a:t>
            </a:r>
            <a:r>
              <a:rPr lang="de-AT" sz="2400" dirty="0" err="1"/>
              <a:t>holidays</a:t>
            </a:r>
            <a:r>
              <a:rPr lang="de-AT" sz="2400" dirty="0"/>
              <a:t> </a:t>
            </a:r>
            <a:r>
              <a:rPr lang="de-AT" sz="2400" dirty="0" err="1"/>
              <a:t>of</a:t>
            </a:r>
            <a:r>
              <a:rPr lang="de-AT" sz="2400" dirty="0"/>
              <a:t> a </a:t>
            </a:r>
            <a:r>
              <a:rPr lang="de-AT" sz="2400" dirty="0" err="1"/>
              <a:t>given</a:t>
            </a:r>
            <a:r>
              <a:rPr lang="de-AT" sz="2400" dirty="0"/>
              <a:t> </a:t>
            </a:r>
            <a:r>
              <a:rPr lang="de-AT" sz="2400" dirty="0" err="1"/>
              <a:t>year</a:t>
            </a:r>
            <a:r>
              <a:rPr lang="de-AT" sz="2400" dirty="0"/>
              <a:t>.</a:t>
            </a:r>
          </a:p>
          <a:p>
            <a:pPr marL="0" indent="0">
              <a:buNone/>
            </a:pPr>
            <a:endParaRPr lang="de-AT" dirty="0"/>
          </a:p>
        </p:txBody>
      </p:sp>
    </p:spTree>
    <p:extLst>
      <p:ext uri="{BB962C8B-B14F-4D97-AF65-F5344CB8AC3E}">
        <p14:creationId xmlns:p14="http://schemas.microsoft.com/office/powerpoint/2010/main" val="2989209694"/>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Agenda</a:t>
            </a:r>
            <a:endParaRPr lang="de-AT" dirty="0"/>
          </a:p>
        </p:txBody>
      </p:sp>
      <p:sp>
        <p:nvSpPr>
          <p:cNvPr id="3" name="Inhaltsplatzhalter 2"/>
          <p:cNvSpPr>
            <a:spLocks noGrp="1"/>
          </p:cNvSpPr>
          <p:nvPr>
            <p:ph idx="1"/>
          </p:nvPr>
        </p:nvSpPr>
        <p:spPr>
          <a:xfrm>
            <a:off x="457200" y="1340768"/>
            <a:ext cx="8229600" cy="4525963"/>
          </a:xfrm>
        </p:spPr>
        <p:txBody>
          <a:bodyPr/>
          <a:lstStyle/>
          <a:p>
            <a:r>
              <a:rPr lang="en-US" dirty="0" smtClean="0"/>
              <a:t>Further Changes in JDK 1.8</a:t>
            </a:r>
            <a:endParaRPr lang="de-AT" dirty="0" smtClean="0"/>
          </a:p>
          <a:p>
            <a:pPr lvl="1"/>
            <a:r>
              <a:rPr lang="de-AT" dirty="0" err="1" smtClean="0">
                <a:solidFill>
                  <a:srgbClr val="FF0000"/>
                </a:solidFill>
              </a:rPr>
              <a:t>Extensions</a:t>
            </a:r>
            <a:r>
              <a:rPr lang="de-AT" dirty="0" smtClean="0">
                <a:solidFill>
                  <a:srgbClr val="FF0000"/>
                </a:solidFill>
              </a:rPr>
              <a:t> </a:t>
            </a:r>
            <a:r>
              <a:rPr lang="de-AT" dirty="0" err="1" smtClean="0">
                <a:solidFill>
                  <a:srgbClr val="FF0000"/>
                </a:solidFill>
              </a:rPr>
              <a:t>of</a:t>
            </a:r>
            <a:r>
              <a:rPr lang="de-AT" dirty="0" smtClean="0">
                <a:solidFill>
                  <a:srgbClr val="FF0000"/>
                </a:solidFill>
              </a:rPr>
              <a:t> Interface </a:t>
            </a:r>
            <a:r>
              <a:rPr lang="de-AT" dirty="0" err="1" smtClean="0">
                <a:solidFill>
                  <a:srgbClr val="FF0000"/>
                </a:solidFill>
              </a:rPr>
              <a:t>Comparator</a:t>
            </a:r>
            <a:r>
              <a:rPr lang="de-AT" dirty="0" smtClean="0">
                <a:solidFill>
                  <a:srgbClr val="FF0000"/>
                </a:solidFill>
              </a:rPr>
              <a:t>&lt;T&gt;</a:t>
            </a:r>
          </a:p>
          <a:p>
            <a:pPr lvl="1"/>
            <a:r>
              <a:rPr lang="de-AT" dirty="0" smtClean="0"/>
              <a:t>Class Optional&lt;T&gt;</a:t>
            </a:r>
          </a:p>
          <a:p>
            <a:pPr lvl="1"/>
            <a:r>
              <a:rPr lang="de-AT" dirty="0" smtClean="0"/>
              <a:t>Parallel Array </a:t>
            </a:r>
            <a:r>
              <a:rPr lang="de-AT" dirty="0" err="1" smtClean="0"/>
              <a:t>Operations</a:t>
            </a:r>
            <a:endParaRPr lang="de-AT" dirty="0" smtClean="0"/>
          </a:p>
          <a:p>
            <a:pPr lvl="1"/>
            <a:r>
              <a:rPr lang="de-AT" dirty="0" err="1" smtClean="0"/>
              <a:t>Extensions</a:t>
            </a:r>
            <a:r>
              <a:rPr lang="de-AT" dirty="0" smtClean="0"/>
              <a:t> </a:t>
            </a:r>
            <a:r>
              <a:rPr lang="de-AT" dirty="0" err="1" smtClean="0"/>
              <a:t>of</a:t>
            </a:r>
            <a:r>
              <a:rPr lang="de-AT" dirty="0" smtClean="0"/>
              <a:t> Interface </a:t>
            </a:r>
            <a:r>
              <a:rPr lang="de-AT" dirty="0" err="1" smtClean="0"/>
              <a:t>Map</a:t>
            </a:r>
            <a:r>
              <a:rPr lang="de-AT" dirty="0" smtClean="0"/>
              <a:t>&lt;K,V&gt;</a:t>
            </a:r>
          </a:p>
          <a:p>
            <a:pPr lvl="1"/>
            <a:r>
              <a:rPr lang="en-US" dirty="0" smtClean="0"/>
              <a:t>Extensions of NIO and Class Files</a:t>
            </a:r>
            <a:endParaRPr lang="de-AT" dirty="0" smtClean="0"/>
          </a:p>
          <a:p>
            <a:pPr lvl="1"/>
            <a:r>
              <a:rPr lang="de-AT" dirty="0" err="1" smtClean="0"/>
              <a:t>Concurrency</a:t>
            </a:r>
            <a:r>
              <a:rPr lang="de-AT" dirty="0" smtClean="0"/>
              <a:t> </a:t>
            </a:r>
            <a:r>
              <a:rPr lang="de-AT" dirty="0" err="1" smtClean="0"/>
              <a:t>Enhancements</a:t>
            </a:r>
            <a:endParaRPr lang="de-AT" dirty="0" smtClean="0"/>
          </a:p>
          <a:p>
            <a:pPr lvl="1"/>
            <a:r>
              <a:rPr lang="en-US" dirty="0" err="1" smtClean="0"/>
              <a:t>Nashorn</a:t>
            </a:r>
            <a:r>
              <a:rPr lang="en-US" dirty="0" smtClean="0"/>
              <a:t> JavaScript Engine</a:t>
            </a:r>
            <a:endParaRPr lang="de-AT" dirty="0" smtClean="0"/>
          </a:p>
          <a:p>
            <a:pPr marL="0" indent="0">
              <a:buNone/>
            </a:pPr>
            <a:endParaRPr lang="de-AT" dirty="0" smtClean="0"/>
          </a:p>
        </p:txBody>
      </p:sp>
    </p:spTree>
    <p:extLst>
      <p:ext uri="{BB962C8B-B14F-4D97-AF65-F5344CB8AC3E}">
        <p14:creationId xmlns:p14="http://schemas.microsoft.com/office/powerpoint/2010/main" val="321739525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Extensions</a:t>
            </a:r>
            <a:r>
              <a:rPr lang="de-AT" dirty="0" smtClean="0"/>
              <a:t> </a:t>
            </a:r>
            <a:r>
              <a:rPr lang="de-AT" dirty="0" err="1" smtClean="0"/>
              <a:t>of</a:t>
            </a:r>
            <a:r>
              <a:rPr lang="de-AT" dirty="0" smtClean="0"/>
              <a:t> </a:t>
            </a:r>
            <a:r>
              <a:rPr lang="de-AT" dirty="0" err="1" smtClean="0">
                <a:latin typeface="Courier New" panose="02070309020205020404" pitchFamily="49" charset="0"/>
                <a:cs typeface="Courier New" panose="02070309020205020404" pitchFamily="49" charset="0"/>
              </a:rPr>
              <a:t>Comparator</a:t>
            </a:r>
            <a:r>
              <a:rPr lang="de-AT" dirty="0" smtClean="0">
                <a:latin typeface="Courier New" panose="02070309020205020404" pitchFamily="49" charset="0"/>
                <a:cs typeface="Courier New" panose="02070309020205020404" pitchFamily="49" charset="0"/>
              </a:rPr>
              <a:t>&lt;T&gt;</a:t>
            </a:r>
            <a:endParaRPr lang="de-AT" dirty="0">
              <a:latin typeface="Courier New" panose="02070309020205020404" pitchFamily="49" charset="0"/>
              <a:cs typeface="Courier New" panose="02070309020205020404" pitchFamily="49" charset="0"/>
            </a:endParaRPr>
          </a:p>
        </p:txBody>
      </p:sp>
      <p:sp>
        <p:nvSpPr>
          <p:cNvPr id="4" name="Textfeld 3"/>
          <p:cNvSpPr txBox="1"/>
          <p:nvPr/>
        </p:nvSpPr>
        <p:spPr>
          <a:xfrm>
            <a:off x="755576" y="1628800"/>
            <a:ext cx="3563091" cy="646331"/>
          </a:xfrm>
          <a:prstGeom prst="rect">
            <a:avLst/>
          </a:prstGeom>
          <a:noFill/>
        </p:spPr>
        <p:txBody>
          <a:bodyPr wrap="none" rtlCol="0">
            <a:spAutoFit/>
          </a:bodyPr>
          <a:lstStyle/>
          <a:p>
            <a:r>
              <a:rPr lang="de-AT" dirty="0" err="1" smtClean="0"/>
              <a:t>Define</a:t>
            </a:r>
            <a:r>
              <a:rPr lang="de-AT" dirty="0" smtClean="0"/>
              <a:t> </a:t>
            </a:r>
            <a:r>
              <a:rPr lang="de-AT" dirty="0" err="1"/>
              <a:t>c</a:t>
            </a:r>
            <a:r>
              <a:rPr lang="de-AT" dirty="0" err="1" smtClean="0"/>
              <a:t>omparators</a:t>
            </a:r>
            <a:r>
              <a:rPr lang="de-AT" dirty="0" smtClean="0"/>
              <a:t> </a:t>
            </a:r>
            <a:r>
              <a:rPr lang="de-AT" dirty="0" err="1" smtClean="0"/>
              <a:t>using</a:t>
            </a:r>
            <a:r>
              <a:rPr lang="de-AT" dirty="0" smtClean="0"/>
              <a:t> Lambdas:</a:t>
            </a:r>
          </a:p>
          <a:p>
            <a:endParaRPr lang="de-AT" dirty="0"/>
          </a:p>
        </p:txBody>
      </p:sp>
      <p:pic>
        <p:nvPicPr>
          <p:cNvPr id="5" name="Grafik 4"/>
          <p:cNvPicPr>
            <a:picLocks noChangeAspect="1"/>
          </p:cNvPicPr>
          <p:nvPr/>
        </p:nvPicPr>
        <p:blipFill>
          <a:blip r:embed="rId2"/>
          <a:stretch>
            <a:fillRect/>
          </a:stretch>
        </p:blipFill>
        <p:spPr>
          <a:xfrm>
            <a:off x="611560" y="2275131"/>
            <a:ext cx="7807592" cy="865837"/>
          </a:xfrm>
          <a:prstGeom prst="rect">
            <a:avLst/>
          </a:prstGeom>
        </p:spPr>
      </p:pic>
      <p:sp>
        <p:nvSpPr>
          <p:cNvPr id="6" name="Textfeld 5"/>
          <p:cNvSpPr txBox="1"/>
          <p:nvPr/>
        </p:nvSpPr>
        <p:spPr>
          <a:xfrm>
            <a:off x="827584" y="3573016"/>
            <a:ext cx="5200334" cy="369332"/>
          </a:xfrm>
          <a:prstGeom prst="rect">
            <a:avLst/>
          </a:prstGeom>
          <a:noFill/>
        </p:spPr>
        <p:txBody>
          <a:bodyPr wrap="none" rtlCol="0">
            <a:spAutoFit/>
          </a:bodyPr>
          <a:lstStyle/>
          <a:p>
            <a:r>
              <a:rPr lang="de-AT" dirty="0" err="1" smtClean="0"/>
              <a:t>Define</a:t>
            </a:r>
            <a:r>
              <a:rPr lang="de-AT" dirty="0" smtClean="0"/>
              <a:t> </a:t>
            </a:r>
            <a:r>
              <a:rPr lang="de-AT" dirty="0" err="1"/>
              <a:t>c</a:t>
            </a:r>
            <a:r>
              <a:rPr lang="de-AT" dirty="0" err="1" smtClean="0"/>
              <a:t>omparators</a:t>
            </a:r>
            <a:r>
              <a:rPr lang="de-AT" dirty="0" smtClean="0"/>
              <a:t> </a:t>
            </a:r>
            <a:r>
              <a:rPr lang="de-AT" dirty="0" err="1" smtClean="0"/>
              <a:t>using</a:t>
            </a:r>
            <a:r>
              <a:rPr lang="de-AT" dirty="0" smtClean="0"/>
              <a:t> </a:t>
            </a:r>
            <a:r>
              <a:rPr lang="de-AT" dirty="0" err="1" smtClean="0"/>
              <a:t>factory</a:t>
            </a:r>
            <a:r>
              <a:rPr lang="de-AT" dirty="0" smtClean="0"/>
              <a:t> </a:t>
            </a:r>
            <a:r>
              <a:rPr lang="de-AT" dirty="0" err="1" smtClean="0"/>
              <a:t>method</a:t>
            </a:r>
            <a:r>
              <a:rPr lang="de-AT" dirty="0" smtClean="0"/>
              <a:t> </a:t>
            </a:r>
            <a:r>
              <a:rPr lang="de-AT" dirty="0" err="1" smtClean="0"/>
              <a:t>comparing</a:t>
            </a:r>
            <a:r>
              <a:rPr lang="de-AT" dirty="0" smtClean="0"/>
              <a:t>:</a:t>
            </a:r>
            <a:endParaRPr lang="de-AT" dirty="0"/>
          </a:p>
        </p:txBody>
      </p:sp>
      <p:pic>
        <p:nvPicPr>
          <p:cNvPr id="7" name="Grafik 6"/>
          <p:cNvPicPr>
            <a:picLocks noChangeAspect="1"/>
          </p:cNvPicPr>
          <p:nvPr/>
        </p:nvPicPr>
        <p:blipFill>
          <a:blip r:embed="rId3"/>
          <a:stretch>
            <a:fillRect/>
          </a:stretch>
        </p:blipFill>
        <p:spPr>
          <a:xfrm>
            <a:off x="611560" y="4149080"/>
            <a:ext cx="7807592" cy="697508"/>
          </a:xfrm>
          <a:prstGeom prst="rect">
            <a:avLst/>
          </a:prstGeom>
        </p:spPr>
      </p:pic>
      <p:sp>
        <p:nvSpPr>
          <p:cNvPr id="3" name="Rechteck 2"/>
          <p:cNvSpPr/>
          <p:nvPr/>
        </p:nvSpPr>
        <p:spPr>
          <a:xfrm>
            <a:off x="683568" y="4221088"/>
            <a:ext cx="3168352" cy="216024"/>
          </a:xfrm>
          <a:prstGeom prst="rect">
            <a:avLst/>
          </a:prstGeom>
          <a:solidFill>
            <a:srgbClr val="E0E0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0786580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Extensions</a:t>
            </a:r>
            <a:r>
              <a:rPr lang="de-AT" dirty="0" smtClean="0"/>
              <a:t> </a:t>
            </a:r>
            <a:r>
              <a:rPr lang="de-AT" dirty="0" err="1" smtClean="0"/>
              <a:t>of</a:t>
            </a:r>
            <a:r>
              <a:rPr lang="de-AT" dirty="0" smtClean="0"/>
              <a:t> </a:t>
            </a:r>
            <a:r>
              <a:rPr lang="de-AT" dirty="0" err="1" smtClean="0">
                <a:latin typeface="Courier New" panose="02070309020205020404" pitchFamily="49" charset="0"/>
                <a:cs typeface="Courier New" panose="02070309020205020404" pitchFamily="49" charset="0"/>
              </a:rPr>
              <a:t>Comparator</a:t>
            </a:r>
            <a:r>
              <a:rPr lang="de-AT" dirty="0" smtClean="0">
                <a:latin typeface="Courier New" panose="02070309020205020404" pitchFamily="49" charset="0"/>
                <a:cs typeface="Courier New" panose="02070309020205020404" pitchFamily="49" charset="0"/>
              </a:rPr>
              <a:t>&lt;T&gt;</a:t>
            </a:r>
            <a:endParaRPr lang="de-AT" dirty="0">
              <a:latin typeface="Courier New" panose="02070309020205020404" pitchFamily="49" charset="0"/>
              <a:cs typeface="Courier New" panose="02070309020205020404" pitchFamily="49" charset="0"/>
            </a:endParaRPr>
          </a:p>
        </p:txBody>
      </p:sp>
      <p:sp>
        <p:nvSpPr>
          <p:cNvPr id="4" name="Textfeld 3"/>
          <p:cNvSpPr txBox="1"/>
          <p:nvPr/>
        </p:nvSpPr>
        <p:spPr>
          <a:xfrm>
            <a:off x="468854" y="1556792"/>
            <a:ext cx="2416752" cy="646331"/>
          </a:xfrm>
          <a:prstGeom prst="rect">
            <a:avLst/>
          </a:prstGeom>
          <a:noFill/>
        </p:spPr>
        <p:txBody>
          <a:bodyPr wrap="none" rtlCol="0">
            <a:spAutoFit/>
          </a:bodyPr>
          <a:lstStyle/>
          <a:p>
            <a:r>
              <a:rPr lang="de-AT" dirty="0" smtClean="0"/>
              <a:t>Cascading </a:t>
            </a:r>
            <a:r>
              <a:rPr lang="de-AT" dirty="0" err="1" smtClean="0"/>
              <a:t>comparators</a:t>
            </a:r>
            <a:r>
              <a:rPr lang="de-AT" dirty="0" smtClean="0"/>
              <a:t>:</a:t>
            </a:r>
          </a:p>
          <a:p>
            <a:endParaRPr lang="de-AT" dirty="0"/>
          </a:p>
        </p:txBody>
      </p:sp>
      <p:pic>
        <p:nvPicPr>
          <p:cNvPr id="3" name="Grafik 2"/>
          <p:cNvPicPr>
            <a:picLocks noChangeAspect="1"/>
          </p:cNvPicPr>
          <p:nvPr/>
        </p:nvPicPr>
        <p:blipFill>
          <a:blip r:embed="rId2"/>
          <a:stretch>
            <a:fillRect/>
          </a:stretch>
        </p:blipFill>
        <p:spPr>
          <a:xfrm>
            <a:off x="463128" y="1988840"/>
            <a:ext cx="8283679" cy="1807057"/>
          </a:xfrm>
          <a:prstGeom prst="rect">
            <a:avLst/>
          </a:prstGeom>
        </p:spPr>
      </p:pic>
      <p:sp>
        <p:nvSpPr>
          <p:cNvPr id="8" name="Textfeld 7"/>
          <p:cNvSpPr txBox="1"/>
          <p:nvPr/>
        </p:nvSpPr>
        <p:spPr>
          <a:xfrm>
            <a:off x="611560" y="4293096"/>
            <a:ext cx="2255105" cy="369332"/>
          </a:xfrm>
          <a:prstGeom prst="rect">
            <a:avLst/>
          </a:prstGeom>
          <a:noFill/>
        </p:spPr>
        <p:txBody>
          <a:bodyPr wrap="none" rtlCol="0">
            <a:spAutoFit/>
          </a:bodyPr>
          <a:lstStyle/>
          <a:p>
            <a:r>
              <a:rPr lang="de-AT" dirty="0" err="1" smtClean="0"/>
              <a:t>Comparing</a:t>
            </a:r>
            <a:r>
              <a:rPr lang="de-AT" dirty="0" smtClean="0"/>
              <a:t> primitives:</a:t>
            </a:r>
            <a:endParaRPr lang="de-AT" dirty="0"/>
          </a:p>
        </p:txBody>
      </p:sp>
      <p:pic>
        <p:nvPicPr>
          <p:cNvPr id="9" name="Grafik 8"/>
          <p:cNvPicPr>
            <a:picLocks noChangeAspect="1"/>
          </p:cNvPicPr>
          <p:nvPr/>
        </p:nvPicPr>
        <p:blipFill>
          <a:blip r:embed="rId3"/>
          <a:stretch>
            <a:fillRect/>
          </a:stretch>
        </p:blipFill>
        <p:spPr>
          <a:xfrm>
            <a:off x="529208" y="4880840"/>
            <a:ext cx="8157592" cy="463231"/>
          </a:xfrm>
          <a:prstGeom prst="rect">
            <a:avLst/>
          </a:prstGeom>
        </p:spPr>
      </p:pic>
      <p:sp>
        <p:nvSpPr>
          <p:cNvPr id="7" name="Rechteck 6"/>
          <p:cNvSpPr/>
          <p:nvPr/>
        </p:nvSpPr>
        <p:spPr>
          <a:xfrm>
            <a:off x="550136" y="2090310"/>
            <a:ext cx="3805839" cy="216024"/>
          </a:xfrm>
          <a:prstGeom prst="rect">
            <a:avLst/>
          </a:prstGeom>
          <a:solidFill>
            <a:srgbClr val="E0E0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hteck 9"/>
          <p:cNvSpPr/>
          <p:nvPr/>
        </p:nvSpPr>
        <p:spPr>
          <a:xfrm>
            <a:off x="550136" y="2913580"/>
            <a:ext cx="3168352" cy="227387"/>
          </a:xfrm>
          <a:prstGeom prst="rect">
            <a:avLst/>
          </a:prstGeom>
          <a:solidFill>
            <a:srgbClr val="E0E0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899291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Extensions</a:t>
            </a:r>
            <a:r>
              <a:rPr lang="de-AT" dirty="0" smtClean="0"/>
              <a:t> </a:t>
            </a:r>
            <a:r>
              <a:rPr lang="de-AT" dirty="0" err="1" smtClean="0"/>
              <a:t>of</a:t>
            </a:r>
            <a:r>
              <a:rPr lang="de-AT" dirty="0" smtClean="0"/>
              <a:t> </a:t>
            </a:r>
            <a:r>
              <a:rPr lang="de-AT" dirty="0" err="1" smtClean="0">
                <a:latin typeface="Courier New" panose="02070309020205020404" pitchFamily="49" charset="0"/>
                <a:cs typeface="Courier New" panose="02070309020205020404" pitchFamily="49" charset="0"/>
              </a:rPr>
              <a:t>Comparator</a:t>
            </a:r>
            <a:r>
              <a:rPr lang="de-AT" dirty="0" smtClean="0">
                <a:latin typeface="Courier New" panose="02070309020205020404" pitchFamily="49" charset="0"/>
                <a:cs typeface="Courier New" panose="02070309020205020404" pitchFamily="49" charset="0"/>
              </a:rPr>
              <a:t>&lt;T&gt;</a:t>
            </a:r>
            <a:endParaRPr lang="de-AT" dirty="0">
              <a:latin typeface="Courier New" panose="02070309020205020404" pitchFamily="49" charset="0"/>
              <a:cs typeface="Courier New" panose="02070309020205020404" pitchFamily="49" charset="0"/>
            </a:endParaRPr>
          </a:p>
        </p:txBody>
      </p:sp>
      <p:pic>
        <p:nvPicPr>
          <p:cNvPr id="6" name="Grafik 5"/>
          <p:cNvPicPr>
            <a:picLocks noChangeAspect="1"/>
          </p:cNvPicPr>
          <p:nvPr/>
        </p:nvPicPr>
        <p:blipFill>
          <a:blip r:embed="rId2"/>
          <a:stretch>
            <a:fillRect/>
          </a:stretch>
        </p:blipFill>
        <p:spPr>
          <a:xfrm>
            <a:off x="539552" y="1557733"/>
            <a:ext cx="7890962" cy="526064"/>
          </a:xfrm>
          <a:prstGeom prst="rect">
            <a:avLst/>
          </a:prstGeom>
        </p:spPr>
      </p:pic>
      <p:pic>
        <p:nvPicPr>
          <p:cNvPr id="10" name="Grafik 9"/>
          <p:cNvPicPr>
            <a:picLocks noChangeAspect="1"/>
          </p:cNvPicPr>
          <p:nvPr/>
        </p:nvPicPr>
        <p:blipFill>
          <a:blip r:embed="rId3"/>
          <a:stretch>
            <a:fillRect/>
          </a:stretch>
        </p:blipFill>
        <p:spPr>
          <a:xfrm>
            <a:off x="539552" y="2144649"/>
            <a:ext cx="7890962" cy="3732623"/>
          </a:xfrm>
          <a:prstGeom prst="rect">
            <a:avLst/>
          </a:prstGeom>
        </p:spPr>
      </p:pic>
      <p:grpSp>
        <p:nvGrpSpPr>
          <p:cNvPr id="7" name="Gruppieren 6"/>
          <p:cNvGrpSpPr/>
          <p:nvPr/>
        </p:nvGrpSpPr>
        <p:grpSpPr>
          <a:xfrm>
            <a:off x="611560" y="2852936"/>
            <a:ext cx="7920880" cy="307777"/>
            <a:chOff x="539552" y="2945676"/>
            <a:chExt cx="7920880" cy="307777"/>
          </a:xfrm>
        </p:grpSpPr>
        <p:sp>
          <p:nvSpPr>
            <p:cNvPr id="8" name="Textfeld 7"/>
            <p:cNvSpPr txBox="1"/>
            <p:nvPr/>
          </p:nvSpPr>
          <p:spPr>
            <a:xfrm>
              <a:off x="539552" y="3034494"/>
              <a:ext cx="7488832" cy="135272"/>
            </a:xfrm>
            <a:prstGeom prst="rect">
              <a:avLst/>
            </a:prstGeom>
            <a:solidFill>
              <a:srgbClr val="E0E0E0"/>
            </a:solidFill>
          </p:spPr>
          <p:txBody>
            <a:bodyPr wrap="square" rtlCol="0">
              <a:spAutoFit/>
            </a:bodyPr>
            <a:lstStyle/>
            <a:p>
              <a:endParaRPr lang="en-GB" sz="1400" b="1" dirty="0">
                <a:solidFill>
                  <a:srgbClr val="FF0000"/>
                </a:solidFill>
                <a:latin typeface="Courier New" panose="02070309020205020404" pitchFamily="49" charset="0"/>
                <a:cs typeface="Courier New" panose="02070309020205020404" pitchFamily="49" charset="0"/>
              </a:endParaRPr>
            </a:p>
          </p:txBody>
        </p:sp>
        <p:sp>
          <p:nvSpPr>
            <p:cNvPr id="9" name="Textfeld 8"/>
            <p:cNvSpPr txBox="1"/>
            <p:nvPr/>
          </p:nvSpPr>
          <p:spPr>
            <a:xfrm>
              <a:off x="827584" y="2945676"/>
              <a:ext cx="7632848" cy="307777"/>
            </a:xfrm>
            <a:prstGeom prst="rect">
              <a:avLst/>
            </a:prstGeom>
            <a:solidFill>
              <a:srgbClr val="E0E0E0">
                <a:alpha val="0"/>
              </a:srgbClr>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ascending</a:t>
              </a:r>
              <a:endParaRPr lang="en-GB" sz="1400" b="1" dirty="0">
                <a:solidFill>
                  <a:srgbClr val="FF0000"/>
                </a:solidFill>
                <a:latin typeface="Courier New" panose="02070309020205020404" pitchFamily="49" charset="0"/>
                <a:cs typeface="Courier New" panose="02070309020205020404" pitchFamily="49" charset="0"/>
              </a:endParaRPr>
            </a:p>
          </p:txBody>
        </p:sp>
      </p:grpSp>
      <p:grpSp>
        <p:nvGrpSpPr>
          <p:cNvPr id="11" name="Gruppieren 10"/>
          <p:cNvGrpSpPr/>
          <p:nvPr/>
        </p:nvGrpSpPr>
        <p:grpSpPr>
          <a:xfrm>
            <a:off x="611560" y="3193231"/>
            <a:ext cx="7920880" cy="307777"/>
            <a:chOff x="539552" y="2945676"/>
            <a:chExt cx="7920880" cy="307777"/>
          </a:xfrm>
        </p:grpSpPr>
        <p:sp>
          <p:nvSpPr>
            <p:cNvPr id="12" name="Textfeld 11"/>
            <p:cNvSpPr txBox="1"/>
            <p:nvPr/>
          </p:nvSpPr>
          <p:spPr>
            <a:xfrm>
              <a:off x="539552" y="3034494"/>
              <a:ext cx="7488832" cy="135272"/>
            </a:xfrm>
            <a:prstGeom prst="rect">
              <a:avLst/>
            </a:prstGeom>
            <a:solidFill>
              <a:srgbClr val="E0E0E0"/>
            </a:solidFill>
          </p:spPr>
          <p:txBody>
            <a:bodyPr wrap="square" rtlCol="0">
              <a:spAutoFit/>
            </a:bodyPr>
            <a:lstStyle/>
            <a:p>
              <a:endParaRPr lang="en-GB" sz="1400" b="1" dirty="0">
                <a:solidFill>
                  <a:srgbClr val="FF0000"/>
                </a:solidFill>
                <a:latin typeface="Courier New" panose="02070309020205020404" pitchFamily="49" charset="0"/>
                <a:cs typeface="Courier New" panose="02070309020205020404" pitchFamily="49" charset="0"/>
              </a:endParaRPr>
            </a:p>
          </p:txBody>
        </p:sp>
        <p:sp>
          <p:nvSpPr>
            <p:cNvPr id="13" name="Textfeld 12"/>
            <p:cNvSpPr txBox="1"/>
            <p:nvPr/>
          </p:nvSpPr>
          <p:spPr>
            <a:xfrm>
              <a:off x="827584" y="2945676"/>
              <a:ext cx="7632848" cy="307777"/>
            </a:xfrm>
            <a:prstGeom prst="rect">
              <a:avLst/>
            </a:prstGeom>
            <a:solidFill>
              <a:srgbClr val="E0E0E0">
                <a:alpha val="0"/>
              </a:srgbClr>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descending</a:t>
              </a:r>
              <a:endParaRPr lang="en-GB" sz="1400" b="1" dirty="0">
                <a:solidFill>
                  <a:srgbClr val="FF0000"/>
                </a:solidFill>
                <a:latin typeface="Courier New" panose="02070309020205020404" pitchFamily="49" charset="0"/>
                <a:cs typeface="Courier New" panose="02070309020205020404" pitchFamily="49" charset="0"/>
              </a:endParaRPr>
            </a:p>
          </p:txBody>
        </p:sp>
      </p:grpSp>
      <p:grpSp>
        <p:nvGrpSpPr>
          <p:cNvPr id="14" name="Gruppieren 13"/>
          <p:cNvGrpSpPr/>
          <p:nvPr/>
        </p:nvGrpSpPr>
        <p:grpSpPr>
          <a:xfrm>
            <a:off x="611560" y="3501008"/>
            <a:ext cx="7920880" cy="307777"/>
            <a:chOff x="539552" y="2945676"/>
            <a:chExt cx="7920880" cy="307777"/>
          </a:xfrm>
        </p:grpSpPr>
        <p:sp>
          <p:nvSpPr>
            <p:cNvPr id="15" name="Textfeld 14"/>
            <p:cNvSpPr txBox="1"/>
            <p:nvPr/>
          </p:nvSpPr>
          <p:spPr>
            <a:xfrm>
              <a:off x="539552" y="3034494"/>
              <a:ext cx="7488832" cy="135272"/>
            </a:xfrm>
            <a:prstGeom prst="rect">
              <a:avLst/>
            </a:prstGeom>
            <a:solidFill>
              <a:srgbClr val="E0E0E0"/>
            </a:solidFill>
          </p:spPr>
          <p:txBody>
            <a:bodyPr wrap="square" rtlCol="0">
              <a:spAutoFit/>
            </a:bodyPr>
            <a:lstStyle/>
            <a:p>
              <a:endParaRPr lang="en-GB" sz="1400" b="1" dirty="0">
                <a:solidFill>
                  <a:srgbClr val="FF0000"/>
                </a:solidFill>
                <a:latin typeface="Courier New" panose="02070309020205020404" pitchFamily="49" charset="0"/>
                <a:cs typeface="Courier New" panose="02070309020205020404" pitchFamily="49" charset="0"/>
              </a:endParaRPr>
            </a:p>
          </p:txBody>
        </p:sp>
        <p:sp>
          <p:nvSpPr>
            <p:cNvPr id="16" name="Textfeld 15"/>
            <p:cNvSpPr txBox="1"/>
            <p:nvPr/>
          </p:nvSpPr>
          <p:spPr>
            <a:xfrm>
              <a:off x="827584" y="2945676"/>
              <a:ext cx="7632848" cy="307777"/>
            </a:xfrm>
            <a:prstGeom prst="rect">
              <a:avLst/>
            </a:prstGeom>
            <a:solidFill>
              <a:srgbClr val="E0E0E0">
                <a:alpha val="0"/>
              </a:srgbClr>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ascending</a:t>
              </a:r>
              <a:endParaRPr lang="en-GB" sz="1400" b="1" dirty="0">
                <a:solidFill>
                  <a:srgbClr val="FF0000"/>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206737007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Extensions</a:t>
            </a:r>
            <a:r>
              <a:rPr lang="de-AT" dirty="0" smtClean="0"/>
              <a:t> </a:t>
            </a:r>
            <a:r>
              <a:rPr lang="de-AT" dirty="0" err="1" smtClean="0"/>
              <a:t>of</a:t>
            </a:r>
            <a:r>
              <a:rPr lang="de-AT" dirty="0" smtClean="0"/>
              <a:t> </a:t>
            </a:r>
            <a:r>
              <a:rPr lang="de-AT" dirty="0" err="1" smtClean="0">
                <a:latin typeface="Courier New" panose="02070309020205020404" pitchFamily="49" charset="0"/>
                <a:cs typeface="Courier New" panose="02070309020205020404" pitchFamily="49" charset="0"/>
              </a:rPr>
              <a:t>Comparator</a:t>
            </a:r>
            <a:r>
              <a:rPr lang="de-AT" dirty="0" smtClean="0">
                <a:latin typeface="Courier New" panose="02070309020205020404" pitchFamily="49" charset="0"/>
                <a:cs typeface="Courier New" panose="02070309020205020404" pitchFamily="49" charset="0"/>
              </a:rPr>
              <a:t>&lt;T&gt;</a:t>
            </a:r>
            <a:endParaRPr lang="de-AT" dirty="0">
              <a:latin typeface="Courier New" panose="02070309020205020404" pitchFamily="49" charset="0"/>
              <a:cs typeface="Courier New" panose="02070309020205020404" pitchFamily="49" charset="0"/>
            </a:endParaRPr>
          </a:p>
        </p:txBody>
      </p:sp>
      <p:sp>
        <p:nvSpPr>
          <p:cNvPr id="5" name="Textfeld 4"/>
          <p:cNvSpPr txBox="1"/>
          <p:nvPr/>
        </p:nvSpPr>
        <p:spPr>
          <a:xfrm>
            <a:off x="568938" y="1983797"/>
            <a:ext cx="6689075" cy="646331"/>
          </a:xfrm>
          <a:prstGeom prst="rect">
            <a:avLst/>
          </a:prstGeom>
          <a:noFill/>
        </p:spPr>
        <p:txBody>
          <a:bodyPr wrap="none" rtlCol="0">
            <a:spAutoFit/>
          </a:bodyPr>
          <a:lstStyle/>
          <a:p>
            <a:r>
              <a:rPr lang="de-AT" dirty="0" err="1" smtClean="0"/>
              <a:t>To</a:t>
            </a:r>
            <a:r>
              <a:rPr lang="de-AT" dirty="0" smtClean="0"/>
              <a:t> </a:t>
            </a:r>
            <a:r>
              <a:rPr lang="de-AT" dirty="0" err="1" smtClean="0"/>
              <a:t>make</a:t>
            </a:r>
            <a:r>
              <a:rPr lang="de-AT" dirty="0" smtClean="0"/>
              <a:t> a </a:t>
            </a:r>
            <a:r>
              <a:rPr lang="de-AT" dirty="0" err="1" smtClean="0"/>
              <a:t>comparator</a:t>
            </a:r>
            <a:r>
              <a:rPr lang="de-AT" dirty="0" smtClean="0"/>
              <a:t> robust, </a:t>
            </a:r>
            <a:r>
              <a:rPr lang="de-AT" dirty="0" err="1" smtClean="0"/>
              <a:t>it</a:t>
            </a:r>
            <a:r>
              <a:rPr lang="de-AT" dirty="0" smtClean="0"/>
              <a:t> must </a:t>
            </a:r>
            <a:r>
              <a:rPr lang="de-AT" dirty="0" err="1" smtClean="0"/>
              <a:t>be</a:t>
            </a:r>
            <a:r>
              <a:rPr lang="de-AT" dirty="0" smtClean="0"/>
              <a:t> </a:t>
            </a:r>
            <a:r>
              <a:rPr lang="de-AT" dirty="0" err="1" smtClean="0"/>
              <a:t>able</a:t>
            </a:r>
            <a:r>
              <a:rPr lang="de-AT" dirty="0" smtClean="0"/>
              <a:t> </a:t>
            </a:r>
            <a:r>
              <a:rPr lang="de-AT" dirty="0" err="1" smtClean="0"/>
              <a:t>to</a:t>
            </a:r>
            <a:r>
              <a:rPr lang="de-AT" dirty="0" smtClean="0"/>
              <a:t> handle </a:t>
            </a:r>
            <a:r>
              <a:rPr lang="de-AT" dirty="0" smtClean="0">
                <a:latin typeface="Courier New" panose="02070309020205020404" pitchFamily="49" charset="0"/>
                <a:cs typeface="Courier New" panose="02070309020205020404" pitchFamily="49" charset="0"/>
              </a:rPr>
              <a:t>null</a:t>
            </a:r>
            <a:r>
              <a:rPr lang="de-AT" dirty="0" smtClean="0"/>
              <a:t> </a:t>
            </a:r>
            <a:r>
              <a:rPr lang="de-AT" dirty="0" err="1" smtClean="0"/>
              <a:t>values</a:t>
            </a:r>
            <a:r>
              <a:rPr lang="de-AT" dirty="0" smtClean="0"/>
              <a:t>.</a:t>
            </a:r>
          </a:p>
          <a:p>
            <a:endParaRPr lang="de-AT" dirty="0"/>
          </a:p>
        </p:txBody>
      </p:sp>
      <p:pic>
        <p:nvPicPr>
          <p:cNvPr id="7" name="Grafik 6"/>
          <p:cNvPicPr>
            <a:picLocks noChangeAspect="1"/>
          </p:cNvPicPr>
          <p:nvPr/>
        </p:nvPicPr>
        <p:blipFill>
          <a:blip r:embed="rId2"/>
          <a:stretch>
            <a:fillRect/>
          </a:stretch>
        </p:blipFill>
        <p:spPr>
          <a:xfrm>
            <a:off x="589111" y="2515468"/>
            <a:ext cx="7807592" cy="697508"/>
          </a:xfrm>
          <a:prstGeom prst="rect">
            <a:avLst/>
          </a:prstGeom>
        </p:spPr>
      </p:pic>
      <p:sp>
        <p:nvSpPr>
          <p:cNvPr id="3" name="Textfeld 2"/>
          <p:cNvSpPr txBox="1"/>
          <p:nvPr/>
        </p:nvSpPr>
        <p:spPr>
          <a:xfrm>
            <a:off x="568938" y="4126140"/>
            <a:ext cx="8156848" cy="369332"/>
          </a:xfrm>
          <a:prstGeom prst="rect">
            <a:avLst/>
          </a:prstGeom>
          <a:noFill/>
        </p:spPr>
        <p:txBody>
          <a:bodyPr wrap="none" rtlCol="0">
            <a:spAutoFit/>
          </a:bodyPr>
          <a:lstStyle/>
          <a:p>
            <a:r>
              <a:rPr lang="de-AT" dirty="0" smtClean="0"/>
              <a:t>Solution: </a:t>
            </a:r>
            <a:r>
              <a:rPr lang="de-AT" dirty="0" err="1"/>
              <a:t>d</a:t>
            </a:r>
            <a:r>
              <a:rPr lang="de-AT" dirty="0" err="1" smtClean="0"/>
              <a:t>ecorate</a:t>
            </a:r>
            <a:r>
              <a:rPr lang="de-AT" dirty="0" smtClean="0"/>
              <a:t> </a:t>
            </a:r>
            <a:r>
              <a:rPr lang="de-AT" dirty="0" err="1" smtClean="0"/>
              <a:t>your</a:t>
            </a:r>
            <a:r>
              <a:rPr lang="de-AT" dirty="0" smtClean="0"/>
              <a:t> </a:t>
            </a:r>
            <a:r>
              <a:rPr lang="de-AT" dirty="0" err="1" smtClean="0"/>
              <a:t>key</a:t>
            </a:r>
            <a:r>
              <a:rPr lang="de-AT" dirty="0" smtClean="0"/>
              <a:t> </a:t>
            </a:r>
            <a:r>
              <a:rPr lang="de-AT" dirty="0" err="1" smtClean="0"/>
              <a:t>extracting</a:t>
            </a:r>
            <a:r>
              <a:rPr lang="de-AT" dirty="0" smtClean="0"/>
              <a:t> </a:t>
            </a:r>
            <a:r>
              <a:rPr lang="de-AT" dirty="0" err="1" smtClean="0"/>
              <a:t>comparator</a:t>
            </a:r>
            <a:r>
              <a:rPr lang="de-AT" dirty="0" smtClean="0"/>
              <a:t> </a:t>
            </a:r>
            <a:r>
              <a:rPr lang="de-AT" dirty="0" err="1" smtClean="0"/>
              <a:t>with</a:t>
            </a:r>
            <a:r>
              <a:rPr lang="de-AT" dirty="0" smtClean="0"/>
              <a:t> a </a:t>
            </a:r>
            <a:r>
              <a:rPr lang="de-AT" dirty="0">
                <a:latin typeface="Courier New" panose="02070309020205020404" pitchFamily="49" charset="0"/>
                <a:cs typeface="Courier New" panose="02070309020205020404" pitchFamily="49" charset="0"/>
              </a:rPr>
              <a:t>n</a:t>
            </a:r>
            <a:r>
              <a:rPr lang="de-AT" dirty="0" smtClean="0">
                <a:latin typeface="Courier New" panose="02070309020205020404" pitchFamily="49" charset="0"/>
                <a:cs typeface="Courier New" panose="02070309020205020404" pitchFamily="49" charset="0"/>
              </a:rPr>
              <a:t>ull</a:t>
            </a:r>
            <a:r>
              <a:rPr lang="de-AT" dirty="0" smtClean="0"/>
              <a:t> </a:t>
            </a:r>
            <a:r>
              <a:rPr lang="de-AT" dirty="0" err="1"/>
              <a:t>h</a:t>
            </a:r>
            <a:r>
              <a:rPr lang="de-AT" dirty="0" err="1" smtClean="0"/>
              <a:t>andling</a:t>
            </a:r>
            <a:r>
              <a:rPr lang="de-AT" dirty="0" smtClean="0"/>
              <a:t> </a:t>
            </a:r>
            <a:r>
              <a:rPr lang="de-AT" dirty="0" err="1"/>
              <a:t>c</a:t>
            </a:r>
            <a:r>
              <a:rPr lang="de-AT" dirty="0" err="1" smtClean="0"/>
              <a:t>omparator</a:t>
            </a:r>
            <a:endParaRPr lang="de-AT" dirty="0"/>
          </a:p>
        </p:txBody>
      </p:sp>
      <p:pic>
        <p:nvPicPr>
          <p:cNvPr id="11" name="Grafik 10"/>
          <p:cNvPicPr>
            <a:picLocks noChangeAspect="1"/>
          </p:cNvPicPr>
          <p:nvPr/>
        </p:nvPicPr>
        <p:blipFill>
          <a:blip r:embed="rId3"/>
          <a:stretch>
            <a:fillRect/>
          </a:stretch>
        </p:blipFill>
        <p:spPr>
          <a:xfrm>
            <a:off x="584174" y="4666703"/>
            <a:ext cx="7948266" cy="706513"/>
          </a:xfrm>
          <a:prstGeom prst="rect">
            <a:avLst/>
          </a:prstGeom>
        </p:spPr>
      </p:pic>
      <p:grpSp>
        <p:nvGrpSpPr>
          <p:cNvPr id="8" name="Gruppieren 7"/>
          <p:cNvGrpSpPr/>
          <p:nvPr/>
        </p:nvGrpSpPr>
        <p:grpSpPr>
          <a:xfrm>
            <a:off x="323528" y="2545159"/>
            <a:ext cx="7920880" cy="307777"/>
            <a:chOff x="539552" y="2945676"/>
            <a:chExt cx="7920880" cy="307777"/>
          </a:xfrm>
        </p:grpSpPr>
        <p:sp>
          <p:nvSpPr>
            <p:cNvPr id="9" name="Textfeld 8"/>
            <p:cNvSpPr txBox="1"/>
            <p:nvPr/>
          </p:nvSpPr>
          <p:spPr>
            <a:xfrm>
              <a:off x="539552" y="3034494"/>
              <a:ext cx="7488832" cy="135272"/>
            </a:xfrm>
            <a:prstGeom prst="rect">
              <a:avLst/>
            </a:prstGeom>
            <a:solidFill>
              <a:srgbClr val="E0E0E0"/>
            </a:solidFill>
          </p:spPr>
          <p:txBody>
            <a:bodyPr wrap="square" rtlCol="0">
              <a:spAutoFit/>
            </a:bodyPr>
            <a:lstStyle/>
            <a:p>
              <a:endParaRPr lang="en-GB" sz="1400" b="1" dirty="0">
                <a:solidFill>
                  <a:srgbClr val="FF0000"/>
                </a:solidFill>
                <a:latin typeface="Courier New" panose="02070309020205020404" pitchFamily="49" charset="0"/>
                <a:cs typeface="Courier New" panose="02070309020205020404" pitchFamily="49" charset="0"/>
              </a:endParaRPr>
            </a:p>
          </p:txBody>
        </p:sp>
        <p:sp>
          <p:nvSpPr>
            <p:cNvPr id="10" name="Textfeld 9"/>
            <p:cNvSpPr txBox="1"/>
            <p:nvPr/>
          </p:nvSpPr>
          <p:spPr>
            <a:xfrm>
              <a:off x="827584" y="2945676"/>
              <a:ext cx="7632848" cy="307777"/>
            </a:xfrm>
            <a:prstGeom prst="rect">
              <a:avLst/>
            </a:prstGeom>
            <a:solidFill>
              <a:srgbClr val="E0E0E0">
                <a:alpha val="0"/>
              </a:srgbClr>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using</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Comparator.comparing</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can</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lead</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to</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NullPointerExcetpions</a:t>
              </a:r>
              <a:endParaRPr lang="en-GB" sz="1400" b="1" dirty="0">
                <a:solidFill>
                  <a:srgbClr val="FF0000"/>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703358262"/>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Extensions</a:t>
            </a:r>
            <a:r>
              <a:rPr lang="de-AT" dirty="0" smtClean="0"/>
              <a:t> </a:t>
            </a:r>
            <a:r>
              <a:rPr lang="de-AT" dirty="0" err="1" smtClean="0"/>
              <a:t>of</a:t>
            </a:r>
            <a:r>
              <a:rPr lang="de-AT" dirty="0" smtClean="0"/>
              <a:t> </a:t>
            </a:r>
            <a:r>
              <a:rPr lang="de-AT" dirty="0" err="1" smtClean="0">
                <a:latin typeface="Courier New" panose="02070309020205020404" pitchFamily="49" charset="0"/>
                <a:cs typeface="Courier New" panose="02070309020205020404" pitchFamily="49" charset="0"/>
              </a:rPr>
              <a:t>Comparator</a:t>
            </a:r>
            <a:r>
              <a:rPr lang="de-AT" dirty="0" smtClean="0">
                <a:latin typeface="Courier New" panose="02070309020205020404" pitchFamily="49" charset="0"/>
                <a:cs typeface="Courier New" panose="02070309020205020404" pitchFamily="49" charset="0"/>
              </a:rPr>
              <a:t>&lt;T</a:t>
            </a:r>
            <a:r>
              <a:rPr lang="de-AT" dirty="0" smtClean="0">
                <a:latin typeface="Courier New" panose="02070309020205020404" pitchFamily="49" charset="0"/>
                <a:cs typeface="Courier New" panose="02070309020205020404" pitchFamily="49" charset="0"/>
              </a:rPr>
              <a:t>&gt;</a:t>
            </a:r>
            <a:endParaRPr lang="de-AT" dirty="0">
              <a:latin typeface="Courier New" panose="02070309020205020404" pitchFamily="49" charset="0"/>
              <a:cs typeface="Courier New" panose="02070309020205020404" pitchFamily="49" charset="0"/>
            </a:endParaRPr>
          </a:p>
        </p:txBody>
      </p:sp>
      <p:pic>
        <p:nvPicPr>
          <p:cNvPr id="10" name="Grafik 9"/>
          <p:cNvPicPr>
            <a:picLocks noChangeAspect="1"/>
          </p:cNvPicPr>
          <p:nvPr/>
        </p:nvPicPr>
        <p:blipFill>
          <a:blip r:embed="rId2"/>
          <a:stretch>
            <a:fillRect/>
          </a:stretch>
        </p:blipFill>
        <p:spPr>
          <a:xfrm>
            <a:off x="457200" y="2636912"/>
            <a:ext cx="7984555" cy="2592288"/>
          </a:xfrm>
          <a:prstGeom prst="rect">
            <a:avLst/>
          </a:prstGeom>
        </p:spPr>
      </p:pic>
      <p:sp>
        <p:nvSpPr>
          <p:cNvPr id="11" name="Textfeld 10"/>
          <p:cNvSpPr txBox="1"/>
          <p:nvPr/>
        </p:nvSpPr>
        <p:spPr>
          <a:xfrm>
            <a:off x="467330" y="2060848"/>
            <a:ext cx="1884234" cy="369332"/>
          </a:xfrm>
          <a:prstGeom prst="rect">
            <a:avLst/>
          </a:prstGeom>
          <a:noFill/>
        </p:spPr>
        <p:txBody>
          <a:bodyPr wrap="none" rtlCol="0">
            <a:spAutoFit/>
          </a:bodyPr>
          <a:lstStyle/>
          <a:p>
            <a:r>
              <a:rPr lang="de-AT" dirty="0" smtClean="0"/>
              <a:t>Further </a:t>
            </a:r>
            <a:r>
              <a:rPr lang="de-AT" dirty="0" err="1" smtClean="0"/>
              <a:t>examples</a:t>
            </a:r>
            <a:r>
              <a:rPr lang="de-AT" dirty="0" smtClean="0"/>
              <a:t>:</a:t>
            </a:r>
            <a:endParaRPr lang="de-AT" dirty="0"/>
          </a:p>
        </p:txBody>
      </p:sp>
      <p:grpSp>
        <p:nvGrpSpPr>
          <p:cNvPr id="5" name="Gruppieren 4"/>
          <p:cNvGrpSpPr/>
          <p:nvPr/>
        </p:nvGrpSpPr>
        <p:grpSpPr>
          <a:xfrm>
            <a:off x="539552" y="3337247"/>
            <a:ext cx="7920880" cy="307777"/>
            <a:chOff x="539552" y="2945676"/>
            <a:chExt cx="7920880" cy="307777"/>
          </a:xfrm>
        </p:grpSpPr>
        <p:sp>
          <p:nvSpPr>
            <p:cNvPr id="6" name="Textfeld 5"/>
            <p:cNvSpPr txBox="1"/>
            <p:nvPr/>
          </p:nvSpPr>
          <p:spPr>
            <a:xfrm>
              <a:off x="539552" y="3034494"/>
              <a:ext cx="7488832" cy="135272"/>
            </a:xfrm>
            <a:prstGeom prst="rect">
              <a:avLst/>
            </a:prstGeom>
            <a:solidFill>
              <a:srgbClr val="E0E0E0"/>
            </a:solidFill>
          </p:spPr>
          <p:txBody>
            <a:bodyPr wrap="square" rtlCol="0">
              <a:spAutoFit/>
            </a:bodyPr>
            <a:lstStyle/>
            <a:p>
              <a:endParaRPr lang="en-GB" sz="1400" b="1" dirty="0">
                <a:solidFill>
                  <a:srgbClr val="FF0000"/>
                </a:solidFill>
                <a:latin typeface="Courier New" panose="02070309020205020404" pitchFamily="49" charset="0"/>
                <a:cs typeface="Courier New" panose="02070309020205020404" pitchFamily="49" charset="0"/>
              </a:endParaRPr>
            </a:p>
          </p:txBody>
        </p:sp>
        <p:sp>
          <p:nvSpPr>
            <p:cNvPr id="7" name="Textfeld 6"/>
            <p:cNvSpPr txBox="1"/>
            <p:nvPr/>
          </p:nvSpPr>
          <p:spPr>
            <a:xfrm>
              <a:off x="827584" y="2945676"/>
              <a:ext cx="7632848" cy="307777"/>
            </a:xfrm>
            <a:prstGeom prst="rect">
              <a:avLst/>
            </a:prstGeom>
            <a:solidFill>
              <a:srgbClr val="E0E0E0">
                <a:alpha val="0"/>
              </a:srgbClr>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null-safe </a:t>
              </a:r>
              <a:r>
                <a:rPr lang="de-AT" sz="1400" b="1" dirty="0" err="1">
                  <a:solidFill>
                    <a:srgbClr val="FF0000"/>
                  </a:solidFill>
                  <a:latin typeface="Courier New" panose="02070309020205020404" pitchFamily="49" charset="0"/>
                  <a:cs typeface="Courier New" panose="02070309020205020404" pitchFamily="49" charset="0"/>
                </a:rPr>
                <a:t>c</a:t>
              </a:r>
              <a:r>
                <a:rPr lang="de-AT" sz="1400" b="1" dirty="0" err="1" smtClean="0">
                  <a:solidFill>
                    <a:srgbClr val="FF0000"/>
                  </a:solidFill>
                  <a:latin typeface="Courier New" panose="02070309020205020404" pitchFamily="49" charset="0"/>
                  <a:cs typeface="Courier New" panose="02070309020205020404" pitchFamily="49" charset="0"/>
                </a:rPr>
                <a:t>omparators</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as</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a:solidFill>
                    <a:srgbClr val="FF0000"/>
                  </a:solidFill>
                  <a:latin typeface="Courier New" panose="02070309020205020404" pitchFamily="49" charset="0"/>
                  <a:cs typeface="Courier New" panose="02070309020205020404" pitchFamily="49" charset="0"/>
                </a:rPr>
                <a:t>d</a:t>
              </a:r>
              <a:r>
                <a:rPr lang="de-AT" sz="1400" b="1" dirty="0" err="1" smtClean="0">
                  <a:solidFill>
                    <a:srgbClr val="FF0000"/>
                  </a:solidFill>
                  <a:latin typeface="Courier New" panose="02070309020205020404" pitchFamily="49" charset="0"/>
                  <a:cs typeface="Courier New" panose="02070309020205020404" pitchFamily="49" charset="0"/>
                </a:rPr>
                <a:t>ecorators</a:t>
              </a:r>
              <a:endParaRPr lang="en-GB" sz="1400" b="1" dirty="0">
                <a:solidFill>
                  <a:srgbClr val="FF0000"/>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10047559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Functional</a:t>
            </a:r>
            <a:r>
              <a:rPr lang="de-AT" dirty="0" smtClean="0"/>
              <a:t> </a:t>
            </a:r>
            <a:r>
              <a:rPr lang="de-AT" dirty="0"/>
              <a:t>Interfaces / SAM </a:t>
            </a:r>
            <a:r>
              <a:rPr lang="de-AT" dirty="0" err="1"/>
              <a:t>Types</a:t>
            </a:r>
            <a:endParaRPr lang="de-AT" dirty="0"/>
          </a:p>
        </p:txBody>
      </p:sp>
      <p:pic>
        <p:nvPicPr>
          <p:cNvPr id="9" name="Grafik 8"/>
          <p:cNvPicPr>
            <a:picLocks noChangeAspect="1"/>
          </p:cNvPicPr>
          <p:nvPr/>
        </p:nvPicPr>
        <p:blipFill>
          <a:blip r:embed="rId2">
            <a:extLst>
              <a:ext uri="{BEBA8EAE-BF5A-486C-A8C5-ECC9F3942E4B}">
                <a14:imgProps xmlns:a14="http://schemas.microsoft.com/office/drawing/2010/main">
                  <a14:imgLayer r:embed="rId3">
                    <a14:imgEffect>
                      <a14:backgroundRemoval t="59536" b="100000" l="0" r="100000"/>
                    </a14:imgEffect>
                  </a14:imgLayer>
                </a14:imgProps>
              </a:ext>
            </a:extLst>
          </a:blip>
          <a:stretch>
            <a:fillRect/>
          </a:stretch>
        </p:blipFill>
        <p:spPr>
          <a:xfrm>
            <a:off x="663513" y="2060848"/>
            <a:ext cx="7600950" cy="3695700"/>
          </a:xfrm>
          <a:prstGeom prst="rect">
            <a:avLst/>
          </a:prstGeom>
        </p:spPr>
      </p:pic>
      <p:sp>
        <p:nvSpPr>
          <p:cNvPr id="8" name="Textfeld 7"/>
          <p:cNvSpPr txBox="1"/>
          <p:nvPr/>
        </p:nvSpPr>
        <p:spPr>
          <a:xfrm>
            <a:off x="1403648" y="2708920"/>
            <a:ext cx="6192688" cy="369332"/>
          </a:xfrm>
          <a:prstGeom prst="rect">
            <a:avLst/>
          </a:prstGeom>
          <a:noFill/>
        </p:spPr>
        <p:txBody>
          <a:bodyPr wrap="square" rtlCol="0">
            <a:spAutoFit/>
          </a:bodyPr>
          <a:lstStyle/>
          <a:p>
            <a:r>
              <a:rPr lang="de-AT" dirty="0" err="1" smtClean="0">
                <a:latin typeface="+mj-lt"/>
                <a:cs typeface="Courier New" panose="02070309020205020404" pitchFamily="49" charset="0"/>
              </a:rPr>
              <a:t>Functional</a:t>
            </a:r>
            <a:r>
              <a:rPr lang="de-AT" dirty="0" smtClean="0">
                <a:latin typeface="+mj-lt"/>
                <a:cs typeface="Courier New" panose="02070309020205020404" pitchFamily="49" charset="0"/>
              </a:rPr>
              <a:t> </a:t>
            </a:r>
            <a:r>
              <a:rPr lang="de-AT" dirty="0" err="1" smtClean="0">
                <a:latin typeface="+mj-lt"/>
                <a:cs typeface="Courier New" panose="02070309020205020404" pitchFamily="49" charset="0"/>
              </a:rPr>
              <a:t>interfaces</a:t>
            </a:r>
            <a:r>
              <a:rPr lang="de-AT" dirty="0" smtClean="0">
                <a:latin typeface="+mj-lt"/>
                <a:cs typeface="Courier New" panose="02070309020205020404" pitchFamily="49" charset="0"/>
              </a:rPr>
              <a:t> </a:t>
            </a:r>
            <a:r>
              <a:rPr lang="de-AT" dirty="0" err="1" smtClean="0">
                <a:latin typeface="+mj-lt"/>
                <a:cs typeface="Courier New" panose="02070309020205020404" pitchFamily="49" charset="0"/>
              </a:rPr>
              <a:t>may</a:t>
            </a:r>
            <a:r>
              <a:rPr lang="de-AT" dirty="0" smtClean="0">
                <a:latin typeface="+mj-lt"/>
                <a:cs typeface="Courier New" panose="02070309020205020404" pitchFamily="49" charset="0"/>
              </a:rPr>
              <a:t> </a:t>
            </a:r>
            <a:r>
              <a:rPr lang="de-AT" dirty="0" err="1" smtClean="0">
                <a:latin typeface="+mj-lt"/>
                <a:cs typeface="Courier New" panose="02070309020205020404" pitchFamily="49" charset="0"/>
              </a:rPr>
              <a:t>define</a:t>
            </a:r>
            <a:r>
              <a:rPr lang="de-AT" dirty="0" smtClean="0">
                <a:latin typeface="+mj-lt"/>
                <a:cs typeface="Courier New" panose="02070309020205020404" pitchFamily="49" charset="0"/>
              </a:rPr>
              <a:t> </a:t>
            </a:r>
            <a:r>
              <a:rPr lang="de-AT" dirty="0" err="1" smtClean="0">
                <a:latin typeface="+mj-lt"/>
                <a:cs typeface="Courier New" panose="02070309020205020404" pitchFamily="49" charset="0"/>
              </a:rPr>
              <a:t>methods</a:t>
            </a:r>
            <a:r>
              <a:rPr lang="de-AT" dirty="0" smtClean="0">
                <a:latin typeface="+mj-lt"/>
                <a:cs typeface="Courier New" panose="02070309020205020404" pitchFamily="49" charset="0"/>
              </a:rPr>
              <a:t> </a:t>
            </a:r>
            <a:r>
              <a:rPr lang="de-AT" dirty="0" err="1" smtClean="0">
                <a:latin typeface="+mj-lt"/>
                <a:cs typeface="Courier New" panose="02070309020205020404" pitchFamily="49" charset="0"/>
              </a:rPr>
              <a:t>of</a:t>
            </a:r>
            <a:r>
              <a:rPr lang="de-AT" dirty="0" smtClean="0">
                <a:latin typeface="+mj-lt"/>
                <a:cs typeface="Courier New" panose="02070309020205020404" pitchFamily="49" charset="0"/>
              </a:rPr>
              <a:t> </a:t>
            </a:r>
            <a:r>
              <a:rPr lang="de-AT" dirty="0" err="1" smtClean="0">
                <a:latin typeface="+mj-lt"/>
                <a:cs typeface="Courier New" panose="02070309020205020404" pitchFamily="49" charset="0"/>
              </a:rPr>
              <a:t>class</a:t>
            </a:r>
            <a:r>
              <a:rPr lang="de-AT" dirty="0" smtClean="0">
                <a:latin typeface="+mj-lt"/>
                <a:cs typeface="Courier New" panose="02070309020205020404" pitchFamily="49" charset="0"/>
              </a:rPr>
              <a:t> </a:t>
            </a:r>
            <a:r>
              <a:rPr lang="de-AT" dirty="0" err="1" smtClean="0">
                <a:latin typeface="Courier New" panose="02070309020205020404" pitchFamily="49" charset="0"/>
                <a:cs typeface="Courier New" panose="02070309020205020404" pitchFamily="49" charset="0"/>
              </a:rPr>
              <a:t>Object</a:t>
            </a:r>
            <a:r>
              <a:rPr lang="de-AT" dirty="0" smtClean="0">
                <a:latin typeface="+mj-lt"/>
                <a:cs typeface="Courier New" panose="02070309020205020404" pitchFamily="49" charset="0"/>
              </a:rPr>
              <a:t> </a:t>
            </a:r>
            <a:r>
              <a:rPr lang="de-AT" dirty="0" err="1" smtClean="0">
                <a:latin typeface="+mj-lt"/>
                <a:cs typeface="Courier New" panose="02070309020205020404" pitchFamily="49" charset="0"/>
              </a:rPr>
              <a:t>too</a:t>
            </a:r>
            <a:r>
              <a:rPr lang="de-AT" dirty="0" smtClean="0">
                <a:latin typeface="+mj-lt"/>
                <a:cs typeface="Courier New" panose="02070309020205020404" pitchFamily="49" charset="0"/>
              </a:rPr>
              <a:t>.</a:t>
            </a:r>
            <a:endParaRPr lang="de-AT" dirty="0" smtClean="0">
              <a:latin typeface="Courier New" panose="02070309020205020404" pitchFamily="49" charset="0"/>
              <a:cs typeface="Courier New" panose="02070309020205020404" pitchFamily="49" charset="0"/>
            </a:endParaRPr>
          </a:p>
        </p:txBody>
      </p:sp>
      <p:sp>
        <p:nvSpPr>
          <p:cNvPr id="10" name="Textfeld 9"/>
          <p:cNvSpPr txBox="1"/>
          <p:nvPr/>
        </p:nvSpPr>
        <p:spPr>
          <a:xfrm>
            <a:off x="7596336" y="4941168"/>
            <a:ext cx="410690" cy="369332"/>
          </a:xfrm>
          <a:prstGeom prst="rect">
            <a:avLst/>
          </a:prstGeom>
          <a:noFill/>
        </p:spPr>
        <p:txBody>
          <a:bodyPr wrap="none" rtlCol="0">
            <a:spAutoFit/>
          </a:bodyPr>
          <a:lstStyle/>
          <a:p>
            <a:r>
              <a:rPr lang="de-AT" dirty="0" smtClean="0">
                <a:solidFill>
                  <a:srgbClr val="FF0000"/>
                </a:solidFill>
              </a:rPr>
              <a:t>!!!</a:t>
            </a:r>
            <a:endParaRPr lang="de-AT" dirty="0">
              <a:solidFill>
                <a:srgbClr val="FF0000"/>
              </a:solidFill>
            </a:endParaRPr>
          </a:p>
        </p:txBody>
      </p:sp>
    </p:spTree>
    <p:extLst>
      <p:ext uri="{BB962C8B-B14F-4D97-AF65-F5344CB8AC3E}">
        <p14:creationId xmlns:p14="http://schemas.microsoft.com/office/powerpoint/2010/main" val="1319457596"/>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Agenda</a:t>
            </a:r>
            <a:endParaRPr lang="de-AT" dirty="0"/>
          </a:p>
        </p:txBody>
      </p:sp>
      <p:sp>
        <p:nvSpPr>
          <p:cNvPr id="3" name="Inhaltsplatzhalter 2"/>
          <p:cNvSpPr>
            <a:spLocks noGrp="1"/>
          </p:cNvSpPr>
          <p:nvPr>
            <p:ph idx="1"/>
          </p:nvPr>
        </p:nvSpPr>
        <p:spPr>
          <a:xfrm>
            <a:off x="457200" y="1340768"/>
            <a:ext cx="8229600" cy="4525963"/>
          </a:xfrm>
        </p:spPr>
        <p:txBody>
          <a:bodyPr/>
          <a:lstStyle/>
          <a:p>
            <a:r>
              <a:rPr lang="en-US" dirty="0" smtClean="0"/>
              <a:t>Further Changes in JDK 1.8</a:t>
            </a:r>
            <a:endParaRPr lang="de-AT" dirty="0" smtClean="0"/>
          </a:p>
          <a:p>
            <a:pPr lvl="1"/>
            <a:r>
              <a:rPr lang="de-AT" dirty="0" err="1" smtClean="0"/>
              <a:t>Extensions</a:t>
            </a:r>
            <a:r>
              <a:rPr lang="de-AT" dirty="0" smtClean="0"/>
              <a:t> </a:t>
            </a:r>
            <a:r>
              <a:rPr lang="de-AT" dirty="0" err="1" smtClean="0"/>
              <a:t>of</a:t>
            </a:r>
            <a:r>
              <a:rPr lang="de-AT" dirty="0" smtClean="0"/>
              <a:t> Interface </a:t>
            </a:r>
            <a:r>
              <a:rPr lang="de-AT" dirty="0" err="1" smtClean="0"/>
              <a:t>Comparator</a:t>
            </a:r>
            <a:r>
              <a:rPr lang="de-AT" dirty="0" smtClean="0"/>
              <a:t>&lt;T&gt;</a:t>
            </a:r>
          </a:p>
          <a:p>
            <a:pPr lvl="1"/>
            <a:r>
              <a:rPr lang="de-AT" dirty="0" smtClean="0">
                <a:solidFill>
                  <a:srgbClr val="FF0000"/>
                </a:solidFill>
              </a:rPr>
              <a:t>Class Optional&lt;T&gt;</a:t>
            </a:r>
          </a:p>
          <a:p>
            <a:pPr lvl="1"/>
            <a:r>
              <a:rPr lang="de-AT" dirty="0" smtClean="0"/>
              <a:t>Parallel Array </a:t>
            </a:r>
            <a:r>
              <a:rPr lang="de-AT" dirty="0" err="1" smtClean="0"/>
              <a:t>Operations</a:t>
            </a:r>
            <a:endParaRPr lang="de-AT" dirty="0" smtClean="0"/>
          </a:p>
          <a:p>
            <a:pPr lvl="1"/>
            <a:r>
              <a:rPr lang="de-AT" dirty="0" err="1" smtClean="0"/>
              <a:t>Extensions</a:t>
            </a:r>
            <a:r>
              <a:rPr lang="de-AT" dirty="0" smtClean="0"/>
              <a:t> </a:t>
            </a:r>
            <a:r>
              <a:rPr lang="de-AT" dirty="0" err="1" smtClean="0"/>
              <a:t>of</a:t>
            </a:r>
            <a:r>
              <a:rPr lang="de-AT" dirty="0" smtClean="0"/>
              <a:t> Interface </a:t>
            </a:r>
            <a:r>
              <a:rPr lang="de-AT" dirty="0" err="1" smtClean="0"/>
              <a:t>Map</a:t>
            </a:r>
            <a:r>
              <a:rPr lang="de-AT" dirty="0" smtClean="0"/>
              <a:t>&lt;K,V&gt;</a:t>
            </a:r>
          </a:p>
          <a:p>
            <a:pPr lvl="1"/>
            <a:r>
              <a:rPr lang="en-US" dirty="0" smtClean="0"/>
              <a:t>Extensions of NIO and Class Files</a:t>
            </a:r>
            <a:endParaRPr lang="de-AT" dirty="0" smtClean="0"/>
          </a:p>
          <a:p>
            <a:pPr lvl="1"/>
            <a:r>
              <a:rPr lang="de-AT" dirty="0" err="1" smtClean="0"/>
              <a:t>Concurrency</a:t>
            </a:r>
            <a:r>
              <a:rPr lang="de-AT" dirty="0" smtClean="0"/>
              <a:t> </a:t>
            </a:r>
            <a:r>
              <a:rPr lang="de-AT" dirty="0" err="1" smtClean="0"/>
              <a:t>Enhancements</a:t>
            </a:r>
            <a:endParaRPr lang="de-AT" dirty="0" smtClean="0"/>
          </a:p>
          <a:p>
            <a:pPr lvl="1"/>
            <a:r>
              <a:rPr lang="en-US" dirty="0" err="1" smtClean="0"/>
              <a:t>Nashorn</a:t>
            </a:r>
            <a:r>
              <a:rPr lang="en-US" dirty="0" smtClean="0"/>
              <a:t> JavaScript Engine</a:t>
            </a:r>
            <a:endParaRPr lang="de-AT" dirty="0" smtClean="0"/>
          </a:p>
          <a:p>
            <a:pPr marL="0" indent="0">
              <a:buNone/>
            </a:pPr>
            <a:endParaRPr lang="de-AT" dirty="0" smtClean="0"/>
          </a:p>
        </p:txBody>
      </p:sp>
    </p:spTree>
    <p:extLst>
      <p:ext uri="{BB962C8B-B14F-4D97-AF65-F5344CB8AC3E}">
        <p14:creationId xmlns:p14="http://schemas.microsoft.com/office/powerpoint/2010/main" val="414569857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latin typeface="Courier New" panose="02070309020205020404" pitchFamily="49" charset="0"/>
                <a:cs typeface="Courier New" panose="02070309020205020404" pitchFamily="49" charset="0"/>
              </a:rPr>
              <a:t>Optional&lt;T&gt;</a:t>
            </a:r>
            <a:endParaRPr lang="de-AT" dirty="0">
              <a:latin typeface="Courier New" panose="02070309020205020404" pitchFamily="49" charset="0"/>
              <a:cs typeface="Courier New" panose="02070309020205020404" pitchFamily="49" charset="0"/>
            </a:endParaRPr>
          </a:p>
        </p:txBody>
      </p:sp>
      <p:sp>
        <p:nvSpPr>
          <p:cNvPr id="3" name="Inhaltsplatzhalter 2"/>
          <p:cNvSpPr>
            <a:spLocks noGrp="1"/>
          </p:cNvSpPr>
          <p:nvPr>
            <p:ph idx="1"/>
          </p:nvPr>
        </p:nvSpPr>
        <p:spPr/>
        <p:txBody>
          <a:bodyPr/>
          <a:lstStyle/>
          <a:p>
            <a:r>
              <a:rPr lang="de-AT" sz="2400" dirty="0" smtClean="0"/>
              <a:t>Optional </a:t>
            </a:r>
            <a:r>
              <a:rPr lang="de-AT" sz="2400" dirty="0" err="1" smtClean="0"/>
              <a:t>is</a:t>
            </a:r>
            <a:r>
              <a:rPr lang="de-AT" sz="2400" dirty="0" smtClean="0"/>
              <a:t> a Wrapper </a:t>
            </a:r>
            <a:r>
              <a:rPr lang="de-AT" sz="2400" dirty="0" err="1" smtClean="0"/>
              <a:t>around</a:t>
            </a:r>
            <a:r>
              <a:rPr lang="de-AT" sz="2400" dirty="0" smtClean="0"/>
              <a:t> </a:t>
            </a:r>
            <a:r>
              <a:rPr lang="de-AT" sz="2400" dirty="0" err="1" smtClean="0"/>
              <a:t>return</a:t>
            </a:r>
            <a:r>
              <a:rPr lang="de-AT" sz="2400" dirty="0" smtClean="0"/>
              <a:t> </a:t>
            </a:r>
            <a:r>
              <a:rPr lang="de-AT" sz="2400" dirty="0" err="1" smtClean="0"/>
              <a:t>values</a:t>
            </a:r>
            <a:r>
              <a:rPr lang="de-AT" sz="2400" dirty="0" smtClean="0"/>
              <a:t>, </a:t>
            </a:r>
            <a:r>
              <a:rPr lang="de-AT" sz="2400" dirty="0" err="1" smtClean="0"/>
              <a:t>which</a:t>
            </a:r>
            <a:r>
              <a:rPr lang="de-AT" sz="2400" dirty="0" smtClean="0"/>
              <a:t> </a:t>
            </a:r>
            <a:r>
              <a:rPr lang="de-AT" sz="2400" dirty="0" err="1" smtClean="0"/>
              <a:t>enables</a:t>
            </a:r>
            <a:r>
              <a:rPr lang="de-AT" sz="2400" dirty="0" smtClean="0"/>
              <a:t> </a:t>
            </a:r>
            <a:r>
              <a:rPr lang="de-AT" sz="2400" dirty="0" err="1" smtClean="0"/>
              <a:t>to</a:t>
            </a:r>
            <a:r>
              <a:rPr lang="de-AT" sz="2400" dirty="0" smtClean="0"/>
              <a:t> </a:t>
            </a:r>
            <a:r>
              <a:rPr lang="de-AT" sz="2400" dirty="0" err="1" smtClean="0"/>
              <a:t>return</a:t>
            </a:r>
            <a:r>
              <a:rPr lang="de-AT" sz="2400" dirty="0" smtClean="0"/>
              <a:t> </a:t>
            </a:r>
            <a:r>
              <a:rPr lang="de-AT" sz="2400" dirty="0" err="1" smtClean="0"/>
              <a:t>empty</a:t>
            </a:r>
            <a:r>
              <a:rPr lang="de-AT" sz="2400" dirty="0" smtClean="0"/>
              <a:t> </a:t>
            </a:r>
            <a:r>
              <a:rPr lang="de-AT" sz="2400" dirty="0" err="1" smtClean="0"/>
              <a:t>objects</a:t>
            </a:r>
            <a:r>
              <a:rPr lang="de-AT" sz="2400" dirty="0" smtClean="0"/>
              <a:t> </a:t>
            </a:r>
            <a:r>
              <a:rPr lang="de-AT" sz="2400" dirty="0" err="1" smtClean="0"/>
              <a:t>without</a:t>
            </a:r>
            <a:r>
              <a:rPr lang="de-AT" sz="2400" dirty="0" smtClean="0"/>
              <a:t> </a:t>
            </a:r>
            <a:r>
              <a:rPr lang="de-AT" sz="2400" dirty="0" err="1" smtClean="0"/>
              <a:t>using</a:t>
            </a:r>
            <a:r>
              <a:rPr lang="de-AT" sz="2400" dirty="0" smtClean="0"/>
              <a:t> </a:t>
            </a:r>
            <a:r>
              <a:rPr lang="de-AT" sz="2400" dirty="0" smtClean="0">
                <a:latin typeface="Courier New" panose="02070309020205020404" pitchFamily="49" charset="0"/>
                <a:cs typeface="Courier New" panose="02070309020205020404" pitchFamily="49" charset="0"/>
              </a:rPr>
              <a:t>null</a:t>
            </a:r>
            <a:r>
              <a:rPr lang="de-AT" sz="2400" dirty="0" smtClean="0"/>
              <a:t> </a:t>
            </a:r>
            <a:r>
              <a:rPr lang="de-AT" sz="2400" dirty="0" err="1" smtClean="0"/>
              <a:t>values</a:t>
            </a:r>
            <a:r>
              <a:rPr lang="de-AT" sz="2400" dirty="0" smtClean="0"/>
              <a:t>.</a:t>
            </a:r>
          </a:p>
          <a:p>
            <a:r>
              <a:rPr lang="de-AT" sz="2400" dirty="0" err="1" smtClean="0"/>
              <a:t>helps</a:t>
            </a:r>
            <a:r>
              <a:rPr lang="de-AT" sz="2400" dirty="0" smtClean="0"/>
              <a:t> </a:t>
            </a:r>
            <a:r>
              <a:rPr lang="de-AT" sz="2400" dirty="0" err="1" smtClean="0"/>
              <a:t>to</a:t>
            </a:r>
            <a:r>
              <a:rPr lang="de-AT" sz="2400" dirty="0" smtClean="0"/>
              <a:t> </a:t>
            </a:r>
            <a:r>
              <a:rPr lang="de-AT" sz="2400" dirty="0" err="1" smtClean="0"/>
              <a:t>prevent</a:t>
            </a:r>
            <a:r>
              <a:rPr lang="de-AT" sz="2400" dirty="0" smtClean="0"/>
              <a:t> </a:t>
            </a:r>
            <a:r>
              <a:rPr lang="de-AT" sz="2400" dirty="0" err="1" smtClean="0">
                <a:latin typeface="Courier New" panose="02070309020205020404" pitchFamily="49" charset="0"/>
                <a:cs typeface="Courier New" panose="02070309020205020404" pitchFamily="49" charset="0"/>
              </a:rPr>
              <a:t>NullPointerExceptions</a:t>
            </a:r>
            <a:endParaRPr lang="de-AT" sz="2400" dirty="0" smtClean="0">
              <a:latin typeface="Courier New" panose="02070309020205020404" pitchFamily="49" charset="0"/>
              <a:cs typeface="Courier New" panose="02070309020205020404" pitchFamily="49" charset="0"/>
            </a:endParaRPr>
          </a:p>
          <a:p>
            <a:r>
              <a:rPr lang="de-AT" sz="2400" dirty="0" smtClean="0">
                <a:latin typeface="Courier New" panose="02070309020205020404" pitchFamily="49" charset="0"/>
                <a:cs typeface="Courier New" panose="02070309020205020404" pitchFamily="49" charset="0"/>
              </a:rPr>
              <a:t>Optional&lt;T&gt;</a:t>
            </a:r>
            <a:r>
              <a:rPr lang="de-AT" sz="2400" dirty="0" smtClean="0"/>
              <a:t> </a:t>
            </a:r>
            <a:r>
              <a:rPr lang="de-AT" sz="2400" dirty="0" err="1" smtClean="0"/>
              <a:t>is</a:t>
            </a:r>
            <a:r>
              <a:rPr lang="de-AT" sz="2400" dirty="0" smtClean="0"/>
              <a:t> an </a:t>
            </a:r>
            <a:r>
              <a:rPr lang="de-AT" sz="2400" dirty="0" err="1" smtClean="0"/>
              <a:t>implementation</a:t>
            </a:r>
            <a:r>
              <a:rPr lang="de-AT" sz="2400" dirty="0" smtClean="0"/>
              <a:t> </a:t>
            </a:r>
            <a:r>
              <a:rPr lang="de-AT" sz="2400" dirty="0" err="1" smtClean="0"/>
              <a:t>of</a:t>
            </a:r>
            <a:r>
              <a:rPr lang="de-AT" sz="2400" dirty="0" smtClean="0"/>
              <a:t> </a:t>
            </a:r>
            <a:r>
              <a:rPr lang="de-AT" sz="2400" dirty="0" err="1" smtClean="0"/>
              <a:t>the</a:t>
            </a:r>
            <a:r>
              <a:rPr lang="de-AT" sz="2400" dirty="0" smtClean="0"/>
              <a:t> </a:t>
            </a:r>
            <a:r>
              <a:rPr lang="de-AT" sz="2400" i="1" dirty="0" smtClean="0"/>
              <a:t>Null </a:t>
            </a:r>
            <a:r>
              <a:rPr lang="de-AT" sz="2400" i="1" dirty="0" err="1" smtClean="0"/>
              <a:t>Object</a:t>
            </a:r>
            <a:r>
              <a:rPr lang="de-AT" sz="2400" i="1" dirty="0" smtClean="0"/>
              <a:t> Pattern</a:t>
            </a:r>
            <a:r>
              <a:rPr lang="de-AT" sz="2400" dirty="0" smtClean="0"/>
              <a:t>.</a:t>
            </a:r>
          </a:p>
        </p:txBody>
      </p:sp>
    </p:spTree>
    <p:extLst>
      <p:ext uri="{BB962C8B-B14F-4D97-AF65-F5344CB8AC3E}">
        <p14:creationId xmlns:p14="http://schemas.microsoft.com/office/powerpoint/2010/main" val="2719656706"/>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63866" y="32131"/>
            <a:ext cx="8229600" cy="1143000"/>
          </a:xfrm>
        </p:spPr>
        <p:txBody>
          <a:bodyPr/>
          <a:lstStyle/>
          <a:p>
            <a:r>
              <a:rPr lang="de-AT" dirty="0" smtClean="0">
                <a:latin typeface="Courier New" panose="02070309020205020404" pitchFamily="49" charset="0"/>
                <a:cs typeface="Courier New" panose="02070309020205020404" pitchFamily="49" charset="0"/>
              </a:rPr>
              <a:t>Optional&lt;T&gt;</a:t>
            </a:r>
            <a:endParaRPr lang="de-AT" dirty="0">
              <a:latin typeface="Courier New" panose="02070309020205020404" pitchFamily="49" charset="0"/>
              <a:cs typeface="Courier New" panose="02070309020205020404" pitchFamily="49" charset="0"/>
            </a:endParaRPr>
          </a:p>
        </p:txBody>
      </p:sp>
      <p:pic>
        <p:nvPicPr>
          <p:cNvPr id="5" name="Grafik 4"/>
          <p:cNvPicPr>
            <a:picLocks noChangeAspect="1"/>
          </p:cNvPicPr>
          <p:nvPr/>
        </p:nvPicPr>
        <p:blipFill>
          <a:blip r:embed="rId2"/>
          <a:stretch>
            <a:fillRect/>
          </a:stretch>
        </p:blipFill>
        <p:spPr>
          <a:xfrm>
            <a:off x="179512" y="32131"/>
            <a:ext cx="8759678" cy="5230539"/>
          </a:xfrm>
          <a:prstGeom prst="rect">
            <a:avLst/>
          </a:prstGeom>
        </p:spPr>
      </p:pic>
      <p:pic>
        <p:nvPicPr>
          <p:cNvPr id="6" name="Grafik 5"/>
          <p:cNvPicPr>
            <a:picLocks noChangeAspect="1"/>
          </p:cNvPicPr>
          <p:nvPr/>
        </p:nvPicPr>
        <p:blipFill>
          <a:blip r:embed="rId3"/>
          <a:stretch>
            <a:fillRect/>
          </a:stretch>
        </p:blipFill>
        <p:spPr>
          <a:xfrm>
            <a:off x="179512" y="5273681"/>
            <a:ext cx="8729878" cy="963631"/>
          </a:xfrm>
          <a:prstGeom prst="rect">
            <a:avLst/>
          </a:prstGeom>
        </p:spPr>
      </p:pic>
      <p:grpSp>
        <p:nvGrpSpPr>
          <p:cNvPr id="7" name="Gruppieren 6"/>
          <p:cNvGrpSpPr/>
          <p:nvPr/>
        </p:nvGrpSpPr>
        <p:grpSpPr>
          <a:xfrm>
            <a:off x="274210" y="1026253"/>
            <a:ext cx="7920880" cy="307777"/>
            <a:chOff x="539552" y="2945676"/>
            <a:chExt cx="7920880" cy="307777"/>
          </a:xfrm>
        </p:grpSpPr>
        <p:sp>
          <p:nvSpPr>
            <p:cNvPr id="8" name="Textfeld 7"/>
            <p:cNvSpPr txBox="1"/>
            <p:nvPr/>
          </p:nvSpPr>
          <p:spPr>
            <a:xfrm>
              <a:off x="539552" y="3034494"/>
              <a:ext cx="7488832" cy="135272"/>
            </a:xfrm>
            <a:prstGeom prst="rect">
              <a:avLst/>
            </a:prstGeom>
            <a:solidFill>
              <a:srgbClr val="E0E0E0"/>
            </a:solidFill>
          </p:spPr>
          <p:txBody>
            <a:bodyPr wrap="square" rtlCol="0">
              <a:spAutoFit/>
            </a:bodyPr>
            <a:lstStyle/>
            <a:p>
              <a:endParaRPr lang="en-GB" sz="1400" b="1" dirty="0">
                <a:solidFill>
                  <a:srgbClr val="FF0000"/>
                </a:solidFill>
                <a:latin typeface="Courier New" panose="02070309020205020404" pitchFamily="49" charset="0"/>
                <a:cs typeface="Courier New" panose="02070309020205020404" pitchFamily="49" charset="0"/>
              </a:endParaRPr>
            </a:p>
          </p:txBody>
        </p:sp>
        <p:sp>
          <p:nvSpPr>
            <p:cNvPr id="9" name="Textfeld 8"/>
            <p:cNvSpPr txBox="1"/>
            <p:nvPr/>
          </p:nvSpPr>
          <p:spPr>
            <a:xfrm>
              <a:off x="827584" y="2945676"/>
              <a:ext cx="7632848" cy="307777"/>
            </a:xfrm>
            <a:prstGeom prst="rect">
              <a:avLst/>
            </a:prstGeom>
            <a:solidFill>
              <a:srgbClr val="E0E0E0">
                <a:alpha val="0"/>
              </a:srgbClr>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calculate</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minimum</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and</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maximum</a:t>
              </a:r>
              <a:endParaRPr lang="en-GB" sz="1400" b="1" dirty="0">
                <a:solidFill>
                  <a:srgbClr val="FF0000"/>
                </a:solidFill>
                <a:latin typeface="Courier New" panose="02070309020205020404" pitchFamily="49" charset="0"/>
                <a:cs typeface="Courier New" panose="02070309020205020404" pitchFamily="49" charset="0"/>
              </a:endParaRPr>
            </a:p>
          </p:txBody>
        </p:sp>
      </p:grpSp>
      <p:grpSp>
        <p:nvGrpSpPr>
          <p:cNvPr id="10" name="Gruppieren 9"/>
          <p:cNvGrpSpPr/>
          <p:nvPr/>
        </p:nvGrpSpPr>
        <p:grpSpPr>
          <a:xfrm>
            <a:off x="274210" y="1962357"/>
            <a:ext cx="7920880" cy="307777"/>
            <a:chOff x="539552" y="2945676"/>
            <a:chExt cx="7920880" cy="307777"/>
          </a:xfrm>
        </p:grpSpPr>
        <p:sp>
          <p:nvSpPr>
            <p:cNvPr id="11" name="Textfeld 10"/>
            <p:cNvSpPr txBox="1"/>
            <p:nvPr/>
          </p:nvSpPr>
          <p:spPr>
            <a:xfrm>
              <a:off x="539552" y="3034494"/>
              <a:ext cx="7488832" cy="135272"/>
            </a:xfrm>
            <a:prstGeom prst="rect">
              <a:avLst/>
            </a:prstGeom>
            <a:solidFill>
              <a:srgbClr val="E0E0E0"/>
            </a:solidFill>
          </p:spPr>
          <p:txBody>
            <a:bodyPr wrap="square" rtlCol="0">
              <a:spAutoFit/>
            </a:bodyPr>
            <a:lstStyle/>
            <a:p>
              <a:endParaRPr lang="en-GB" sz="1400" b="1" dirty="0">
                <a:solidFill>
                  <a:srgbClr val="FF0000"/>
                </a:solidFill>
                <a:latin typeface="Courier New" panose="02070309020205020404" pitchFamily="49" charset="0"/>
                <a:cs typeface="Courier New" panose="02070309020205020404" pitchFamily="49" charset="0"/>
              </a:endParaRPr>
            </a:p>
          </p:txBody>
        </p:sp>
        <p:sp>
          <p:nvSpPr>
            <p:cNvPr id="12" name="Textfeld 11"/>
            <p:cNvSpPr txBox="1"/>
            <p:nvPr/>
          </p:nvSpPr>
          <p:spPr>
            <a:xfrm>
              <a:off x="827584" y="2945676"/>
              <a:ext cx="7632848" cy="307777"/>
            </a:xfrm>
            <a:prstGeom prst="rect">
              <a:avLst/>
            </a:prstGeom>
            <a:solidFill>
              <a:srgbClr val="E0E0E0">
                <a:alpha val="0"/>
              </a:srgbClr>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print</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minimum</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and</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maximum</a:t>
              </a:r>
              <a:endParaRPr lang="en-GB" sz="1400" b="1" dirty="0">
                <a:solidFill>
                  <a:srgbClr val="FF0000"/>
                </a:solidFill>
                <a:latin typeface="Courier New" panose="02070309020205020404" pitchFamily="49" charset="0"/>
                <a:cs typeface="Courier New" panose="02070309020205020404" pitchFamily="49" charset="0"/>
              </a:endParaRPr>
            </a:p>
          </p:txBody>
        </p:sp>
      </p:grpSp>
      <p:grpSp>
        <p:nvGrpSpPr>
          <p:cNvPr id="13" name="Gruppieren 12"/>
          <p:cNvGrpSpPr/>
          <p:nvPr/>
        </p:nvGrpSpPr>
        <p:grpSpPr>
          <a:xfrm>
            <a:off x="202202" y="2682437"/>
            <a:ext cx="7920880" cy="307777"/>
            <a:chOff x="539552" y="2945676"/>
            <a:chExt cx="7920880" cy="307777"/>
          </a:xfrm>
        </p:grpSpPr>
        <p:sp>
          <p:nvSpPr>
            <p:cNvPr id="14" name="Textfeld 13"/>
            <p:cNvSpPr txBox="1"/>
            <p:nvPr/>
          </p:nvSpPr>
          <p:spPr>
            <a:xfrm>
              <a:off x="539552" y="3034494"/>
              <a:ext cx="7488832" cy="135272"/>
            </a:xfrm>
            <a:prstGeom prst="rect">
              <a:avLst/>
            </a:prstGeom>
            <a:solidFill>
              <a:srgbClr val="E0E0E0"/>
            </a:solidFill>
          </p:spPr>
          <p:txBody>
            <a:bodyPr wrap="square" rtlCol="0">
              <a:spAutoFit/>
            </a:bodyPr>
            <a:lstStyle/>
            <a:p>
              <a:endParaRPr lang="en-GB" sz="1400" b="1" dirty="0">
                <a:solidFill>
                  <a:srgbClr val="FF0000"/>
                </a:solidFill>
                <a:latin typeface="Courier New" panose="02070309020205020404" pitchFamily="49" charset="0"/>
                <a:cs typeface="Courier New" panose="02070309020205020404" pitchFamily="49" charset="0"/>
              </a:endParaRPr>
            </a:p>
          </p:txBody>
        </p:sp>
        <p:sp>
          <p:nvSpPr>
            <p:cNvPr id="15" name="Textfeld 14"/>
            <p:cNvSpPr txBox="1"/>
            <p:nvPr/>
          </p:nvSpPr>
          <p:spPr>
            <a:xfrm>
              <a:off x="827584" y="2945676"/>
              <a:ext cx="7632848" cy="307777"/>
            </a:xfrm>
            <a:prstGeom prst="rect">
              <a:avLst/>
            </a:prstGeom>
            <a:solidFill>
              <a:srgbClr val="E0E0E0">
                <a:alpha val="0"/>
              </a:srgbClr>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is</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there</a:t>
              </a:r>
              <a:r>
                <a:rPr lang="de-AT" sz="1400" b="1" dirty="0" smtClean="0">
                  <a:solidFill>
                    <a:srgbClr val="FF0000"/>
                  </a:solidFill>
                  <a:latin typeface="Courier New" panose="02070309020205020404" pitchFamily="49" charset="0"/>
                  <a:cs typeface="Courier New" panose="02070309020205020404" pitchFamily="49" charset="0"/>
                </a:rPr>
                <a:t> a </a:t>
              </a:r>
              <a:r>
                <a:rPr lang="de-AT" sz="1400" b="1" dirty="0" err="1" smtClean="0">
                  <a:solidFill>
                    <a:srgbClr val="FF0000"/>
                  </a:solidFill>
                  <a:latin typeface="Courier New" panose="02070309020205020404" pitchFamily="49" charset="0"/>
                  <a:cs typeface="Courier New" panose="02070309020205020404" pitchFamily="49" charset="0"/>
                </a:rPr>
                <a:t>value</a:t>
              </a:r>
              <a:r>
                <a:rPr lang="de-AT" sz="1400" b="1" dirty="0" smtClean="0">
                  <a:solidFill>
                    <a:srgbClr val="FF0000"/>
                  </a:solidFill>
                  <a:latin typeface="Courier New" panose="02070309020205020404" pitchFamily="49" charset="0"/>
                  <a:cs typeface="Courier New" panose="02070309020205020404" pitchFamily="49" charset="0"/>
                </a:rPr>
                <a:t>?</a:t>
              </a:r>
              <a:endParaRPr lang="en-GB" sz="1400" b="1" dirty="0">
                <a:solidFill>
                  <a:srgbClr val="FF0000"/>
                </a:solidFill>
                <a:latin typeface="Courier New" panose="02070309020205020404" pitchFamily="49" charset="0"/>
                <a:cs typeface="Courier New" panose="02070309020205020404" pitchFamily="49" charset="0"/>
              </a:endParaRPr>
            </a:p>
          </p:txBody>
        </p:sp>
      </p:grpSp>
      <p:grpSp>
        <p:nvGrpSpPr>
          <p:cNvPr id="16" name="Gruppieren 15"/>
          <p:cNvGrpSpPr/>
          <p:nvPr/>
        </p:nvGrpSpPr>
        <p:grpSpPr>
          <a:xfrm>
            <a:off x="202202" y="3258501"/>
            <a:ext cx="7920880" cy="307777"/>
            <a:chOff x="539552" y="2945676"/>
            <a:chExt cx="7920880" cy="307777"/>
          </a:xfrm>
        </p:grpSpPr>
        <p:sp>
          <p:nvSpPr>
            <p:cNvPr id="17" name="Textfeld 16"/>
            <p:cNvSpPr txBox="1"/>
            <p:nvPr/>
          </p:nvSpPr>
          <p:spPr>
            <a:xfrm>
              <a:off x="539552" y="3034494"/>
              <a:ext cx="7488832" cy="135272"/>
            </a:xfrm>
            <a:prstGeom prst="rect">
              <a:avLst/>
            </a:prstGeom>
            <a:solidFill>
              <a:srgbClr val="E0E0E0"/>
            </a:solidFill>
          </p:spPr>
          <p:txBody>
            <a:bodyPr wrap="square" rtlCol="0">
              <a:spAutoFit/>
            </a:bodyPr>
            <a:lstStyle/>
            <a:p>
              <a:endParaRPr lang="en-GB" sz="1400" b="1" dirty="0">
                <a:solidFill>
                  <a:srgbClr val="FF0000"/>
                </a:solidFill>
                <a:latin typeface="Courier New" panose="02070309020205020404" pitchFamily="49" charset="0"/>
                <a:cs typeface="Courier New" panose="02070309020205020404" pitchFamily="49" charset="0"/>
              </a:endParaRPr>
            </a:p>
          </p:txBody>
        </p:sp>
        <p:sp>
          <p:nvSpPr>
            <p:cNvPr id="18" name="Textfeld 17"/>
            <p:cNvSpPr txBox="1"/>
            <p:nvPr/>
          </p:nvSpPr>
          <p:spPr>
            <a:xfrm>
              <a:off x="827584" y="2945676"/>
              <a:ext cx="7632848" cy="307777"/>
            </a:xfrm>
            <a:prstGeom prst="rect">
              <a:avLst/>
            </a:prstGeom>
            <a:solidFill>
              <a:srgbClr val="E0E0E0">
                <a:alpha val="0"/>
              </a:srgbClr>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getting</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the</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value</a:t>
              </a:r>
              <a:endParaRPr lang="en-GB" sz="1400" b="1" dirty="0">
                <a:solidFill>
                  <a:srgbClr val="FF0000"/>
                </a:solidFill>
                <a:latin typeface="Courier New" panose="02070309020205020404" pitchFamily="49" charset="0"/>
                <a:cs typeface="Courier New" panose="02070309020205020404" pitchFamily="49" charset="0"/>
              </a:endParaRPr>
            </a:p>
          </p:txBody>
        </p:sp>
      </p:grpSp>
      <p:grpSp>
        <p:nvGrpSpPr>
          <p:cNvPr id="19" name="Gruppieren 18"/>
          <p:cNvGrpSpPr/>
          <p:nvPr/>
        </p:nvGrpSpPr>
        <p:grpSpPr>
          <a:xfrm>
            <a:off x="202202" y="3978581"/>
            <a:ext cx="7920880" cy="307777"/>
            <a:chOff x="539552" y="2945676"/>
            <a:chExt cx="7920880" cy="307777"/>
          </a:xfrm>
        </p:grpSpPr>
        <p:sp>
          <p:nvSpPr>
            <p:cNvPr id="20" name="Textfeld 19"/>
            <p:cNvSpPr txBox="1"/>
            <p:nvPr/>
          </p:nvSpPr>
          <p:spPr>
            <a:xfrm>
              <a:off x="539552" y="3034494"/>
              <a:ext cx="7488832" cy="135272"/>
            </a:xfrm>
            <a:prstGeom prst="rect">
              <a:avLst/>
            </a:prstGeom>
            <a:solidFill>
              <a:srgbClr val="E0E0E0"/>
            </a:solidFill>
          </p:spPr>
          <p:txBody>
            <a:bodyPr wrap="square" rtlCol="0">
              <a:spAutoFit/>
            </a:bodyPr>
            <a:lstStyle/>
            <a:p>
              <a:endParaRPr lang="en-GB" sz="1400" b="1" dirty="0">
                <a:solidFill>
                  <a:srgbClr val="FF0000"/>
                </a:solidFill>
                <a:latin typeface="Courier New" panose="02070309020205020404" pitchFamily="49" charset="0"/>
                <a:cs typeface="Courier New" panose="02070309020205020404" pitchFamily="49" charset="0"/>
              </a:endParaRPr>
            </a:p>
          </p:txBody>
        </p:sp>
        <p:sp>
          <p:nvSpPr>
            <p:cNvPr id="21" name="Textfeld 20"/>
            <p:cNvSpPr txBox="1"/>
            <p:nvPr/>
          </p:nvSpPr>
          <p:spPr>
            <a:xfrm>
              <a:off x="827584" y="2945676"/>
              <a:ext cx="7632848" cy="307777"/>
            </a:xfrm>
            <a:prstGeom prst="rect">
              <a:avLst/>
            </a:prstGeom>
            <a:solidFill>
              <a:srgbClr val="E0E0E0">
                <a:alpha val="0"/>
              </a:srgbClr>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factory</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methods</a:t>
              </a:r>
              <a:endParaRPr lang="en-GB" sz="1400" b="1" dirty="0">
                <a:solidFill>
                  <a:srgbClr val="FF0000"/>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232773639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latin typeface="Courier New" panose="02070309020205020404" pitchFamily="49" charset="0"/>
                <a:cs typeface="Courier New" panose="02070309020205020404" pitchFamily="49" charset="0"/>
              </a:rPr>
              <a:t>Optional&lt;T&gt;</a:t>
            </a:r>
            <a:endParaRPr lang="de-AT" dirty="0">
              <a:latin typeface="Courier New" panose="02070309020205020404" pitchFamily="49" charset="0"/>
              <a:cs typeface="Courier New" panose="02070309020205020404" pitchFamily="49" charset="0"/>
            </a:endParaRPr>
          </a:p>
        </p:txBody>
      </p:sp>
      <p:pic>
        <p:nvPicPr>
          <p:cNvPr id="3" name="Grafik 2"/>
          <p:cNvPicPr>
            <a:picLocks noChangeAspect="1"/>
          </p:cNvPicPr>
          <p:nvPr/>
        </p:nvPicPr>
        <p:blipFill>
          <a:blip r:embed="rId2"/>
          <a:stretch>
            <a:fillRect/>
          </a:stretch>
        </p:blipFill>
        <p:spPr>
          <a:xfrm>
            <a:off x="402770" y="2132856"/>
            <a:ext cx="8284030" cy="3766195"/>
          </a:xfrm>
          <a:prstGeom prst="rect">
            <a:avLst/>
          </a:prstGeom>
        </p:spPr>
      </p:pic>
      <p:sp>
        <p:nvSpPr>
          <p:cNvPr id="4" name="Textfeld 3"/>
          <p:cNvSpPr txBox="1"/>
          <p:nvPr/>
        </p:nvSpPr>
        <p:spPr>
          <a:xfrm>
            <a:off x="457200" y="1700808"/>
            <a:ext cx="4350422" cy="369332"/>
          </a:xfrm>
          <a:prstGeom prst="rect">
            <a:avLst/>
          </a:prstGeom>
          <a:noFill/>
        </p:spPr>
        <p:txBody>
          <a:bodyPr wrap="none" rtlCol="0">
            <a:spAutoFit/>
          </a:bodyPr>
          <a:lstStyle/>
          <a:p>
            <a:r>
              <a:rPr lang="de-AT" dirty="0" smtClean="0"/>
              <a:t>Handling alternatives </a:t>
            </a:r>
            <a:r>
              <a:rPr lang="de-AT" dirty="0" err="1" smtClean="0"/>
              <a:t>with</a:t>
            </a:r>
            <a:r>
              <a:rPr lang="de-AT" dirty="0" smtClean="0"/>
              <a:t> </a:t>
            </a:r>
            <a:r>
              <a:rPr lang="de-AT" dirty="0" smtClean="0">
                <a:latin typeface="Courier New" panose="02070309020205020404" pitchFamily="49" charset="0"/>
                <a:cs typeface="Courier New" panose="02070309020205020404" pitchFamily="49" charset="0"/>
              </a:rPr>
              <a:t>Optional&lt;T&gt;:</a:t>
            </a:r>
            <a:endParaRPr lang="de-AT" dirty="0">
              <a:latin typeface="Courier New" panose="02070309020205020404" pitchFamily="49" charset="0"/>
              <a:cs typeface="Courier New" panose="02070309020205020404" pitchFamily="49" charset="0"/>
            </a:endParaRPr>
          </a:p>
        </p:txBody>
      </p:sp>
      <p:grpSp>
        <p:nvGrpSpPr>
          <p:cNvPr id="5" name="Gruppieren 4"/>
          <p:cNvGrpSpPr/>
          <p:nvPr/>
        </p:nvGrpSpPr>
        <p:grpSpPr>
          <a:xfrm>
            <a:off x="457200" y="3429000"/>
            <a:ext cx="7920880" cy="307777"/>
            <a:chOff x="539552" y="2945676"/>
            <a:chExt cx="7920880" cy="307777"/>
          </a:xfrm>
        </p:grpSpPr>
        <p:sp>
          <p:nvSpPr>
            <p:cNvPr id="6" name="Textfeld 5"/>
            <p:cNvSpPr txBox="1"/>
            <p:nvPr/>
          </p:nvSpPr>
          <p:spPr>
            <a:xfrm>
              <a:off x="539552" y="3034494"/>
              <a:ext cx="7488832" cy="135272"/>
            </a:xfrm>
            <a:prstGeom prst="rect">
              <a:avLst/>
            </a:prstGeom>
            <a:solidFill>
              <a:srgbClr val="E0E0E0"/>
            </a:solidFill>
          </p:spPr>
          <p:txBody>
            <a:bodyPr wrap="square" rtlCol="0">
              <a:spAutoFit/>
            </a:bodyPr>
            <a:lstStyle/>
            <a:p>
              <a:endParaRPr lang="en-GB" sz="1400" b="1" dirty="0">
                <a:solidFill>
                  <a:srgbClr val="FF0000"/>
                </a:solidFill>
                <a:latin typeface="Courier New" panose="02070309020205020404" pitchFamily="49" charset="0"/>
                <a:cs typeface="Courier New" panose="02070309020205020404" pitchFamily="49" charset="0"/>
              </a:endParaRPr>
            </a:p>
          </p:txBody>
        </p:sp>
        <p:sp>
          <p:nvSpPr>
            <p:cNvPr id="7" name="Textfeld 6"/>
            <p:cNvSpPr txBox="1"/>
            <p:nvPr/>
          </p:nvSpPr>
          <p:spPr>
            <a:xfrm>
              <a:off x="827584" y="2945676"/>
              <a:ext cx="7632848" cy="307777"/>
            </a:xfrm>
            <a:prstGeom prst="rect">
              <a:avLst/>
            </a:prstGeom>
            <a:solidFill>
              <a:srgbClr val="E0E0E0">
                <a:alpha val="0"/>
              </a:srgbClr>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do </a:t>
              </a:r>
              <a:r>
                <a:rPr lang="de-AT" sz="1400" b="1" dirty="0" err="1" smtClean="0">
                  <a:solidFill>
                    <a:srgbClr val="FF0000"/>
                  </a:solidFill>
                  <a:latin typeface="Courier New" panose="02070309020205020404" pitchFamily="49" charset="0"/>
                  <a:cs typeface="Courier New" panose="02070309020205020404" pitchFamily="49" charset="0"/>
                </a:rPr>
                <a:t>something</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if</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there</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is</a:t>
              </a:r>
              <a:r>
                <a:rPr lang="de-AT" sz="1400" b="1" dirty="0" smtClean="0">
                  <a:solidFill>
                    <a:srgbClr val="FF0000"/>
                  </a:solidFill>
                  <a:latin typeface="Courier New" panose="02070309020205020404" pitchFamily="49" charset="0"/>
                  <a:cs typeface="Courier New" panose="02070309020205020404" pitchFamily="49" charset="0"/>
                </a:rPr>
                <a:t> a </a:t>
              </a:r>
              <a:r>
                <a:rPr lang="de-AT" sz="1400" b="1" dirty="0" err="1" smtClean="0">
                  <a:solidFill>
                    <a:srgbClr val="FF0000"/>
                  </a:solidFill>
                  <a:latin typeface="Courier New" panose="02070309020205020404" pitchFamily="49" charset="0"/>
                  <a:cs typeface="Courier New" panose="02070309020205020404" pitchFamily="49" charset="0"/>
                </a:rPr>
                <a:t>value</a:t>
              </a:r>
              <a:endParaRPr lang="en-GB" sz="1400" b="1" dirty="0">
                <a:solidFill>
                  <a:srgbClr val="FF0000"/>
                </a:solidFill>
                <a:latin typeface="Courier New" panose="02070309020205020404" pitchFamily="49" charset="0"/>
                <a:cs typeface="Courier New" panose="02070309020205020404" pitchFamily="49" charset="0"/>
              </a:endParaRPr>
            </a:p>
          </p:txBody>
        </p:sp>
      </p:grpSp>
      <p:grpSp>
        <p:nvGrpSpPr>
          <p:cNvPr id="8" name="Gruppieren 7"/>
          <p:cNvGrpSpPr/>
          <p:nvPr/>
        </p:nvGrpSpPr>
        <p:grpSpPr>
          <a:xfrm>
            <a:off x="467544" y="3933056"/>
            <a:ext cx="7920880" cy="307777"/>
            <a:chOff x="539552" y="2945676"/>
            <a:chExt cx="7920880" cy="307777"/>
          </a:xfrm>
        </p:grpSpPr>
        <p:sp>
          <p:nvSpPr>
            <p:cNvPr id="9" name="Textfeld 8"/>
            <p:cNvSpPr txBox="1"/>
            <p:nvPr/>
          </p:nvSpPr>
          <p:spPr>
            <a:xfrm>
              <a:off x="539552" y="3034494"/>
              <a:ext cx="7488832" cy="135272"/>
            </a:xfrm>
            <a:prstGeom prst="rect">
              <a:avLst/>
            </a:prstGeom>
            <a:solidFill>
              <a:srgbClr val="E0E0E0"/>
            </a:solidFill>
          </p:spPr>
          <p:txBody>
            <a:bodyPr wrap="square" rtlCol="0">
              <a:spAutoFit/>
            </a:bodyPr>
            <a:lstStyle/>
            <a:p>
              <a:endParaRPr lang="en-GB" sz="1400" b="1" dirty="0">
                <a:solidFill>
                  <a:srgbClr val="FF0000"/>
                </a:solidFill>
                <a:latin typeface="Courier New" panose="02070309020205020404" pitchFamily="49" charset="0"/>
                <a:cs typeface="Courier New" panose="02070309020205020404" pitchFamily="49" charset="0"/>
              </a:endParaRPr>
            </a:p>
          </p:txBody>
        </p:sp>
        <p:sp>
          <p:nvSpPr>
            <p:cNvPr id="10" name="Textfeld 9"/>
            <p:cNvSpPr txBox="1"/>
            <p:nvPr/>
          </p:nvSpPr>
          <p:spPr>
            <a:xfrm>
              <a:off x="827584" y="2945676"/>
              <a:ext cx="7632848" cy="307777"/>
            </a:xfrm>
            <a:prstGeom prst="rect">
              <a:avLst/>
            </a:prstGeom>
            <a:solidFill>
              <a:srgbClr val="E0E0E0">
                <a:alpha val="0"/>
              </a:srgbClr>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if</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present</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return</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the</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value</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or</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alternatively</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return</a:t>
              </a:r>
              <a:r>
                <a:rPr lang="de-AT" sz="1400" b="1" dirty="0" smtClean="0">
                  <a:solidFill>
                    <a:srgbClr val="FF0000"/>
                  </a:solidFill>
                  <a:latin typeface="Courier New" panose="02070309020205020404" pitchFamily="49" charset="0"/>
                  <a:cs typeface="Courier New" panose="02070309020205020404" pitchFamily="49" charset="0"/>
                </a:rPr>
                <a:t> a </a:t>
              </a:r>
              <a:r>
                <a:rPr lang="de-AT" sz="1400" b="1" dirty="0" err="1" smtClean="0">
                  <a:solidFill>
                    <a:srgbClr val="FF0000"/>
                  </a:solidFill>
                  <a:latin typeface="Courier New" panose="02070309020205020404" pitchFamily="49" charset="0"/>
                  <a:cs typeface="Courier New" panose="02070309020205020404" pitchFamily="49" charset="0"/>
                </a:rPr>
                <a:t>default</a:t>
              </a:r>
              <a:endParaRPr lang="en-GB" sz="1400" b="1" dirty="0">
                <a:solidFill>
                  <a:srgbClr val="FF0000"/>
                </a:solidFill>
                <a:latin typeface="Courier New" panose="02070309020205020404" pitchFamily="49" charset="0"/>
                <a:cs typeface="Courier New" panose="02070309020205020404" pitchFamily="49" charset="0"/>
              </a:endParaRPr>
            </a:p>
          </p:txBody>
        </p:sp>
      </p:grpSp>
      <p:grpSp>
        <p:nvGrpSpPr>
          <p:cNvPr id="11" name="Gruppieren 10"/>
          <p:cNvGrpSpPr/>
          <p:nvPr/>
        </p:nvGrpSpPr>
        <p:grpSpPr>
          <a:xfrm>
            <a:off x="467223" y="4468293"/>
            <a:ext cx="7920880" cy="307777"/>
            <a:chOff x="539552" y="2945676"/>
            <a:chExt cx="7920880" cy="307777"/>
          </a:xfrm>
        </p:grpSpPr>
        <p:sp>
          <p:nvSpPr>
            <p:cNvPr id="12" name="Textfeld 11"/>
            <p:cNvSpPr txBox="1"/>
            <p:nvPr/>
          </p:nvSpPr>
          <p:spPr>
            <a:xfrm>
              <a:off x="539552" y="3034494"/>
              <a:ext cx="7488832" cy="135272"/>
            </a:xfrm>
            <a:prstGeom prst="rect">
              <a:avLst/>
            </a:prstGeom>
            <a:solidFill>
              <a:srgbClr val="E0E0E0"/>
            </a:solidFill>
          </p:spPr>
          <p:txBody>
            <a:bodyPr wrap="square" rtlCol="0">
              <a:spAutoFit/>
            </a:bodyPr>
            <a:lstStyle/>
            <a:p>
              <a:endParaRPr lang="en-GB" sz="1400" b="1" dirty="0">
                <a:solidFill>
                  <a:srgbClr val="FF0000"/>
                </a:solidFill>
                <a:latin typeface="Courier New" panose="02070309020205020404" pitchFamily="49" charset="0"/>
                <a:cs typeface="Courier New" panose="02070309020205020404" pitchFamily="49" charset="0"/>
              </a:endParaRPr>
            </a:p>
          </p:txBody>
        </p:sp>
        <p:sp>
          <p:nvSpPr>
            <p:cNvPr id="13" name="Textfeld 12"/>
            <p:cNvSpPr txBox="1"/>
            <p:nvPr/>
          </p:nvSpPr>
          <p:spPr>
            <a:xfrm>
              <a:off x="827584" y="2945676"/>
              <a:ext cx="7632848" cy="307777"/>
            </a:xfrm>
            <a:prstGeom prst="rect">
              <a:avLst/>
            </a:prstGeom>
            <a:solidFill>
              <a:srgbClr val="E0E0E0">
                <a:alpha val="0"/>
              </a:srgbClr>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if</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no</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value</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is</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present</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calculate</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one</a:t>
              </a:r>
              <a:endParaRPr lang="en-GB" sz="1400" b="1" dirty="0">
                <a:solidFill>
                  <a:srgbClr val="FF0000"/>
                </a:solidFill>
                <a:latin typeface="Courier New" panose="02070309020205020404" pitchFamily="49" charset="0"/>
                <a:cs typeface="Courier New" panose="02070309020205020404" pitchFamily="49" charset="0"/>
              </a:endParaRPr>
            </a:p>
          </p:txBody>
        </p:sp>
      </p:grpSp>
      <p:grpSp>
        <p:nvGrpSpPr>
          <p:cNvPr id="14" name="Gruppieren 13"/>
          <p:cNvGrpSpPr/>
          <p:nvPr/>
        </p:nvGrpSpPr>
        <p:grpSpPr>
          <a:xfrm>
            <a:off x="467223" y="5186708"/>
            <a:ext cx="7920880" cy="307777"/>
            <a:chOff x="539552" y="2945676"/>
            <a:chExt cx="7920880" cy="307777"/>
          </a:xfrm>
        </p:grpSpPr>
        <p:sp>
          <p:nvSpPr>
            <p:cNvPr id="15" name="Textfeld 14"/>
            <p:cNvSpPr txBox="1"/>
            <p:nvPr/>
          </p:nvSpPr>
          <p:spPr>
            <a:xfrm>
              <a:off x="539552" y="3034494"/>
              <a:ext cx="7488832" cy="135272"/>
            </a:xfrm>
            <a:prstGeom prst="rect">
              <a:avLst/>
            </a:prstGeom>
            <a:solidFill>
              <a:srgbClr val="E0E0E0"/>
            </a:solidFill>
          </p:spPr>
          <p:txBody>
            <a:bodyPr wrap="square" rtlCol="0">
              <a:spAutoFit/>
            </a:bodyPr>
            <a:lstStyle/>
            <a:p>
              <a:endParaRPr lang="en-GB" sz="1400" b="1" dirty="0">
                <a:solidFill>
                  <a:srgbClr val="FF0000"/>
                </a:solidFill>
                <a:latin typeface="Courier New" panose="02070309020205020404" pitchFamily="49" charset="0"/>
                <a:cs typeface="Courier New" panose="02070309020205020404" pitchFamily="49" charset="0"/>
              </a:endParaRPr>
            </a:p>
          </p:txBody>
        </p:sp>
        <p:sp>
          <p:nvSpPr>
            <p:cNvPr id="16" name="Textfeld 15"/>
            <p:cNvSpPr txBox="1"/>
            <p:nvPr/>
          </p:nvSpPr>
          <p:spPr>
            <a:xfrm>
              <a:off x="827584" y="2945676"/>
              <a:ext cx="7632848" cy="307777"/>
            </a:xfrm>
            <a:prstGeom prst="rect">
              <a:avLst/>
            </a:prstGeom>
            <a:solidFill>
              <a:srgbClr val="E0E0E0">
                <a:alpha val="0"/>
              </a:srgbClr>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raise</a:t>
              </a:r>
              <a:r>
                <a:rPr lang="de-AT" sz="1400" b="1" dirty="0" smtClean="0">
                  <a:solidFill>
                    <a:srgbClr val="FF0000"/>
                  </a:solidFill>
                  <a:latin typeface="Courier New" panose="02070309020205020404" pitchFamily="49" charset="0"/>
                  <a:cs typeface="Courier New" panose="02070309020205020404" pitchFamily="49" charset="0"/>
                </a:rPr>
                <a:t> an </a:t>
              </a:r>
              <a:r>
                <a:rPr lang="de-AT" sz="1400" b="1" dirty="0" err="1" smtClean="0">
                  <a:solidFill>
                    <a:srgbClr val="FF0000"/>
                  </a:solidFill>
                  <a:latin typeface="Courier New" panose="02070309020205020404" pitchFamily="49" charset="0"/>
                  <a:cs typeface="Courier New" panose="02070309020205020404" pitchFamily="49" charset="0"/>
                </a:rPr>
                <a:t>exception</a:t>
              </a:r>
              <a:r>
                <a:rPr lang="de-AT" sz="1400" b="1" dirty="0" smtClean="0">
                  <a:solidFill>
                    <a:srgbClr val="FF0000"/>
                  </a:solidFill>
                  <a:latin typeface="Courier New" panose="02070309020205020404" pitchFamily="49" charset="0"/>
                  <a:cs typeface="Courier New" panose="02070309020205020404" pitchFamily="49" charset="0"/>
                </a:rPr>
                <a:t> in </a:t>
              </a:r>
              <a:r>
                <a:rPr lang="de-AT" sz="1400" b="1" dirty="0" err="1" smtClean="0">
                  <a:solidFill>
                    <a:srgbClr val="FF0000"/>
                  </a:solidFill>
                  <a:latin typeface="Courier New" panose="02070309020205020404" pitchFamily="49" charset="0"/>
                  <a:cs typeface="Courier New" panose="02070309020205020404" pitchFamily="49" charset="0"/>
                </a:rPr>
                <a:t>case</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there</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is</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no</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value</a:t>
              </a:r>
              <a:endParaRPr lang="en-GB" sz="1400" b="1" dirty="0">
                <a:solidFill>
                  <a:srgbClr val="FF0000"/>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1789151712"/>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latin typeface="Courier New" panose="02070309020205020404" pitchFamily="49" charset="0"/>
                <a:cs typeface="Courier New" panose="02070309020205020404" pitchFamily="49" charset="0"/>
              </a:rPr>
              <a:t>Optional&lt;T&gt;</a:t>
            </a:r>
            <a:endParaRPr lang="de-AT" dirty="0">
              <a:latin typeface="Courier New" panose="02070309020205020404" pitchFamily="49" charset="0"/>
              <a:cs typeface="Courier New" panose="02070309020205020404" pitchFamily="49" charset="0"/>
            </a:endParaRPr>
          </a:p>
        </p:txBody>
      </p:sp>
      <p:sp>
        <p:nvSpPr>
          <p:cNvPr id="4" name="Textfeld 3"/>
          <p:cNvSpPr txBox="1"/>
          <p:nvPr/>
        </p:nvSpPr>
        <p:spPr>
          <a:xfrm>
            <a:off x="457200" y="1700808"/>
            <a:ext cx="4056367" cy="369332"/>
          </a:xfrm>
          <a:prstGeom prst="rect">
            <a:avLst/>
          </a:prstGeom>
          <a:noFill/>
        </p:spPr>
        <p:txBody>
          <a:bodyPr wrap="none" rtlCol="0">
            <a:spAutoFit/>
          </a:bodyPr>
          <a:lstStyle/>
          <a:p>
            <a:r>
              <a:rPr lang="de-AT" dirty="0" err="1" smtClean="0"/>
              <a:t>Process</a:t>
            </a:r>
            <a:r>
              <a:rPr lang="de-AT" dirty="0" smtClean="0"/>
              <a:t> primitives </a:t>
            </a:r>
            <a:r>
              <a:rPr lang="de-AT" dirty="0" err="1" smtClean="0"/>
              <a:t>using</a:t>
            </a:r>
            <a:r>
              <a:rPr lang="de-AT" dirty="0" smtClean="0"/>
              <a:t> </a:t>
            </a:r>
            <a:r>
              <a:rPr lang="de-AT" dirty="0" smtClean="0">
                <a:latin typeface="Courier New" panose="02070309020205020404" pitchFamily="49" charset="0"/>
                <a:cs typeface="Courier New" panose="02070309020205020404" pitchFamily="49" charset="0"/>
              </a:rPr>
              <a:t>Optional&lt;T&gt;</a:t>
            </a:r>
            <a:r>
              <a:rPr lang="de-AT" dirty="0" smtClean="0"/>
              <a:t>:</a:t>
            </a:r>
            <a:endParaRPr lang="de-AT" dirty="0">
              <a:latin typeface="Courier New" panose="02070309020205020404" pitchFamily="49" charset="0"/>
              <a:cs typeface="Courier New" panose="02070309020205020404" pitchFamily="49" charset="0"/>
            </a:endParaRPr>
          </a:p>
        </p:txBody>
      </p:sp>
      <p:pic>
        <p:nvPicPr>
          <p:cNvPr id="5" name="Grafik 4"/>
          <p:cNvPicPr>
            <a:picLocks noChangeAspect="1"/>
          </p:cNvPicPr>
          <p:nvPr/>
        </p:nvPicPr>
        <p:blipFill>
          <a:blip r:embed="rId2"/>
          <a:stretch>
            <a:fillRect/>
          </a:stretch>
        </p:blipFill>
        <p:spPr>
          <a:xfrm>
            <a:off x="439440" y="2070140"/>
            <a:ext cx="8348808" cy="2366972"/>
          </a:xfrm>
          <a:prstGeom prst="rect">
            <a:avLst/>
          </a:prstGeom>
        </p:spPr>
      </p:pic>
    </p:spTree>
    <p:extLst>
      <p:ext uri="{BB962C8B-B14F-4D97-AF65-F5344CB8AC3E}">
        <p14:creationId xmlns:p14="http://schemas.microsoft.com/office/powerpoint/2010/main" val="129661136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Agenda</a:t>
            </a:r>
            <a:endParaRPr lang="de-AT" dirty="0"/>
          </a:p>
        </p:txBody>
      </p:sp>
      <p:sp>
        <p:nvSpPr>
          <p:cNvPr id="3" name="Inhaltsplatzhalter 2"/>
          <p:cNvSpPr>
            <a:spLocks noGrp="1"/>
          </p:cNvSpPr>
          <p:nvPr>
            <p:ph idx="1"/>
          </p:nvPr>
        </p:nvSpPr>
        <p:spPr>
          <a:xfrm>
            <a:off x="457200" y="1340768"/>
            <a:ext cx="8229600" cy="4525963"/>
          </a:xfrm>
        </p:spPr>
        <p:txBody>
          <a:bodyPr/>
          <a:lstStyle/>
          <a:p>
            <a:r>
              <a:rPr lang="en-US" dirty="0" smtClean="0"/>
              <a:t>Further Changes in JDK 1.8</a:t>
            </a:r>
            <a:endParaRPr lang="de-AT" dirty="0" smtClean="0"/>
          </a:p>
          <a:p>
            <a:pPr lvl="1"/>
            <a:r>
              <a:rPr lang="de-AT" dirty="0" err="1" smtClean="0"/>
              <a:t>Extensions</a:t>
            </a:r>
            <a:r>
              <a:rPr lang="de-AT" dirty="0" smtClean="0"/>
              <a:t> </a:t>
            </a:r>
            <a:r>
              <a:rPr lang="de-AT" dirty="0" err="1" smtClean="0"/>
              <a:t>of</a:t>
            </a:r>
            <a:r>
              <a:rPr lang="de-AT" dirty="0" smtClean="0"/>
              <a:t> Interface </a:t>
            </a:r>
            <a:r>
              <a:rPr lang="de-AT" dirty="0" err="1" smtClean="0"/>
              <a:t>Comparator</a:t>
            </a:r>
            <a:r>
              <a:rPr lang="de-AT" dirty="0" smtClean="0"/>
              <a:t>&lt;T&gt;</a:t>
            </a:r>
          </a:p>
          <a:p>
            <a:pPr lvl="1"/>
            <a:r>
              <a:rPr lang="de-AT" dirty="0" smtClean="0"/>
              <a:t>Class Optional&lt;T&gt;</a:t>
            </a:r>
          </a:p>
          <a:p>
            <a:pPr lvl="1"/>
            <a:r>
              <a:rPr lang="de-AT" dirty="0" smtClean="0">
                <a:solidFill>
                  <a:srgbClr val="FF0000"/>
                </a:solidFill>
              </a:rPr>
              <a:t>Parallel Array </a:t>
            </a:r>
            <a:r>
              <a:rPr lang="de-AT" dirty="0" err="1" smtClean="0">
                <a:solidFill>
                  <a:srgbClr val="FF0000"/>
                </a:solidFill>
              </a:rPr>
              <a:t>Operations</a:t>
            </a:r>
            <a:endParaRPr lang="de-AT" dirty="0" smtClean="0">
              <a:solidFill>
                <a:srgbClr val="FF0000"/>
              </a:solidFill>
            </a:endParaRPr>
          </a:p>
          <a:p>
            <a:pPr lvl="1"/>
            <a:r>
              <a:rPr lang="de-AT" dirty="0" err="1" smtClean="0"/>
              <a:t>Extensions</a:t>
            </a:r>
            <a:r>
              <a:rPr lang="de-AT" dirty="0" smtClean="0"/>
              <a:t> </a:t>
            </a:r>
            <a:r>
              <a:rPr lang="de-AT" dirty="0" err="1" smtClean="0"/>
              <a:t>of</a:t>
            </a:r>
            <a:r>
              <a:rPr lang="de-AT" dirty="0" smtClean="0"/>
              <a:t> Interface </a:t>
            </a:r>
            <a:r>
              <a:rPr lang="de-AT" dirty="0" err="1" smtClean="0"/>
              <a:t>Map</a:t>
            </a:r>
            <a:r>
              <a:rPr lang="de-AT" dirty="0" smtClean="0"/>
              <a:t>&lt;K,V&gt;</a:t>
            </a:r>
          </a:p>
          <a:p>
            <a:pPr lvl="1"/>
            <a:r>
              <a:rPr lang="en-US" dirty="0" smtClean="0"/>
              <a:t>Extensions of NIO and Class Files</a:t>
            </a:r>
            <a:endParaRPr lang="de-AT" dirty="0" smtClean="0"/>
          </a:p>
          <a:p>
            <a:pPr lvl="1"/>
            <a:r>
              <a:rPr lang="de-AT" dirty="0" err="1" smtClean="0"/>
              <a:t>Concurrency</a:t>
            </a:r>
            <a:r>
              <a:rPr lang="de-AT" dirty="0" smtClean="0"/>
              <a:t> </a:t>
            </a:r>
            <a:r>
              <a:rPr lang="de-AT" dirty="0" err="1" smtClean="0"/>
              <a:t>Enhancements</a:t>
            </a:r>
            <a:endParaRPr lang="de-AT" dirty="0" smtClean="0"/>
          </a:p>
          <a:p>
            <a:pPr lvl="1"/>
            <a:r>
              <a:rPr lang="en-US" dirty="0" err="1" smtClean="0"/>
              <a:t>Nashorn</a:t>
            </a:r>
            <a:r>
              <a:rPr lang="en-US" dirty="0" smtClean="0"/>
              <a:t> JavaScript Engine</a:t>
            </a:r>
            <a:endParaRPr lang="de-AT" dirty="0" smtClean="0"/>
          </a:p>
          <a:p>
            <a:pPr marL="0" indent="0">
              <a:buNone/>
            </a:pPr>
            <a:endParaRPr lang="de-AT" dirty="0" smtClean="0"/>
          </a:p>
        </p:txBody>
      </p:sp>
    </p:spTree>
    <p:extLst>
      <p:ext uri="{BB962C8B-B14F-4D97-AF65-F5344CB8AC3E}">
        <p14:creationId xmlns:p14="http://schemas.microsoft.com/office/powerpoint/2010/main" val="118740326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Parallel </a:t>
            </a:r>
            <a:r>
              <a:rPr lang="de-AT" dirty="0" err="1" smtClean="0"/>
              <a:t>Operations</a:t>
            </a:r>
            <a:r>
              <a:rPr lang="de-AT" dirty="0" smtClean="0"/>
              <a:t> on Arrays</a:t>
            </a:r>
            <a:endParaRPr lang="de-AT" dirty="0"/>
          </a:p>
        </p:txBody>
      </p:sp>
      <p:pic>
        <p:nvPicPr>
          <p:cNvPr id="4" name="Grafik 3"/>
          <p:cNvPicPr>
            <a:picLocks noChangeAspect="1"/>
          </p:cNvPicPr>
          <p:nvPr/>
        </p:nvPicPr>
        <p:blipFill>
          <a:blip r:embed="rId2"/>
          <a:stretch>
            <a:fillRect/>
          </a:stretch>
        </p:blipFill>
        <p:spPr>
          <a:xfrm>
            <a:off x="457199" y="1777678"/>
            <a:ext cx="7996233" cy="1579314"/>
          </a:xfrm>
          <a:prstGeom prst="rect">
            <a:avLst/>
          </a:prstGeom>
        </p:spPr>
      </p:pic>
      <p:sp>
        <p:nvSpPr>
          <p:cNvPr id="5" name="Rechteck 4"/>
          <p:cNvSpPr/>
          <p:nvPr/>
        </p:nvSpPr>
        <p:spPr>
          <a:xfrm>
            <a:off x="827584" y="2708920"/>
            <a:ext cx="2448272" cy="216024"/>
          </a:xfrm>
          <a:prstGeom prst="rect">
            <a:avLst/>
          </a:prstGeom>
          <a:solidFill>
            <a:srgbClr val="FFFF00">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 name="Textfeld 2"/>
          <p:cNvSpPr txBox="1"/>
          <p:nvPr/>
        </p:nvSpPr>
        <p:spPr>
          <a:xfrm>
            <a:off x="683568" y="1417638"/>
            <a:ext cx="1636923" cy="369332"/>
          </a:xfrm>
          <a:prstGeom prst="rect">
            <a:avLst/>
          </a:prstGeom>
          <a:noFill/>
        </p:spPr>
        <p:txBody>
          <a:bodyPr wrap="none" rtlCol="0">
            <a:spAutoFit/>
          </a:bodyPr>
          <a:lstStyle/>
          <a:p>
            <a:r>
              <a:rPr lang="de-AT" dirty="0" smtClean="0"/>
              <a:t>Parallel </a:t>
            </a:r>
            <a:r>
              <a:rPr lang="de-AT" dirty="0" err="1" smtClean="0"/>
              <a:t>sorting</a:t>
            </a:r>
            <a:r>
              <a:rPr lang="de-AT" dirty="0" smtClean="0"/>
              <a:t>:</a:t>
            </a:r>
            <a:endParaRPr lang="de-AT" dirty="0"/>
          </a:p>
        </p:txBody>
      </p:sp>
    </p:spTree>
    <p:extLst>
      <p:ext uri="{BB962C8B-B14F-4D97-AF65-F5344CB8AC3E}">
        <p14:creationId xmlns:p14="http://schemas.microsoft.com/office/powerpoint/2010/main" val="326375603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Parallel </a:t>
            </a:r>
            <a:r>
              <a:rPr lang="de-AT" dirty="0" err="1" smtClean="0"/>
              <a:t>Operations</a:t>
            </a:r>
            <a:r>
              <a:rPr lang="de-AT" dirty="0" smtClean="0"/>
              <a:t> on Arrays</a:t>
            </a:r>
            <a:endParaRPr lang="de-AT" dirty="0"/>
          </a:p>
        </p:txBody>
      </p:sp>
      <p:pic>
        <p:nvPicPr>
          <p:cNvPr id="17" name="Grafik 16"/>
          <p:cNvPicPr>
            <a:picLocks noChangeAspect="1"/>
          </p:cNvPicPr>
          <p:nvPr/>
        </p:nvPicPr>
        <p:blipFill>
          <a:blip r:embed="rId2"/>
          <a:stretch>
            <a:fillRect/>
          </a:stretch>
        </p:blipFill>
        <p:spPr>
          <a:xfrm>
            <a:off x="339874" y="1412776"/>
            <a:ext cx="8464252" cy="4011533"/>
          </a:xfrm>
          <a:prstGeom prst="rect">
            <a:avLst/>
          </a:prstGeom>
        </p:spPr>
      </p:pic>
      <p:sp>
        <p:nvSpPr>
          <p:cNvPr id="18" name="Textfeld 17"/>
          <p:cNvSpPr txBox="1"/>
          <p:nvPr/>
        </p:nvSpPr>
        <p:spPr>
          <a:xfrm>
            <a:off x="457200" y="1124744"/>
            <a:ext cx="2512291" cy="369332"/>
          </a:xfrm>
          <a:prstGeom prst="rect">
            <a:avLst/>
          </a:prstGeom>
          <a:noFill/>
        </p:spPr>
        <p:txBody>
          <a:bodyPr wrap="none" rtlCol="0">
            <a:spAutoFit/>
          </a:bodyPr>
          <a:lstStyle/>
          <a:p>
            <a:r>
              <a:rPr lang="de-AT" dirty="0" smtClean="0"/>
              <a:t>Parallel </a:t>
            </a:r>
            <a:r>
              <a:rPr lang="de-AT" dirty="0" err="1" smtClean="0"/>
              <a:t>setting</a:t>
            </a:r>
            <a:r>
              <a:rPr lang="de-AT" dirty="0" smtClean="0"/>
              <a:t> </a:t>
            </a:r>
            <a:r>
              <a:rPr lang="de-AT" dirty="0" err="1" smtClean="0"/>
              <a:t>of</a:t>
            </a:r>
            <a:r>
              <a:rPr lang="de-AT" dirty="0" smtClean="0"/>
              <a:t> </a:t>
            </a:r>
            <a:r>
              <a:rPr lang="de-AT" dirty="0" err="1" smtClean="0"/>
              <a:t>values</a:t>
            </a:r>
            <a:r>
              <a:rPr lang="de-AT" dirty="0" smtClean="0"/>
              <a:t>:</a:t>
            </a:r>
            <a:endParaRPr lang="de-AT" dirty="0"/>
          </a:p>
        </p:txBody>
      </p:sp>
      <p:sp>
        <p:nvSpPr>
          <p:cNvPr id="19" name="Rechteck 18"/>
          <p:cNvSpPr/>
          <p:nvPr/>
        </p:nvSpPr>
        <p:spPr>
          <a:xfrm>
            <a:off x="755576" y="4725144"/>
            <a:ext cx="4320480" cy="216024"/>
          </a:xfrm>
          <a:prstGeom prst="rect">
            <a:avLst/>
          </a:prstGeom>
          <a:solidFill>
            <a:srgbClr val="FFFF00">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pic>
        <p:nvPicPr>
          <p:cNvPr id="20" name="Grafik 19"/>
          <p:cNvPicPr>
            <a:picLocks noChangeAspect="1"/>
          </p:cNvPicPr>
          <p:nvPr/>
        </p:nvPicPr>
        <p:blipFill>
          <a:blip r:embed="rId3"/>
          <a:stretch>
            <a:fillRect/>
          </a:stretch>
        </p:blipFill>
        <p:spPr>
          <a:xfrm>
            <a:off x="339874" y="5445224"/>
            <a:ext cx="8464252" cy="781316"/>
          </a:xfrm>
          <a:prstGeom prst="rect">
            <a:avLst/>
          </a:prstGeom>
        </p:spPr>
      </p:pic>
      <p:grpSp>
        <p:nvGrpSpPr>
          <p:cNvPr id="7" name="Gruppieren 6"/>
          <p:cNvGrpSpPr/>
          <p:nvPr/>
        </p:nvGrpSpPr>
        <p:grpSpPr>
          <a:xfrm>
            <a:off x="450812" y="2348025"/>
            <a:ext cx="7920880" cy="307777"/>
            <a:chOff x="539552" y="2945676"/>
            <a:chExt cx="7920880" cy="307777"/>
          </a:xfrm>
        </p:grpSpPr>
        <p:sp>
          <p:nvSpPr>
            <p:cNvPr id="8" name="Textfeld 7"/>
            <p:cNvSpPr txBox="1"/>
            <p:nvPr/>
          </p:nvSpPr>
          <p:spPr>
            <a:xfrm>
              <a:off x="539552" y="3034494"/>
              <a:ext cx="7488832" cy="135272"/>
            </a:xfrm>
            <a:prstGeom prst="rect">
              <a:avLst/>
            </a:prstGeom>
            <a:solidFill>
              <a:srgbClr val="E0E0E0"/>
            </a:solidFill>
          </p:spPr>
          <p:txBody>
            <a:bodyPr wrap="square" rtlCol="0">
              <a:spAutoFit/>
            </a:bodyPr>
            <a:lstStyle/>
            <a:p>
              <a:endParaRPr lang="en-GB" sz="1400" b="1" dirty="0">
                <a:solidFill>
                  <a:srgbClr val="FF0000"/>
                </a:solidFill>
                <a:latin typeface="Courier New" panose="02070309020205020404" pitchFamily="49" charset="0"/>
                <a:cs typeface="Courier New" panose="02070309020205020404" pitchFamily="49" charset="0"/>
              </a:endParaRPr>
            </a:p>
          </p:txBody>
        </p:sp>
        <p:sp>
          <p:nvSpPr>
            <p:cNvPr id="9" name="Textfeld 8"/>
            <p:cNvSpPr txBox="1"/>
            <p:nvPr/>
          </p:nvSpPr>
          <p:spPr>
            <a:xfrm>
              <a:off x="827584" y="2945676"/>
              <a:ext cx="7632848" cy="307777"/>
            </a:xfrm>
            <a:prstGeom prst="rect">
              <a:avLst/>
            </a:prstGeom>
            <a:solidFill>
              <a:srgbClr val="E0E0E0">
                <a:alpha val="0"/>
              </a:srgbClr>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operator</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for</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incrementing</a:t>
              </a:r>
              <a:r>
                <a:rPr lang="de-AT" sz="1400" b="1" dirty="0" smtClean="0">
                  <a:solidFill>
                    <a:srgbClr val="FF0000"/>
                  </a:solidFill>
                  <a:latin typeface="Courier New" panose="02070309020205020404" pitchFamily="49" charset="0"/>
                  <a:cs typeface="Courier New" panose="02070309020205020404" pitchFamily="49" charset="0"/>
                </a:rPr>
                <a:t> all </a:t>
              </a:r>
              <a:r>
                <a:rPr lang="de-AT" sz="1400" b="1" dirty="0" err="1" smtClean="0">
                  <a:solidFill>
                    <a:srgbClr val="FF0000"/>
                  </a:solidFill>
                  <a:latin typeface="Courier New" panose="02070309020205020404" pitchFamily="49" charset="0"/>
                  <a:cs typeface="Courier New" panose="02070309020205020404" pitchFamily="49" charset="0"/>
                </a:rPr>
                <a:t>values</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parameter</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is</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index</a:t>
              </a:r>
              <a:r>
                <a:rPr lang="de-AT" sz="1400" b="1" dirty="0" smtClean="0">
                  <a:solidFill>
                    <a:srgbClr val="FF0000"/>
                  </a:solidFill>
                  <a:latin typeface="Courier New" panose="02070309020205020404" pitchFamily="49" charset="0"/>
                  <a:cs typeface="Courier New" panose="02070309020205020404" pitchFamily="49" charset="0"/>
                </a:rPr>
                <a:t>)</a:t>
              </a:r>
              <a:endParaRPr lang="en-GB" sz="1400" b="1" dirty="0">
                <a:solidFill>
                  <a:srgbClr val="FF0000"/>
                </a:solidFill>
                <a:latin typeface="Courier New" panose="02070309020205020404" pitchFamily="49" charset="0"/>
                <a:cs typeface="Courier New" panose="02070309020205020404" pitchFamily="49" charset="0"/>
              </a:endParaRPr>
            </a:p>
          </p:txBody>
        </p:sp>
      </p:grpSp>
      <p:grpSp>
        <p:nvGrpSpPr>
          <p:cNvPr id="10" name="Gruppieren 9"/>
          <p:cNvGrpSpPr/>
          <p:nvPr/>
        </p:nvGrpSpPr>
        <p:grpSpPr>
          <a:xfrm>
            <a:off x="457200" y="3429000"/>
            <a:ext cx="7920880" cy="307777"/>
            <a:chOff x="539552" y="2945676"/>
            <a:chExt cx="7920880" cy="307777"/>
          </a:xfrm>
        </p:grpSpPr>
        <p:sp>
          <p:nvSpPr>
            <p:cNvPr id="11" name="Textfeld 10"/>
            <p:cNvSpPr txBox="1"/>
            <p:nvPr/>
          </p:nvSpPr>
          <p:spPr>
            <a:xfrm>
              <a:off x="539552" y="3034494"/>
              <a:ext cx="7488832" cy="135272"/>
            </a:xfrm>
            <a:prstGeom prst="rect">
              <a:avLst/>
            </a:prstGeom>
            <a:solidFill>
              <a:srgbClr val="E0E0E0"/>
            </a:solidFill>
          </p:spPr>
          <p:txBody>
            <a:bodyPr wrap="square" rtlCol="0">
              <a:spAutoFit/>
            </a:bodyPr>
            <a:lstStyle/>
            <a:p>
              <a:endParaRPr lang="en-GB" sz="1400" b="1" dirty="0">
                <a:solidFill>
                  <a:srgbClr val="FF0000"/>
                </a:solidFill>
                <a:latin typeface="Courier New" panose="02070309020205020404" pitchFamily="49" charset="0"/>
                <a:cs typeface="Courier New" panose="02070309020205020404" pitchFamily="49" charset="0"/>
              </a:endParaRPr>
            </a:p>
          </p:txBody>
        </p:sp>
        <p:sp>
          <p:nvSpPr>
            <p:cNvPr id="12" name="Textfeld 11"/>
            <p:cNvSpPr txBox="1"/>
            <p:nvPr/>
          </p:nvSpPr>
          <p:spPr>
            <a:xfrm>
              <a:off x="827584" y="2945676"/>
              <a:ext cx="7632848" cy="307777"/>
            </a:xfrm>
            <a:prstGeom prst="rect">
              <a:avLst/>
            </a:prstGeom>
            <a:solidFill>
              <a:srgbClr val="E0E0E0">
                <a:alpha val="0"/>
              </a:srgbClr>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if</a:t>
              </a:r>
              <a:r>
                <a:rPr lang="de-AT" sz="1400" b="1" dirty="0" smtClean="0">
                  <a:solidFill>
                    <a:srgbClr val="FF0000"/>
                  </a:solidFill>
                  <a:latin typeface="Courier New" panose="02070309020205020404" pitchFamily="49" charset="0"/>
                  <a:cs typeface="Courier New" panose="02070309020205020404" pitchFamily="49" charset="0"/>
                </a:rPr>
                <a:t> a </a:t>
              </a:r>
              <a:r>
                <a:rPr lang="de-AT" sz="1400" b="1" dirty="0" err="1" smtClean="0">
                  <a:solidFill>
                    <a:srgbClr val="FF0000"/>
                  </a:solidFill>
                  <a:latin typeface="Courier New" panose="02070309020205020404" pitchFamily="49" charset="0"/>
                  <a:cs typeface="Courier New" panose="02070309020205020404" pitchFamily="49" charset="0"/>
                </a:rPr>
                <a:t>value</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is</a:t>
              </a:r>
              <a:r>
                <a:rPr lang="de-AT" sz="1400" b="1" dirty="0" smtClean="0">
                  <a:solidFill>
                    <a:srgbClr val="FF0000"/>
                  </a:solidFill>
                  <a:latin typeface="Courier New" panose="02070309020205020404" pitchFamily="49" charset="0"/>
                  <a:cs typeface="Courier New" panose="02070309020205020404" pitchFamily="49" charset="0"/>
                </a:rPr>
                <a:t> &lt;10 </a:t>
              </a:r>
              <a:r>
                <a:rPr lang="de-AT" sz="1400" b="1" dirty="0" err="1" smtClean="0">
                  <a:solidFill>
                    <a:srgbClr val="FF0000"/>
                  </a:solidFill>
                  <a:latin typeface="Courier New" panose="02070309020205020404" pitchFamily="49" charset="0"/>
                  <a:cs typeface="Courier New" panose="02070309020205020404" pitchFamily="49" charset="0"/>
                </a:rPr>
                <a:t>then</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divide</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by</a:t>
              </a:r>
              <a:r>
                <a:rPr lang="de-AT" sz="1400" b="1" dirty="0" smtClean="0">
                  <a:solidFill>
                    <a:srgbClr val="FF0000"/>
                  </a:solidFill>
                  <a:latin typeface="Courier New" panose="02070309020205020404" pitchFamily="49" charset="0"/>
                  <a:cs typeface="Courier New" panose="02070309020205020404" pitchFamily="49" charset="0"/>
                </a:rPr>
                <a:t> 2 </a:t>
              </a:r>
              <a:r>
                <a:rPr lang="de-AT" sz="1400" b="1" dirty="0" err="1" smtClean="0">
                  <a:solidFill>
                    <a:srgbClr val="FF0000"/>
                  </a:solidFill>
                  <a:latin typeface="Courier New" panose="02070309020205020404" pitchFamily="49" charset="0"/>
                  <a:cs typeface="Courier New" panose="02070309020205020404" pitchFamily="49" charset="0"/>
                </a:rPr>
                <a:t>else</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multiply</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with</a:t>
              </a:r>
              <a:r>
                <a:rPr lang="de-AT" sz="1400" b="1" dirty="0" smtClean="0">
                  <a:solidFill>
                    <a:srgbClr val="FF0000"/>
                  </a:solidFill>
                  <a:latin typeface="Courier New" panose="02070309020205020404" pitchFamily="49" charset="0"/>
                  <a:cs typeface="Courier New" panose="02070309020205020404" pitchFamily="49" charset="0"/>
                </a:rPr>
                <a:t> 2</a:t>
              </a:r>
              <a:endParaRPr lang="en-GB" sz="1400" b="1" dirty="0">
                <a:solidFill>
                  <a:srgbClr val="FF0000"/>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1511331220"/>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Parallel </a:t>
            </a:r>
            <a:r>
              <a:rPr lang="de-AT" dirty="0" err="1" smtClean="0"/>
              <a:t>Operations</a:t>
            </a:r>
            <a:r>
              <a:rPr lang="de-AT" dirty="0" smtClean="0"/>
              <a:t> on Arrays</a:t>
            </a:r>
            <a:endParaRPr lang="de-AT" dirty="0"/>
          </a:p>
        </p:txBody>
      </p:sp>
      <p:sp>
        <p:nvSpPr>
          <p:cNvPr id="18" name="Textfeld 17"/>
          <p:cNvSpPr txBox="1"/>
          <p:nvPr/>
        </p:nvSpPr>
        <p:spPr>
          <a:xfrm>
            <a:off x="457200" y="1417638"/>
            <a:ext cx="4134915" cy="369332"/>
          </a:xfrm>
          <a:prstGeom prst="rect">
            <a:avLst/>
          </a:prstGeom>
          <a:noFill/>
        </p:spPr>
        <p:txBody>
          <a:bodyPr wrap="none" rtlCol="0">
            <a:spAutoFit/>
          </a:bodyPr>
          <a:lstStyle/>
          <a:p>
            <a:r>
              <a:rPr lang="de-AT" dirty="0" smtClean="0"/>
              <a:t>Parallel </a:t>
            </a:r>
            <a:r>
              <a:rPr lang="de-AT" dirty="0" err="1" smtClean="0"/>
              <a:t>setting</a:t>
            </a:r>
            <a:r>
              <a:rPr lang="de-AT" dirty="0" smtClean="0"/>
              <a:t> </a:t>
            </a:r>
            <a:r>
              <a:rPr lang="de-AT" dirty="0" err="1" smtClean="0"/>
              <a:t>of</a:t>
            </a:r>
            <a:r>
              <a:rPr lang="de-AT" dirty="0" smtClean="0"/>
              <a:t> </a:t>
            </a:r>
            <a:r>
              <a:rPr lang="de-AT" dirty="0" err="1" smtClean="0"/>
              <a:t>values</a:t>
            </a:r>
            <a:r>
              <a:rPr lang="de-AT" dirty="0" smtClean="0"/>
              <a:t>, </a:t>
            </a:r>
            <a:r>
              <a:rPr lang="de-AT" dirty="0" err="1" smtClean="0"/>
              <a:t>further</a:t>
            </a:r>
            <a:r>
              <a:rPr lang="de-AT" dirty="0" smtClean="0"/>
              <a:t> </a:t>
            </a:r>
            <a:r>
              <a:rPr lang="de-AT" dirty="0" err="1" smtClean="0"/>
              <a:t>example</a:t>
            </a:r>
            <a:r>
              <a:rPr lang="de-AT" dirty="0" smtClean="0"/>
              <a:t>:</a:t>
            </a:r>
            <a:endParaRPr lang="de-AT" dirty="0"/>
          </a:p>
        </p:txBody>
      </p:sp>
      <p:pic>
        <p:nvPicPr>
          <p:cNvPr id="3" name="Grafik 2"/>
          <p:cNvPicPr>
            <a:picLocks noChangeAspect="1"/>
          </p:cNvPicPr>
          <p:nvPr/>
        </p:nvPicPr>
        <p:blipFill>
          <a:blip r:embed="rId2"/>
          <a:stretch>
            <a:fillRect/>
          </a:stretch>
        </p:blipFill>
        <p:spPr>
          <a:xfrm>
            <a:off x="457200" y="1786970"/>
            <a:ext cx="8225341" cy="2866166"/>
          </a:xfrm>
          <a:prstGeom prst="rect">
            <a:avLst/>
          </a:prstGeom>
        </p:spPr>
      </p:pic>
      <p:sp>
        <p:nvSpPr>
          <p:cNvPr id="4" name="Rechteck 3"/>
          <p:cNvSpPr/>
          <p:nvPr/>
        </p:nvSpPr>
        <p:spPr>
          <a:xfrm>
            <a:off x="827584" y="4005064"/>
            <a:ext cx="4392488" cy="144016"/>
          </a:xfrm>
          <a:prstGeom prst="rect">
            <a:avLst/>
          </a:prstGeom>
          <a:solidFill>
            <a:srgbClr val="FFFF00">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pic>
        <p:nvPicPr>
          <p:cNvPr id="5" name="Grafik 4"/>
          <p:cNvPicPr>
            <a:picLocks noChangeAspect="1"/>
          </p:cNvPicPr>
          <p:nvPr/>
        </p:nvPicPr>
        <p:blipFill>
          <a:blip r:embed="rId3"/>
          <a:stretch>
            <a:fillRect/>
          </a:stretch>
        </p:blipFill>
        <p:spPr>
          <a:xfrm>
            <a:off x="457200" y="5038416"/>
            <a:ext cx="8225341" cy="602822"/>
          </a:xfrm>
          <a:prstGeom prst="rect">
            <a:avLst/>
          </a:prstGeom>
        </p:spPr>
      </p:pic>
      <p:grpSp>
        <p:nvGrpSpPr>
          <p:cNvPr id="7" name="Gruppieren 6"/>
          <p:cNvGrpSpPr/>
          <p:nvPr/>
        </p:nvGrpSpPr>
        <p:grpSpPr>
          <a:xfrm>
            <a:off x="457200" y="2696832"/>
            <a:ext cx="7920880" cy="307777"/>
            <a:chOff x="539552" y="2945676"/>
            <a:chExt cx="7920880" cy="307777"/>
          </a:xfrm>
        </p:grpSpPr>
        <p:sp>
          <p:nvSpPr>
            <p:cNvPr id="8" name="Textfeld 7"/>
            <p:cNvSpPr txBox="1"/>
            <p:nvPr/>
          </p:nvSpPr>
          <p:spPr>
            <a:xfrm>
              <a:off x="539552" y="3034494"/>
              <a:ext cx="7488832" cy="135272"/>
            </a:xfrm>
            <a:prstGeom prst="rect">
              <a:avLst/>
            </a:prstGeom>
            <a:solidFill>
              <a:srgbClr val="E0E0E0"/>
            </a:solidFill>
          </p:spPr>
          <p:txBody>
            <a:bodyPr wrap="square" rtlCol="0">
              <a:spAutoFit/>
            </a:bodyPr>
            <a:lstStyle/>
            <a:p>
              <a:endParaRPr lang="en-GB" sz="1400" b="1" dirty="0">
                <a:solidFill>
                  <a:srgbClr val="FF0000"/>
                </a:solidFill>
                <a:latin typeface="Courier New" panose="02070309020205020404" pitchFamily="49" charset="0"/>
                <a:cs typeface="Courier New" panose="02070309020205020404" pitchFamily="49" charset="0"/>
              </a:endParaRPr>
            </a:p>
          </p:txBody>
        </p:sp>
        <p:sp>
          <p:nvSpPr>
            <p:cNvPr id="9" name="Textfeld 8"/>
            <p:cNvSpPr txBox="1"/>
            <p:nvPr/>
          </p:nvSpPr>
          <p:spPr>
            <a:xfrm>
              <a:off x="827584" y="2945676"/>
              <a:ext cx="7632848" cy="307777"/>
            </a:xfrm>
            <a:prstGeom prst="rect">
              <a:avLst/>
            </a:prstGeom>
            <a:solidFill>
              <a:srgbClr val="E0E0E0">
                <a:alpha val="0"/>
              </a:srgbClr>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operation</a:t>
              </a:r>
              <a:r>
                <a:rPr lang="de-AT" sz="1400" b="1" dirty="0" smtClean="0">
                  <a:solidFill>
                    <a:srgbClr val="FF0000"/>
                  </a:solidFill>
                  <a:latin typeface="Courier New" panose="02070309020205020404" pitchFamily="49" charset="0"/>
                  <a:cs typeface="Courier New" panose="02070309020205020404" pitchFamily="49" charset="0"/>
                </a:rPr>
                <a:t> on </a:t>
              </a:r>
              <a:r>
                <a:rPr lang="de-AT" sz="1400" b="1" dirty="0" err="1" smtClean="0">
                  <a:solidFill>
                    <a:srgbClr val="FF0000"/>
                  </a:solidFill>
                  <a:latin typeface="Courier New" panose="02070309020205020404" pitchFamily="49" charset="0"/>
                  <a:cs typeface="Courier New" panose="02070309020205020404" pitchFamily="49" charset="0"/>
                </a:rPr>
                <a:t>strings</a:t>
              </a:r>
              <a:endParaRPr lang="en-GB" sz="1400" b="1" dirty="0">
                <a:solidFill>
                  <a:srgbClr val="FF0000"/>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70191106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Agenda</a:t>
            </a:r>
            <a:endParaRPr lang="de-AT" dirty="0"/>
          </a:p>
        </p:txBody>
      </p:sp>
      <p:sp>
        <p:nvSpPr>
          <p:cNvPr id="3" name="Inhaltsplatzhalter 2"/>
          <p:cNvSpPr>
            <a:spLocks noGrp="1"/>
          </p:cNvSpPr>
          <p:nvPr>
            <p:ph idx="1"/>
          </p:nvPr>
        </p:nvSpPr>
        <p:spPr>
          <a:xfrm>
            <a:off x="457200" y="1340768"/>
            <a:ext cx="8229600" cy="4525963"/>
          </a:xfrm>
        </p:spPr>
        <p:txBody>
          <a:bodyPr/>
          <a:lstStyle/>
          <a:p>
            <a:r>
              <a:rPr lang="en-US" dirty="0" smtClean="0"/>
              <a:t>Further Changes in JDK 1.8</a:t>
            </a:r>
            <a:endParaRPr lang="de-AT" dirty="0" smtClean="0"/>
          </a:p>
          <a:p>
            <a:pPr lvl="1"/>
            <a:r>
              <a:rPr lang="de-AT" dirty="0" err="1" smtClean="0"/>
              <a:t>Extensions</a:t>
            </a:r>
            <a:r>
              <a:rPr lang="de-AT" dirty="0" smtClean="0"/>
              <a:t> </a:t>
            </a:r>
            <a:r>
              <a:rPr lang="de-AT" dirty="0" err="1" smtClean="0"/>
              <a:t>of</a:t>
            </a:r>
            <a:r>
              <a:rPr lang="de-AT" dirty="0" smtClean="0"/>
              <a:t> Interface </a:t>
            </a:r>
            <a:r>
              <a:rPr lang="de-AT" dirty="0" err="1" smtClean="0"/>
              <a:t>Comparator</a:t>
            </a:r>
            <a:r>
              <a:rPr lang="de-AT" dirty="0" smtClean="0"/>
              <a:t>&lt;T&gt;</a:t>
            </a:r>
          </a:p>
          <a:p>
            <a:pPr lvl="1"/>
            <a:r>
              <a:rPr lang="de-AT" dirty="0" smtClean="0"/>
              <a:t>Class Optional&lt;T&gt;</a:t>
            </a:r>
          </a:p>
          <a:p>
            <a:pPr lvl="1"/>
            <a:r>
              <a:rPr lang="de-AT" dirty="0" smtClean="0"/>
              <a:t>Parallel Array </a:t>
            </a:r>
            <a:r>
              <a:rPr lang="de-AT" dirty="0" err="1" smtClean="0"/>
              <a:t>Operations</a:t>
            </a:r>
            <a:endParaRPr lang="de-AT" dirty="0" smtClean="0"/>
          </a:p>
          <a:p>
            <a:pPr lvl="1"/>
            <a:r>
              <a:rPr lang="de-AT" dirty="0" err="1" smtClean="0">
                <a:solidFill>
                  <a:srgbClr val="FF0000"/>
                </a:solidFill>
              </a:rPr>
              <a:t>Extensions</a:t>
            </a:r>
            <a:r>
              <a:rPr lang="de-AT" dirty="0" smtClean="0">
                <a:solidFill>
                  <a:srgbClr val="FF0000"/>
                </a:solidFill>
              </a:rPr>
              <a:t> </a:t>
            </a:r>
            <a:r>
              <a:rPr lang="de-AT" dirty="0" err="1" smtClean="0">
                <a:solidFill>
                  <a:srgbClr val="FF0000"/>
                </a:solidFill>
              </a:rPr>
              <a:t>of</a:t>
            </a:r>
            <a:r>
              <a:rPr lang="de-AT" dirty="0" smtClean="0">
                <a:solidFill>
                  <a:srgbClr val="FF0000"/>
                </a:solidFill>
              </a:rPr>
              <a:t> Interface </a:t>
            </a:r>
            <a:r>
              <a:rPr lang="de-AT" dirty="0" err="1" smtClean="0">
                <a:solidFill>
                  <a:srgbClr val="FF0000"/>
                </a:solidFill>
              </a:rPr>
              <a:t>Map</a:t>
            </a:r>
            <a:r>
              <a:rPr lang="de-AT" dirty="0" smtClean="0">
                <a:solidFill>
                  <a:srgbClr val="FF0000"/>
                </a:solidFill>
              </a:rPr>
              <a:t>&lt;K,V&gt;</a:t>
            </a:r>
          </a:p>
          <a:p>
            <a:pPr lvl="1"/>
            <a:r>
              <a:rPr lang="en-US" dirty="0" smtClean="0"/>
              <a:t>Extensions of NIO and Class Files</a:t>
            </a:r>
            <a:endParaRPr lang="de-AT" dirty="0" smtClean="0"/>
          </a:p>
          <a:p>
            <a:pPr lvl="1"/>
            <a:r>
              <a:rPr lang="de-AT" dirty="0" err="1" smtClean="0"/>
              <a:t>Concurrency</a:t>
            </a:r>
            <a:r>
              <a:rPr lang="de-AT" dirty="0" smtClean="0"/>
              <a:t> </a:t>
            </a:r>
            <a:r>
              <a:rPr lang="de-AT" dirty="0" err="1" smtClean="0"/>
              <a:t>Enhancements</a:t>
            </a:r>
            <a:endParaRPr lang="de-AT" dirty="0" smtClean="0"/>
          </a:p>
          <a:p>
            <a:pPr lvl="1"/>
            <a:r>
              <a:rPr lang="en-US" dirty="0" err="1" smtClean="0"/>
              <a:t>Nashorn</a:t>
            </a:r>
            <a:r>
              <a:rPr lang="en-US" dirty="0" smtClean="0"/>
              <a:t> JavaScript Engine</a:t>
            </a:r>
            <a:endParaRPr lang="de-AT" dirty="0" smtClean="0"/>
          </a:p>
          <a:p>
            <a:pPr marL="0" indent="0">
              <a:buNone/>
            </a:pPr>
            <a:endParaRPr lang="de-AT" dirty="0" smtClean="0"/>
          </a:p>
        </p:txBody>
      </p:sp>
    </p:spTree>
    <p:extLst>
      <p:ext uri="{BB962C8B-B14F-4D97-AF65-F5344CB8AC3E}">
        <p14:creationId xmlns:p14="http://schemas.microsoft.com/office/powerpoint/2010/main" val="27981963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Functional</a:t>
            </a:r>
            <a:r>
              <a:rPr lang="de-AT" dirty="0" smtClean="0"/>
              <a:t> </a:t>
            </a:r>
            <a:r>
              <a:rPr lang="de-AT" dirty="0"/>
              <a:t>Interfaces / SAM </a:t>
            </a:r>
            <a:r>
              <a:rPr lang="de-AT" dirty="0" err="1"/>
              <a:t>Types</a:t>
            </a:r>
            <a:endParaRPr lang="de-AT" dirty="0"/>
          </a:p>
        </p:txBody>
      </p:sp>
      <p:pic>
        <p:nvPicPr>
          <p:cNvPr id="5" name="Grafik 4"/>
          <p:cNvPicPr>
            <a:picLocks noChangeAspect="1"/>
          </p:cNvPicPr>
          <p:nvPr/>
        </p:nvPicPr>
        <p:blipFill>
          <a:blip r:embed="rId2"/>
          <a:stretch>
            <a:fillRect/>
          </a:stretch>
        </p:blipFill>
        <p:spPr>
          <a:xfrm>
            <a:off x="742950" y="1268760"/>
            <a:ext cx="7658100" cy="2400300"/>
          </a:xfrm>
          <a:prstGeom prst="rect">
            <a:avLst/>
          </a:prstGeom>
        </p:spPr>
      </p:pic>
      <p:sp>
        <p:nvSpPr>
          <p:cNvPr id="4" name="Textfeld 3"/>
          <p:cNvSpPr txBox="1"/>
          <p:nvPr/>
        </p:nvSpPr>
        <p:spPr>
          <a:xfrm>
            <a:off x="856245" y="1340768"/>
            <a:ext cx="7388164" cy="292388"/>
          </a:xfrm>
          <a:prstGeom prst="rect">
            <a:avLst/>
          </a:prstGeom>
          <a:solidFill>
            <a:srgbClr val="E0E0E0"/>
          </a:solidFill>
        </p:spPr>
        <p:txBody>
          <a:bodyPr wrap="square" rtlCol="0">
            <a:spAutoFit/>
          </a:bodyPr>
          <a:lstStyle/>
          <a:p>
            <a:r>
              <a:rPr lang="de-AT" sz="1300" b="1" dirty="0" smtClean="0">
                <a:solidFill>
                  <a:srgbClr val="FF0000"/>
                </a:solidFill>
                <a:latin typeface="Courier New" panose="02070309020205020404" pitchFamily="49" charset="0"/>
                <a:cs typeface="Courier New" panose="02070309020205020404" pitchFamily="49" charset="0"/>
              </a:rPr>
              <a:t>// </a:t>
            </a:r>
            <a:r>
              <a:rPr lang="de-AT" sz="1300" b="1" dirty="0" smtClean="0">
                <a:solidFill>
                  <a:srgbClr val="FF0000"/>
                </a:solidFill>
                <a:latin typeface="Courier New" panose="02070309020205020404" pitchFamily="49" charset="0"/>
                <a:cs typeface="Courier New" panose="02070309020205020404" pitchFamily="49" charset="0"/>
              </a:rPr>
              <a:t>SAM (</a:t>
            </a:r>
            <a:r>
              <a:rPr lang="de-AT" sz="1300" b="1" dirty="0" smtClean="0">
                <a:solidFill>
                  <a:srgbClr val="FF0000"/>
                </a:solidFill>
                <a:latin typeface="Courier New" panose="02070309020205020404" pitchFamily="49" charset="0"/>
                <a:cs typeface="Courier New" panose="02070309020205020404" pitchFamily="49" charset="0"/>
              </a:rPr>
              <a:t>Single Abstract </a:t>
            </a:r>
            <a:r>
              <a:rPr lang="de-AT" sz="1300" b="1" dirty="0" err="1" smtClean="0">
                <a:solidFill>
                  <a:srgbClr val="FF0000"/>
                </a:solidFill>
                <a:latin typeface="Courier New" panose="02070309020205020404" pitchFamily="49" charset="0"/>
                <a:cs typeface="Courier New" panose="02070309020205020404" pitchFamily="49" charset="0"/>
              </a:rPr>
              <a:t>Method</a:t>
            </a:r>
            <a:r>
              <a:rPr lang="de-AT" sz="1300" b="1" dirty="0" smtClean="0">
                <a:solidFill>
                  <a:srgbClr val="FF0000"/>
                </a:solidFill>
                <a:latin typeface="Courier New" panose="02070309020205020404" pitchFamily="49" charset="0"/>
                <a:cs typeface="Courier New" panose="02070309020205020404" pitchFamily="49" charset="0"/>
              </a:rPr>
              <a:t>) type </a:t>
            </a:r>
            <a:r>
              <a:rPr lang="de-AT" sz="1300" b="1" dirty="0" err="1" smtClean="0">
                <a:solidFill>
                  <a:srgbClr val="FF0000"/>
                </a:solidFill>
                <a:latin typeface="Courier New" panose="02070309020205020404" pitchFamily="49" charset="0"/>
                <a:cs typeface="Courier New" panose="02070309020205020404" pitchFamily="49" charset="0"/>
              </a:rPr>
              <a:t>implemented</a:t>
            </a:r>
            <a:r>
              <a:rPr lang="de-AT" sz="1300" b="1" dirty="0" smtClean="0">
                <a:solidFill>
                  <a:srgbClr val="FF0000"/>
                </a:solidFill>
                <a:latin typeface="Courier New" panose="02070309020205020404" pitchFamily="49" charset="0"/>
                <a:cs typeface="Courier New" panose="02070309020205020404" pitchFamily="49" charset="0"/>
              </a:rPr>
              <a:t> </a:t>
            </a:r>
            <a:r>
              <a:rPr lang="de-AT" sz="1300" b="1" dirty="0" err="1" smtClean="0">
                <a:solidFill>
                  <a:srgbClr val="FF0000"/>
                </a:solidFill>
                <a:latin typeface="Courier New" panose="02070309020205020404" pitchFamily="49" charset="0"/>
                <a:cs typeface="Courier New" panose="02070309020205020404" pitchFamily="49" charset="0"/>
              </a:rPr>
              <a:t>as</a:t>
            </a:r>
            <a:r>
              <a:rPr lang="de-AT" sz="1300" b="1" dirty="0" smtClean="0">
                <a:solidFill>
                  <a:srgbClr val="FF0000"/>
                </a:solidFill>
                <a:latin typeface="Courier New" panose="02070309020205020404" pitchFamily="49" charset="0"/>
                <a:cs typeface="Courier New" panose="02070309020205020404" pitchFamily="49" charset="0"/>
              </a:rPr>
              <a:t> </a:t>
            </a:r>
            <a:r>
              <a:rPr lang="de-AT" sz="1300" b="1" dirty="0" err="1" smtClean="0">
                <a:solidFill>
                  <a:srgbClr val="FF0000"/>
                </a:solidFill>
                <a:latin typeface="Courier New" panose="02070309020205020404" pitchFamily="49" charset="0"/>
                <a:cs typeface="Courier New" panose="02070309020205020404" pitchFamily="49" charset="0"/>
              </a:rPr>
              <a:t>anonymous</a:t>
            </a:r>
            <a:r>
              <a:rPr lang="de-AT" sz="1300" b="1" dirty="0" smtClean="0">
                <a:solidFill>
                  <a:srgbClr val="FF0000"/>
                </a:solidFill>
                <a:latin typeface="Courier New" panose="02070309020205020404" pitchFamily="49" charset="0"/>
                <a:cs typeface="Courier New" panose="02070309020205020404" pitchFamily="49" charset="0"/>
              </a:rPr>
              <a:t> </a:t>
            </a:r>
            <a:r>
              <a:rPr lang="de-AT" sz="1300" b="1" dirty="0" err="1">
                <a:solidFill>
                  <a:srgbClr val="FF0000"/>
                </a:solidFill>
                <a:latin typeface="Courier New" panose="02070309020205020404" pitchFamily="49" charset="0"/>
                <a:cs typeface="Courier New" panose="02070309020205020404" pitchFamily="49" charset="0"/>
              </a:rPr>
              <a:t>i</a:t>
            </a:r>
            <a:r>
              <a:rPr lang="de-AT" sz="1300" b="1" dirty="0" err="1" smtClean="0">
                <a:solidFill>
                  <a:srgbClr val="FF0000"/>
                </a:solidFill>
                <a:latin typeface="Courier New" panose="02070309020205020404" pitchFamily="49" charset="0"/>
                <a:cs typeface="Courier New" panose="02070309020205020404" pitchFamily="49" charset="0"/>
              </a:rPr>
              <a:t>nner</a:t>
            </a:r>
            <a:r>
              <a:rPr lang="de-AT" sz="1300" b="1" dirty="0" smtClean="0">
                <a:solidFill>
                  <a:srgbClr val="FF0000"/>
                </a:solidFill>
                <a:latin typeface="Courier New" panose="02070309020205020404" pitchFamily="49" charset="0"/>
                <a:cs typeface="Courier New" panose="02070309020205020404" pitchFamily="49" charset="0"/>
              </a:rPr>
              <a:t> </a:t>
            </a:r>
            <a:r>
              <a:rPr lang="de-AT" sz="1300" b="1" dirty="0" err="1">
                <a:solidFill>
                  <a:srgbClr val="FF0000"/>
                </a:solidFill>
                <a:latin typeface="Courier New" panose="02070309020205020404" pitchFamily="49" charset="0"/>
                <a:cs typeface="Courier New" panose="02070309020205020404" pitchFamily="49" charset="0"/>
              </a:rPr>
              <a:t>c</a:t>
            </a:r>
            <a:r>
              <a:rPr lang="de-AT" sz="1300" b="1" dirty="0" err="1" smtClean="0">
                <a:solidFill>
                  <a:srgbClr val="FF0000"/>
                </a:solidFill>
                <a:latin typeface="Courier New" panose="02070309020205020404" pitchFamily="49" charset="0"/>
                <a:cs typeface="Courier New" panose="02070309020205020404" pitchFamily="49" charset="0"/>
              </a:rPr>
              <a:t>lass</a:t>
            </a:r>
            <a:endParaRPr lang="en-GB" sz="1300" b="1"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1407428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Extensions</a:t>
            </a:r>
            <a:r>
              <a:rPr lang="de-AT" dirty="0" smtClean="0"/>
              <a:t> on </a:t>
            </a:r>
            <a:r>
              <a:rPr lang="de-AT" dirty="0" err="1" smtClean="0">
                <a:latin typeface="Courier New" panose="02070309020205020404" pitchFamily="49" charset="0"/>
                <a:cs typeface="Courier New" panose="02070309020205020404" pitchFamily="49" charset="0"/>
              </a:rPr>
              <a:t>Map</a:t>
            </a:r>
            <a:r>
              <a:rPr lang="de-AT" dirty="0" smtClean="0">
                <a:latin typeface="Courier New" panose="02070309020205020404" pitchFamily="49" charset="0"/>
                <a:cs typeface="Courier New" panose="02070309020205020404" pitchFamily="49" charset="0"/>
              </a:rPr>
              <a:t>&lt;K,V&gt;</a:t>
            </a:r>
            <a:endParaRPr lang="de-AT" dirty="0">
              <a:latin typeface="Courier New" panose="02070309020205020404" pitchFamily="49" charset="0"/>
              <a:cs typeface="Courier New" panose="02070309020205020404" pitchFamily="49" charset="0"/>
            </a:endParaRPr>
          </a:p>
        </p:txBody>
      </p:sp>
      <p:pic>
        <p:nvPicPr>
          <p:cNvPr id="4" name="Grafik 3"/>
          <p:cNvPicPr>
            <a:picLocks noChangeAspect="1"/>
          </p:cNvPicPr>
          <p:nvPr/>
        </p:nvPicPr>
        <p:blipFill>
          <a:blip r:embed="rId2"/>
          <a:stretch>
            <a:fillRect/>
          </a:stretch>
        </p:blipFill>
        <p:spPr>
          <a:xfrm>
            <a:off x="457200" y="1406767"/>
            <a:ext cx="8181975" cy="3533775"/>
          </a:xfrm>
          <a:prstGeom prst="rect">
            <a:avLst/>
          </a:prstGeom>
        </p:spPr>
      </p:pic>
    </p:spTree>
    <p:extLst>
      <p:ext uri="{BB962C8B-B14F-4D97-AF65-F5344CB8AC3E}">
        <p14:creationId xmlns:p14="http://schemas.microsoft.com/office/powerpoint/2010/main" val="2500688612"/>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Extensions</a:t>
            </a:r>
            <a:r>
              <a:rPr lang="de-AT" dirty="0" smtClean="0"/>
              <a:t> on </a:t>
            </a:r>
            <a:r>
              <a:rPr lang="de-AT" dirty="0" err="1" smtClean="0">
                <a:latin typeface="Courier New" panose="02070309020205020404" pitchFamily="49" charset="0"/>
                <a:cs typeface="Courier New" panose="02070309020205020404" pitchFamily="49" charset="0"/>
              </a:rPr>
              <a:t>Map</a:t>
            </a:r>
            <a:r>
              <a:rPr lang="de-AT" dirty="0" smtClean="0">
                <a:latin typeface="Courier New" panose="02070309020205020404" pitchFamily="49" charset="0"/>
                <a:cs typeface="Courier New" panose="02070309020205020404" pitchFamily="49" charset="0"/>
              </a:rPr>
              <a:t>&lt;K,V&gt;</a:t>
            </a:r>
            <a:endParaRPr lang="de-AT" dirty="0">
              <a:latin typeface="Courier New" panose="02070309020205020404" pitchFamily="49" charset="0"/>
              <a:cs typeface="Courier New" panose="02070309020205020404" pitchFamily="49" charset="0"/>
            </a:endParaRPr>
          </a:p>
        </p:txBody>
      </p:sp>
      <p:pic>
        <p:nvPicPr>
          <p:cNvPr id="3" name="Grafik 2"/>
          <p:cNvPicPr>
            <a:picLocks noChangeAspect="1"/>
          </p:cNvPicPr>
          <p:nvPr/>
        </p:nvPicPr>
        <p:blipFill>
          <a:blip r:embed="rId2"/>
          <a:stretch>
            <a:fillRect/>
          </a:stretch>
        </p:blipFill>
        <p:spPr>
          <a:xfrm>
            <a:off x="581025" y="2219325"/>
            <a:ext cx="7981950" cy="2419350"/>
          </a:xfrm>
          <a:prstGeom prst="rect">
            <a:avLst/>
          </a:prstGeom>
        </p:spPr>
      </p:pic>
      <p:sp>
        <p:nvSpPr>
          <p:cNvPr id="5" name="Textfeld 4"/>
          <p:cNvSpPr txBox="1"/>
          <p:nvPr/>
        </p:nvSpPr>
        <p:spPr>
          <a:xfrm>
            <a:off x="611560" y="1844824"/>
            <a:ext cx="4588436" cy="369332"/>
          </a:xfrm>
          <a:prstGeom prst="rect">
            <a:avLst/>
          </a:prstGeom>
          <a:noFill/>
        </p:spPr>
        <p:txBody>
          <a:bodyPr wrap="none" rtlCol="0">
            <a:spAutoFit/>
          </a:bodyPr>
          <a:lstStyle/>
          <a:p>
            <a:r>
              <a:rPr lang="de-AT" dirty="0" err="1" smtClean="0"/>
              <a:t>Calculation</a:t>
            </a:r>
            <a:r>
              <a:rPr lang="de-AT" dirty="0" smtClean="0"/>
              <a:t> </a:t>
            </a:r>
            <a:r>
              <a:rPr lang="de-AT" dirty="0" err="1" smtClean="0"/>
              <a:t>of</a:t>
            </a:r>
            <a:r>
              <a:rPr lang="de-AT" dirty="0" smtClean="0"/>
              <a:t>  </a:t>
            </a:r>
            <a:r>
              <a:rPr lang="de-AT" dirty="0" err="1" smtClean="0"/>
              <a:t>Fibonacci</a:t>
            </a:r>
            <a:r>
              <a:rPr lang="de-AT" dirty="0" smtClean="0"/>
              <a:t> </a:t>
            </a:r>
            <a:r>
              <a:rPr lang="de-AT" dirty="0" err="1" smtClean="0"/>
              <a:t>numbers</a:t>
            </a:r>
            <a:r>
              <a:rPr lang="de-AT" dirty="0" smtClean="0"/>
              <a:t> </a:t>
            </a:r>
            <a:r>
              <a:rPr lang="de-AT" dirty="0" err="1" smtClean="0"/>
              <a:t>using</a:t>
            </a:r>
            <a:r>
              <a:rPr lang="de-AT" dirty="0" smtClean="0"/>
              <a:t> a </a:t>
            </a:r>
            <a:r>
              <a:rPr lang="de-AT" dirty="0" err="1" smtClean="0"/>
              <a:t>map</a:t>
            </a:r>
            <a:r>
              <a:rPr lang="de-AT" dirty="0"/>
              <a:t>:</a:t>
            </a:r>
          </a:p>
        </p:txBody>
      </p:sp>
    </p:spTree>
    <p:extLst>
      <p:ext uri="{BB962C8B-B14F-4D97-AF65-F5344CB8AC3E}">
        <p14:creationId xmlns:p14="http://schemas.microsoft.com/office/powerpoint/2010/main" val="4142727524"/>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Extensions</a:t>
            </a:r>
            <a:r>
              <a:rPr lang="de-AT" dirty="0" smtClean="0"/>
              <a:t> on </a:t>
            </a:r>
            <a:r>
              <a:rPr lang="de-AT" dirty="0" err="1" smtClean="0">
                <a:latin typeface="Courier New" panose="02070309020205020404" pitchFamily="49" charset="0"/>
                <a:cs typeface="Courier New" panose="02070309020205020404" pitchFamily="49" charset="0"/>
              </a:rPr>
              <a:t>Map</a:t>
            </a:r>
            <a:r>
              <a:rPr lang="de-AT" dirty="0" smtClean="0">
                <a:latin typeface="Courier New" panose="02070309020205020404" pitchFamily="49" charset="0"/>
                <a:cs typeface="Courier New" panose="02070309020205020404" pitchFamily="49" charset="0"/>
              </a:rPr>
              <a:t>&lt;K,V&gt;</a:t>
            </a:r>
            <a:endParaRPr lang="de-AT" dirty="0">
              <a:latin typeface="Courier New" panose="02070309020205020404" pitchFamily="49" charset="0"/>
              <a:cs typeface="Courier New" panose="02070309020205020404" pitchFamily="49" charset="0"/>
            </a:endParaRPr>
          </a:p>
        </p:txBody>
      </p:sp>
      <p:pic>
        <p:nvPicPr>
          <p:cNvPr id="4" name="Grafik 3"/>
          <p:cNvPicPr>
            <a:picLocks noChangeAspect="1"/>
          </p:cNvPicPr>
          <p:nvPr/>
        </p:nvPicPr>
        <p:blipFill>
          <a:blip r:embed="rId2"/>
          <a:stretch>
            <a:fillRect/>
          </a:stretch>
        </p:blipFill>
        <p:spPr>
          <a:xfrm>
            <a:off x="539552" y="1700808"/>
            <a:ext cx="7362825" cy="819150"/>
          </a:xfrm>
          <a:prstGeom prst="rect">
            <a:avLst/>
          </a:prstGeom>
        </p:spPr>
      </p:pic>
      <p:pic>
        <p:nvPicPr>
          <p:cNvPr id="6" name="Grafik 5"/>
          <p:cNvPicPr>
            <a:picLocks noChangeAspect="1"/>
          </p:cNvPicPr>
          <p:nvPr/>
        </p:nvPicPr>
        <p:blipFill>
          <a:blip r:embed="rId3"/>
          <a:stretch>
            <a:fillRect/>
          </a:stretch>
        </p:blipFill>
        <p:spPr>
          <a:xfrm>
            <a:off x="539552" y="2708920"/>
            <a:ext cx="8067675" cy="1104900"/>
          </a:xfrm>
          <a:prstGeom prst="rect">
            <a:avLst/>
          </a:prstGeom>
        </p:spPr>
      </p:pic>
    </p:spTree>
    <p:extLst>
      <p:ext uri="{BB962C8B-B14F-4D97-AF65-F5344CB8AC3E}">
        <p14:creationId xmlns:p14="http://schemas.microsoft.com/office/powerpoint/2010/main" val="3673430118"/>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Extensions</a:t>
            </a:r>
            <a:r>
              <a:rPr lang="de-AT" dirty="0" smtClean="0"/>
              <a:t> on </a:t>
            </a:r>
            <a:r>
              <a:rPr lang="de-AT" dirty="0" err="1" smtClean="0">
                <a:latin typeface="Courier New" panose="02070309020205020404" pitchFamily="49" charset="0"/>
                <a:cs typeface="Courier New" panose="02070309020205020404" pitchFamily="49" charset="0"/>
              </a:rPr>
              <a:t>Map</a:t>
            </a:r>
            <a:r>
              <a:rPr lang="de-AT" dirty="0" smtClean="0">
                <a:latin typeface="Courier New" panose="02070309020205020404" pitchFamily="49" charset="0"/>
                <a:cs typeface="Courier New" panose="02070309020205020404" pitchFamily="49" charset="0"/>
              </a:rPr>
              <a:t>&lt;K,V&gt;</a:t>
            </a:r>
            <a:endParaRPr lang="de-AT" dirty="0">
              <a:latin typeface="Courier New" panose="02070309020205020404" pitchFamily="49" charset="0"/>
              <a:cs typeface="Courier New" panose="02070309020205020404" pitchFamily="49" charset="0"/>
            </a:endParaRPr>
          </a:p>
        </p:txBody>
      </p:sp>
      <p:pic>
        <p:nvPicPr>
          <p:cNvPr id="3" name="Grafik 2"/>
          <p:cNvPicPr>
            <a:picLocks noChangeAspect="1"/>
          </p:cNvPicPr>
          <p:nvPr/>
        </p:nvPicPr>
        <p:blipFill>
          <a:blip r:embed="rId2"/>
          <a:stretch>
            <a:fillRect/>
          </a:stretch>
        </p:blipFill>
        <p:spPr>
          <a:xfrm>
            <a:off x="457200" y="1196752"/>
            <a:ext cx="8229600" cy="3114675"/>
          </a:xfrm>
          <a:prstGeom prst="rect">
            <a:avLst/>
          </a:prstGeom>
        </p:spPr>
      </p:pic>
    </p:spTree>
    <p:extLst>
      <p:ext uri="{BB962C8B-B14F-4D97-AF65-F5344CB8AC3E}">
        <p14:creationId xmlns:p14="http://schemas.microsoft.com/office/powerpoint/2010/main" val="189215176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Agenda</a:t>
            </a:r>
            <a:endParaRPr lang="de-AT" dirty="0"/>
          </a:p>
        </p:txBody>
      </p:sp>
      <p:sp>
        <p:nvSpPr>
          <p:cNvPr id="3" name="Inhaltsplatzhalter 2"/>
          <p:cNvSpPr>
            <a:spLocks noGrp="1"/>
          </p:cNvSpPr>
          <p:nvPr>
            <p:ph idx="1"/>
          </p:nvPr>
        </p:nvSpPr>
        <p:spPr>
          <a:xfrm>
            <a:off x="457200" y="1340768"/>
            <a:ext cx="8229600" cy="4525963"/>
          </a:xfrm>
        </p:spPr>
        <p:txBody>
          <a:bodyPr/>
          <a:lstStyle/>
          <a:p>
            <a:r>
              <a:rPr lang="en-US" dirty="0" smtClean="0"/>
              <a:t>Further Changes in JDK 1.8</a:t>
            </a:r>
            <a:endParaRPr lang="de-AT" dirty="0" smtClean="0"/>
          </a:p>
          <a:p>
            <a:pPr lvl="1"/>
            <a:r>
              <a:rPr lang="de-AT" dirty="0" err="1" smtClean="0"/>
              <a:t>Extensions</a:t>
            </a:r>
            <a:r>
              <a:rPr lang="de-AT" dirty="0" smtClean="0"/>
              <a:t> </a:t>
            </a:r>
            <a:r>
              <a:rPr lang="de-AT" dirty="0" err="1" smtClean="0"/>
              <a:t>of</a:t>
            </a:r>
            <a:r>
              <a:rPr lang="de-AT" dirty="0" smtClean="0"/>
              <a:t> Interface </a:t>
            </a:r>
            <a:r>
              <a:rPr lang="de-AT" dirty="0" err="1" smtClean="0"/>
              <a:t>Comparator</a:t>
            </a:r>
            <a:r>
              <a:rPr lang="de-AT" dirty="0" smtClean="0"/>
              <a:t>&lt;T&gt;</a:t>
            </a:r>
          </a:p>
          <a:p>
            <a:pPr lvl="1"/>
            <a:r>
              <a:rPr lang="de-AT" dirty="0" smtClean="0"/>
              <a:t>Class Optional&lt;T&gt;</a:t>
            </a:r>
          </a:p>
          <a:p>
            <a:pPr lvl="1"/>
            <a:r>
              <a:rPr lang="de-AT" dirty="0" smtClean="0"/>
              <a:t>Parallel Array </a:t>
            </a:r>
            <a:r>
              <a:rPr lang="de-AT" dirty="0" err="1" smtClean="0"/>
              <a:t>Operations</a:t>
            </a:r>
            <a:endParaRPr lang="de-AT" dirty="0" smtClean="0"/>
          </a:p>
          <a:p>
            <a:pPr lvl="1"/>
            <a:r>
              <a:rPr lang="de-AT" dirty="0" err="1" smtClean="0"/>
              <a:t>Extensions</a:t>
            </a:r>
            <a:r>
              <a:rPr lang="de-AT" dirty="0" smtClean="0"/>
              <a:t> </a:t>
            </a:r>
            <a:r>
              <a:rPr lang="de-AT" dirty="0" err="1" smtClean="0"/>
              <a:t>of</a:t>
            </a:r>
            <a:r>
              <a:rPr lang="de-AT" dirty="0" smtClean="0"/>
              <a:t> Interface </a:t>
            </a:r>
            <a:r>
              <a:rPr lang="de-AT" dirty="0" err="1" smtClean="0"/>
              <a:t>Map</a:t>
            </a:r>
            <a:r>
              <a:rPr lang="de-AT" dirty="0" smtClean="0"/>
              <a:t>&lt;K,V&gt;</a:t>
            </a:r>
          </a:p>
          <a:p>
            <a:pPr lvl="1"/>
            <a:r>
              <a:rPr lang="de-AT" dirty="0" err="1" smtClean="0">
                <a:solidFill>
                  <a:srgbClr val="FF0000"/>
                </a:solidFill>
              </a:rPr>
              <a:t>Extensions</a:t>
            </a:r>
            <a:r>
              <a:rPr lang="de-AT" dirty="0" smtClean="0">
                <a:solidFill>
                  <a:srgbClr val="FF0000"/>
                </a:solidFill>
              </a:rPr>
              <a:t> </a:t>
            </a:r>
            <a:r>
              <a:rPr lang="de-AT" dirty="0" err="1" smtClean="0">
                <a:solidFill>
                  <a:srgbClr val="FF0000"/>
                </a:solidFill>
              </a:rPr>
              <a:t>of</a:t>
            </a:r>
            <a:r>
              <a:rPr lang="de-AT" dirty="0" smtClean="0">
                <a:solidFill>
                  <a:srgbClr val="FF0000"/>
                </a:solidFill>
              </a:rPr>
              <a:t> NIO </a:t>
            </a:r>
            <a:r>
              <a:rPr lang="de-AT" dirty="0" err="1" smtClean="0">
                <a:solidFill>
                  <a:srgbClr val="FF0000"/>
                </a:solidFill>
              </a:rPr>
              <a:t>and</a:t>
            </a:r>
            <a:r>
              <a:rPr lang="de-AT" dirty="0" smtClean="0">
                <a:solidFill>
                  <a:srgbClr val="FF0000"/>
                </a:solidFill>
              </a:rPr>
              <a:t> Class Files</a:t>
            </a:r>
          </a:p>
          <a:p>
            <a:pPr lvl="1"/>
            <a:r>
              <a:rPr lang="de-AT" dirty="0" err="1" smtClean="0"/>
              <a:t>Concurrency</a:t>
            </a:r>
            <a:r>
              <a:rPr lang="de-AT" dirty="0" smtClean="0"/>
              <a:t> </a:t>
            </a:r>
            <a:r>
              <a:rPr lang="de-AT" dirty="0" err="1" smtClean="0"/>
              <a:t>Enhancements</a:t>
            </a:r>
            <a:endParaRPr lang="de-AT" dirty="0" smtClean="0"/>
          </a:p>
          <a:p>
            <a:pPr lvl="1"/>
            <a:r>
              <a:rPr lang="en-US" dirty="0" err="1" smtClean="0"/>
              <a:t>Nashorn</a:t>
            </a:r>
            <a:r>
              <a:rPr lang="en-US" dirty="0" smtClean="0"/>
              <a:t> JavaScript Engine</a:t>
            </a:r>
            <a:endParaRPr lang="de-AT" dirty="0" smtClean="0"/>
          </a:p>
          <a:p>
            <a:pPr marL="0" indent="0">
              <a:buNone/>
            </a:pPr>
            <a:endParaRPr lang="de-AT" dirty="0" smtClean="0"/>
          </a:p>
        </p:txBody>
      </p:sp>
    </p:spTree>
    <p:extLst>
      <p:ext uri="{BB962C8B-B14F-4D97-AF65-F5344CB8AC3E}">
        <p14:creationId xmlns:p14="http://schemas.microsoft.com/office/powerpoint/2010/main" val="3890393589"/>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Extensions</a:t>
            </a:r>
            <a:r>
              <a:rPr lang="de-AT" dirty="0"/>
              <a:t> </a:t>
            </a:r>
            <a:r>
              <a:rPr lang="de-AT" dirty="0" err="1" smtClean="0"/>
              <a:t>of</a:t>
            </a:r>
            <a:r>
              <a:rPr lang="de-AT" smtClean="0"/>
              <a:t> NIO </a:t>
            </a:r>
            <a:r>
              <a:rPr lang="de-AT" dirty="0" err="1" smtClean="0"/>
              <a:t>and</a:t>
            </a:r>
            <a:r>
              <a:rPr lang="de-AT" dirty="0" smtClean="0"/>
              <a:t> </a:t>
            </a:r>
            <a:r>
              <a:rPr lang="de-AT" dirty="0" err="1" smtClean="0"/>
              <a:t>class</a:t>
            </a:r>
            <a:r>
              <a:rPr lang="de-AT" dirty="0" smtClean="0"/>
              <a:t> </a:t>
            </a:r>
            <a:r>
              <a:rPr lang="de-AT" dirty="0" smtClean="0">
                <a:latin typeface="Courier New" panose="02070309020205020404" pitchFamily="49" charset="0"/>
                <a:cs typeface="Courier New" panose="02070309020205020404" pitchFamily="49" charset="0"/>
              </a:rPr>
              <a:t>Files</a:t>
            </a:r>
            <a:endParaRPr lang="de-AT" dirty="0">
              <a:latin typeface="Courier New" panose="02070309020205020404" pitchFamily="49" charset="0"/>
              <a:cs typeface="Courier New" panose="02070309020205020404" pitchFamily="49" charset="0"/>
            </a:endParaRPr>
          </a:p>
        </p:txBody>
      </p:sp>
      <p:pic>
        <p:nvPicPr>
          <p:cNvPr id="7" name="Grafik 6"/>
          <p:cNvPicPr>
            <a:picLocks noChangeAspect="1"/>
          </p:cNvPicPr>
          <p:nvPr/>
        </p:nvPicPr>
        <p:blipFill>
          <a:blip r:embed="rId2"/>
          <a:stretch>
            <a:fillRect/>
          </a:stretch>
        </p:blipFill>
        <p:spPr>
          <a:xfrm>
            <a:off x="179512" y="1340768"/>
            <a:ext cx="8983387" cy="648072"/>
          </a:xfrm>
          <a:prstGeom prst="rect">
            <a:avLst/>
          </a:prstGeom>
        </p:spPr>
      </p:pic>
      <p:pic>
        <p:nvPicPr>
          <p:cNvPr id="8" name="Grafik 7"/>
          <p:cNvPicPr>
            <a:picLocks noChangeAspect="1"/>
          </p:cNvPicPr>
          <p:nvPr/>
        </p:nvPicPr>
        <p:blipFill>
          <a:blip r:embed="rId3"/>
          <a:stretch>
            <a:fillRect/>
          </a:stretch>
        </p:blipFill>
        <p:spPr>
          <a:xfrm>
            <a:off x="179512" y="2159741"/>
            <a:ext cx="8929489" cy="648053"/>
          </a:xfrm>
          <a:prstGeom prst="rect">
            <a:avLst/>
          </a:prstGeom>
        </p:spPr>
      </p:pic>
      <p:pic>
        <p:nvPicPr>
          <p:cNvPr id="9" name="Grafik 8"/>
          <p:cNvPicPr>
            <a:picLocks noChangeAspect="1"/>
          </p:cNvPicPr>
          <p:nvPr/>
        </p:nvPicPr>
        <p:blipFill>
          <a:blip r:embed="rId4"/>
          <a:stretch>
            <a:fillRect/>
          </a:stretch>
        </p:blipFill>
        <p:spPr>
          <a:xfrm>
            <a:off x="107504" y="3025790"/>
            <a:ext cx="8928992" cy="877258"/>
          </a:xfrm>
          <a:prstGeom prst="rect">
            <a:avLst/>
          </a:prstGeom>
        </p:spPr>
      </p:pic>
      <p:pic>
        <p:nvPicPr>
          <p:cNvPr id="10" name="Grafik 9"/>
          <p:cNvPicPr>
            <a:picLocks noChangeAspect="1"/>
          </p:cNvPicPr>
          <p:nvPr/>
        </p:nvPicPr>
        <p:blipFill>
          <a:blip r:embed="rId5"/>
          <a:stretch>
            <a:fillRect/>
          </a:stretch>
        </p:blipFill>
        <p:spPr>
          <a:xfrm>
            <a:off x="190459" y="4121044"/>
            <a:ext cx="8845820" cy="964140"/>
          </a:xfrm>
          <a:prstGeom prst="rect">
            <a:avLst/>
          </a:prstGeom>
        </p:spPr>
      </p:pic>
    </p:spTree>
    <p:extLst>
      <p:ext uri="{BB962C8B-B14F-4D97-AF65-F5344CB8AC3E}">
        <p14:creationId xmlns:p14="http://schemas.microsoft.com/office/powerpoint/2010/main" val="245550351"/>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Agenda</a:t>
            </a:r>
            <a:endParaRPr lang="de-AT" dirty="0"/>
          </a:p>
        </p:txBody>
      </p:sp>
      <p:sp>
        <p:nvSpPr>
          <p:cNvPr id="3" name="Inhaltsplatzhalter 2"/>
          <p:cNvSpPr>
            <a:spLocks noGrp="1"/>
          </p:cNvSpPr>
          <p:nvPr>
            <p:ph idx="1"/>
          </p:nvPr>
        </p:nvSpPr>
        <p:spPr>
          <a:xfrm>
            <a:off x="457200" y="1340768"/>
            <a:ext cx="8229600" cy="4525963"/>
          </a:xfrm>
        </p:spPr>
        <p:txBody>
          <a:bodyPr/>
          <a:lstStyle/>
          <a:p>
            <a:r>
              <a:rPr lang="en-US" dirty="0" smtClean="0"/>
              <a:t>Further Changes in JDK 1.8</a:t>
            </a:r>
            <a:endParaRPr lang="de-AT" dirty="0" smtClean="0"/>
          </a:p>
          <a:p>
            <a:pPr lvl="1"/>
            <a:r>
              <a:rPr lang="de-AT" dirty="0" err="1" smtClean="0"/>
              <a:t>Extensions</a:t>
            </a:r>
            <a:r>
              <a:rPr lang="de-AT" dirty="0" smtClean="0"/>
              <a:t> </a:t>
            </a:r>
            <a:r>
              <a:rPr lang="de-AT" dirty="0" err="1" smtClean="0"/>
              <a:t>of</a:t>
            </a:r>
            <a:r>
              <a:rPr lang="de-AT" dirty="0" smtClean="0"/>
              <a:t> Interface </a:t>
            </a:r>
            <a:r>
              <a:rPr lang="de-AT" dirty="0" err="1" smtClean="0"/>
              <a:t>Comparator</a:t>
            </a:r>
            <a:r>
              <a:rPr lang="de-AT" dirty="0" smtClean="0"/>
              <a:t>&lt;T&gt;</a:t>
            </a:r>
          </a:p>
          <a:p>
            <a:pPr lvl="1"/>
            <a:r>
              <a:rPr lang="de-AT" dirty="0" smtClean="0"/>
              <a:t>Class Optional&lt;T&gt;</a:t>
            </a:r>
          </a:p>
          <a:p>
            <a:pPr lvl="1"/>
            <a:r>
              <a:rPr lang="de-AT" dirty="0" smtClean="0"/>
              <a:t>Parallel Array </a:t>
            </a:r>
            <a:r>
              <a:rPr lang="de-AT" dirty="0" err="1" smtClean="0"/>
              <a:t>Operations</a:t>
            </a:r>
            <a:endParaRPr lang="de-AT" dirty="0" smtClean="0"/>
          </a:p>
          <a:p>
            <a:pPr lvl="1"/>
            <a:r>
              <a:rPr lang="de-AT" dirty="0" err="1" smtClean="0"/>
              <a:t>Extensions</a:t>
            </a:r>
            <a:r>
              <a:rPr lang="de-AT" dirty="0" smtClean="0"/>
              <a:t> </a:t>
            </a:r>
            <a:r>
              <a:rPr lang="de-AT" dirty="0" err="1" smtClean="0"/>
              <a:t>of</a:t>
            </a:r>
            <a:r>
              <a:rPr lang="de-AT" dirty="0" smtClean="0"/>
              <a:t> Interface </a:t>
            </a:r>
            <a:r>
              <a:rPr lang="de-AT" dirty="0" err="1" smtClean="0"/>
              <a:t>Map</a:t>
            </a:r>
            <a:r>
              <a:rPr lang="de-AT" dirty="0" smtClean="0"/>
              <a:t>&lt;K,V&gt;</a:t>
            </a:r>
          </a:p>
          <a:p>
            <a:pPr lvl="1"/>
            <a:r>
              <a:rPr lang="en-US" dirty="0" smtClean="0"/>
              <a:t>Extensions of NIO and Class Files</a:t>
            </a:r>
            <a:endParaRPr lang="de-AT" dirty="0" smtClean="0"/>
          </a:p>
          <a:p>
            <a:pPr lvl="1"/>
            <a:r>
              <a:rPr lang="de-AT" dirty="0" err="1" smtClean="0">
                <a:solidFill>
                  <a:srgbClr val="FF0000"/>
                </a:solidFill>
              </a:rPr>
              <a:t>Concurrency</a:t>
            </a:r>
            <a:r>
              <a:rPr lang="de-AT" dirty="0" smtClean="0">
                <a:solidFill>
                  <a:srgbClr val="FF0000"/>
                </a:solidFill>
              </a:rPr>
              <a:t> </a:t>
            </a:r>
            <a:r>
              <a:rPr lang="de-AT" dirty="0" err="1" smtClean="0">
                <a:solidFill>
                  <a:srgbClr val="FF0000"/>
                </a:solidFill>
              </a:rPr>
              <a:t>Enhancements</a:t>
            </a:r>
            <a:endParaRPr lang="de-AT" dirty="0" smtClean="0">
              <a:solidFill>
                <a:srgbClr val="FF0000"/>
              </a:solidFill>
            </a:endParaRPr>
          </a:p>
          <a:p>
            <a:pPr lvl="1"/>
            <a:r>
              <a:rPr lang="en-US" dirty="0" err="1" smtClean="0"/>
              <a:t>Nashorn</a:t>
            </a:r>
            <a:r>
              <a:rPr lang="en-US" dirty="0" smtClean="0"/>
              <a:t> JavaScript Engine</a:t>
            </a:r>
            <a:endParaRPr lang="de-AT" dirty="0" smtClean="0"/>
          </a:p>
          <a:p>
            <a:pPr marL="0" indent="0">
              <a:buNone/>
            </a:pPr>
            <a:endParaRPr lang="de-AT" dirty="0" smtClean="0"/>
          </a:p>
        </p:txBody>
      </p:sp>
    </p:spTree>
    <p:extLst>
      <p:ext uri="{BB962C8B-B14F-4D97-AF65-F5344CB8AC3E}">
        <p14:creationId xmlns:p14="http://schemas.microsoft.com/office/powerpoint/2010/main" val="3631471120"/>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p:cNvSpPr txBox="1"/>
          <p:nvPr/>
        </p:nvSpPr>
        <p:spPr>
          <a:xfrm>
            <a:off x="739718" y="1776202"/>
            <a:ext cx="7684027" cy="369332"/>
          </a:xfrm>
          <a:prstGeom prst="rect">
            <a:avLst/>
          </a:prstGeom>
          <a:noFill/>
        </p:spPr>
        <p:txBody>
          <a:bodyPr wrap="none" rtlCol="0">
            <a:spAutoFit/>
          </a:bodyPr>
          <a:lstStyle/>
          <a:p>
            <a:r>
              <a:rPr lang="de-AT" dirty="0" smtClean="0"/>
              <a:t>… </a:t>
            </a:r>
            <a:r>
              <a:rPr lang="de-AT" dirty="0" err="1" smtClean="0"/>
              <a:t>new</a:t>
            </a:r>
            <a:r>
              <a:rPr lang="de-AT" dirty="0" smtClean="0"/>
              <a:t> JDK 1.8 </a:t>
            </a:r>
            <a:r>
              <a:rPr lang="de-AT" dirty="0" err="1" smtClean="0"/>
              <a:t>Map</a:t>
            </a:r>
            <a:r>
              <a:rPr lang="de-AT" dirty="0" smtClean="0"/>
              <a:t> </a:t>
            </a:r>
            <a:r>
              <a:rPr lang="de-AT" dirty="0" err="1" smtClean="0"/>
              <a:t>methods</a:t>
            </a:r>
            <a:r>
              <a:rPr lang="de-AT" dirty="0" smtClean="0"/>
              <a:t> like </a:t>
            </a:r>
            <a:r>
              <a:rPr lang="de-AT" dirty="0" err="1" smtClean="0"/>
              <a:t>putIfAbsent</a:t>
            </a:r>
            <a:r>
              <a:rPr lang="de-AT" dirty="0" smtClean="0"/>
              <a:t> </a:t>
            </a:r>
            <a:r>
              <a:rPr lang="de-AT" dirty="0" err="1" smtClean="0"/>
              <a:t>make</a:t>
            </a:r>
            <a:r>
              <a:rPr lang="de-AT" dirty="0" smtClean="0"/>
              <a:t> </a:t>
            </a:r>
            <a:r>
              <a:rPr lang="de-AT" dirty="0" err="1" smtClean="0"/>
              <a:t>concurrent</a:t>
            </a:r>
            <a:r>
              <a:rPr lang="de-AT" dirty="0" smtClean="0"/>
              <a:t> </a:t>
            </a:r>
            <a:r>
              <a:rPr lang="de-AT" dirty="0" err="1" smtClean="0"/>
              <a:t>access</a:t>
            </a:r>
            <a:r>
              <a:rPr lang="de-AT" dirty="0" smtClean="0"/>
              <a:t> </a:t>
            </a:r>
            <a:r>
              <a:rPr lang="de-AT" dirty="0" err="1" smtClean="0"/>
              <a:t>more</a:t>
            </a:r>
            <a:r>
              <a:rPr lang="de-AT" dirty="0" smtClean="0"/>
              <a:t> easy</a:t>
            </a:r>
            <a:endParaRPr lang="en-GB" dirty="0"/>
          </a:p>
        </p:txBody>
      </p:sp>
      <p:pic>
        <p:nvPicPr>
          <p:cNvPr id="5" name="Grafik 4"/>
          <p:cNvPicPr>
            <a:picLocks noChangeAspect="1"/>
          </p:cNvPicPr>
          <p:nvPr/>
        </p:nvPicPr>
        <p:blipFill>
          <a:blip r:embed="rId2"/>
          <a:stretch>
            <a:fillRect/>
          </a:stretch>
        </p:blipFill>
        <p:spPr>
          <a:xfrm>
            <a:off x="179512" y="2420888"/>
            <a:ext cx="3733800" cy="1162050"/>
          </a:xfrm>
          <a:prstGeom prst="rect">
            <a:avLst/>
          </a:prstGeom>
        </p:spPr>
      </p:pic>
      <p:pic>
        <p:nvPicPr>
          <p:cNvPr id="6" name="Grafik 5"/>
          <p:cNvPicPr>
            <a:picLocks noChangeAspect="1"/>
          </p:cNvPicPr>
          <p:nvPr/>
        </p:nvPicPr>
        <p:blipFill>
          <a:blip r:embed="rId3"/>
          <a:stretch>
            <a:fillRect/>
          </a:stretch>
        </p:blipFill>
        <p:spPr>
          <a:xfrm>
            <a:off x="144016" y="3549898"/>
            <a:ext cx="8764399" cy="671190"/>
          </a:xfrm>
          <a:prstGeom prst="rect">
            <a:avLst/>
          </a:prstGeom>
        </p:spPr>
      </p:pic>
      <p:pic>
        <p:nvPicPr>
          <p:cNvPr id="7" name="Grafik 6"/>
          <p:cNvPicPr>
            <a:picLocks noChangeAspect="1"/>
          </p:cNvPicPr>
          <p:nvPr/>
        </p:nvPicPr>
        <p:blipFill>
          <a:blip r:embed="rId4"/>
          <a:stretch>
            <a:fillRect/>
          </a:stretch>
        </p:blipFill>
        <p:spPr>
          <a:xfrm>
            <a:off x="179512" y="4221088"/>
            <a:ext cx="8712968" cy="585094"/>
          </a:xfrm>
          <a:prstGeom prst="rect">
            <a:avLst/>
          </a:prstGeom>
        </p:spPr>
      </p:pic>
      <p:pic>
        <p:nvPicPr>
          <p:cNvPr id="8" name="Grafik 7"/>
          <p:cNvPicPr>
            <a:picLocks noChangeAspect="1"/>
          </p:cNvPicPr>
          <p:nvPr/>
        </p:nvPicPr>
        <p:blipFill>
          <a:blip r:embed="rId5"/>
          <a:stretch>
            <a:fillRect/>
          </a:stretch>
        </p:blipFill>
        <p:spPr>
          <a:xfrm>
            <a:off x="35354" y="4859238"/>
            <a:ext cx="8873061" cy="1278682"/>
          </a:xfrm>
          <a:prstGeom prst="rect">
            <a:avLst/>
          </a:prstGeom>
        </p:spPr>
      </p:pic>
      <p:pic>
        <p:nvPicPr>
          <p:cNvPr id="9" name="Grafik 8"/>
          <p:cNvPicPr>
            <a:picLocks noChangeAspect="1"/>
          </p:cNvPicPr>
          <p:nvPr/>
        </p:nvPicPr>
        <p:blipFill>
          <a:blip r:embed="rId6"/>
          <a:stretch>
            <a:fillRect/>
          </a:stretch>
        </p:blipFill>
        <p:spPr>
          <a:xfrm>
            <a:off x="251520" y="463640"/>
            <a:ext cx="7591425" cy="1219200"/>
          </a:xfrm>
          <a:prstGeom prst="rect">
            <a:avLst/>
          </a:prstGeom>
        </p:spPr>
      </p:pic>
    </p:spTree>
    <p:extLst>
      <p:ext uri="{BB962C8B-B14F-4D97-AF65-F5344CB8AC3E}">
        <p14:creationId xmlns:p14="http://schemas.microsoft.com/office/powerpoint/2010/main" val="280856788"/>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latin typeface="Courier New" panose="02070309020205020404" pitchFamily="49" charset="0"/>
                <a:cs typeface="Courier New" panose="02070309020205020404" pitchFamily="49" charset="0"/>
              </a:rPr>
              <a:t>CompletableFuture</a:t>
            </a:r>
            <a:r>
              <a:rPr lang="de-AT" dirty="0" smtClean="0">
                <a:latin typeface="Courier New" panose="02070309020205020404" pitchFamily="49" charset="0"/>
                <a:cs typeface="Courier New" panose="02070309020205020404" pitchFamily="49" charset="0"/>
              </a:rPr>
              <a:t>&lt;T&gt;</a:t>
            </a:r>
            <a:endParaRPr lang="de-AT" dirty="0">
              <a:latin typeface="Courier New" panose="02070309020205020404" pitchFamily="49" charset="0"/>
              <a:cs typeface="Courier New" panose="02070309020205020404" pitchFamily="49" charset="0"/>
            </a:endParaRPr>
          </a:p>
        </p:txBody>
      </p:sp>
      <p:sp>
        <p:nvSpPr>
          <p:cNvPr id="3" name="Inhaltsplatzhalter 2"/>
          <p:cNvSpPr>
            <a:spLocks noGrp="1"/>
          </p:cNvSpPr>
          <p:nvPr>
            <p:ph idx="1"/>
          </p:nvPr>
        </p:nvSpPr>
        <p:spPr/>
        <p:txBody>
          <a:bodyPr/>
          <a:lstStyle/>
          <a:p>
            <a:r>
              <a:rPr lang="de-AT" sz="2400" dirty="0" smtClean="0"/>
              <a:t>Extension </a:t>
            </a:r>
            <a:r>
              <a:rPr lang="de-AT" sz="2400" dirty="0" err="1" smtClean="0"/>
              <a:t>of</a:t>
            </a:r>
            <a:r>
              <a:rPr lang="de-AT" sz="2400" dirty="0" smtClean="0"/>
              <a:t> </a:t>
            </a:r>
            <a:r>
              <a:rPr lang="de-AT" sz="2400" dirty="0" smtClean="0">
                <a:latin typeface="Courier New" panose="02070309020205020404" pitchFamily="49" charset="0"/>
                <a:cs typeface="Courier New" panose="02070309020205020404" pitchFamily="49" charset="0"/>
              </a:rPr>
              <a:t>Future&lt;T&gt;</a:t>
            </a:r>
          </a:p>
          <a:p>
            <a:r>
              <a:rPr lang="de-AT" sz="2400" dirty="0" smtClean="0">
                <a:latin typeface="+mj-lt"/>
                <a:cs typeface="Courier New" panose="02070309020205020404" pitchFamily="49" charset="0"/>
              </a:rPr>
              <a:t>Easy </a:t>
            </a:r>
            <a:r>
              <a:rPr lang="de-AT" sz="2400" dirty="0" err="1" smtClean="0">
                <a:latin typeface="+mj-lt"/>
                <a:cs typeface="Courier New" panose="02070309020205020404" pitchFamily="49" charset="0"/>
              </a:rPr>
              <a:t>post</a:t>
            </a:r>
            <a:r>
              <a:rPr lang="de-AT" sz="2400" dirty="0" smtClean="0">
                <a:latin typeface="+mj-lt"/>
                <a:cs typeface="Courier New" panose="02070309020205020404" pitchFamily="49" charset="0"/>
              </a:rPr>
              <a:t> </a:t>
            </a:r>
            <a:r>
              <a:rPr lang="de-AT" sz="2400" dirty="0" err="1" smtClean="0">
                <a:latin typeface="+mj-lt"/>
                <a:cs typeface="Courier New" panose="02070309020205020404" pitchFamily="49" charset="0"/>
              </a:rPr>
              <a:t>processing</a:t>
            </a:r>
            <a:r>
              <a:rPr lang="de-AT" sz="2400" dirty="0" smtClean="0">
                <a:latin typeface="+mj-lt"/>
                <a:cs typeface="Courier New" panose="02070309020205020404" pitchFamily="49" charset="0"/>
              </a:rPr>
              <a:t> after (</a:t>
            </a:r>
            <a:r>
              <a:rPr lang="de-AT" sz="2400" dirty="0" err="1" smtClean="0">
                <a:latin typeface="+mj-lt"/>
                <a:cs typeface="Courier New" panose="02070309020205020404" pitchFamily="49" charset="0"/>
              </a:rPr>
              <a:t>successful</a:t>
            </a:r>
            <a:r>
              <a:rPr lang="de-AT" sz="2400" dirty="0" smtClean="0">
                <a:latin typeface="+mj-lt"/>
                <a:cs typeface="Courier New" panose="02070309020205020404" pitchFamily="49" charset="0"/>
              </a:rPr>
              <a:t>)  </a:t>
            </a:r>
            <a:r>
              <a:rPr lang="de-AT" sz="2400" dirty="0" err="1" smtClean="0">
                <a:latin typeface="+mj-lt"/>
                <a:cs typeface="Courier New" panose="02070309020205020404" pitchFamily="49" charset="0"/>
              </a:rPr>
              <a:t>completion</a:t>
            </a:r>
            <a:r>
              <a:rPr lang="de-AT" sz="2400" dirty="0" smtClean="0">
                <a:latin typeface="+mj-lt"/>
                <a:cs typeface="Courier New" panose="02070309020205020404" pitchFamily="49" charset="0"/>
              </a:rPr>
              <a:t> </a:t>
            </a:r>
            <a:r>
              <a:rPr lang="de-AT" sz="2400" dirty="0" err="1" smtClean="0">
                <a:latin typeface="+mj-lt"/>
                <a:cs typeface="Courier New" panose="02070309020205020404" pitchFamily="49" charset="0"/>
              </a:rPr>
              <a:t>of</a:t>
            </a:r>
            <a:r>
              <a:rPr lang="de-AT" sz="2400" dirty="0" smtClean="0">
                <a:latin typeface="+mj-lt"/>
                <a:cs typeface="Courier New" panose="02070309020205020404" pitchFamily="49" charset="0"/>
              </a:rPr>
              <a:t> an </a:t>
            </a:r>
            <a:r>
              <a:rPr lang="de-AT" sz="2400" dirty="0" err="1" smtClean="0">
                <a:latin typeface="+mj-lt"/>
                <a:cs typeface="Courier New" panose="02070309020205020404" pitchFamily="49" charset="0"/>
              </a:rPr>
              <a:t>async</a:t>
            </a:r>
            <a:r>
              <a:rPr lang="de-AT" sz="2400" dirty="0" smtClean="0">
                <a:latin typeface="+mj-lt"/>
                <a:cs typeface="Courier New" panose="02070309020205020404" pitchFamily="49" charset="0"/>
              </a:rPr>
              <a:t> </a:t>
            </a:r>
            <a:r>
              <a:rPr lang="de-AT" sz="2400" dirty="0" err="1" smtClean="0">
                <a:latin typeface="+mj-lt"/>
                <a:cs typeface="Courier New" panose="02070309020205020404" pitchFamily="49" charset="0"/>
              </a:rPr>
              <a:t>task</a:t>
            </a:r>
            <a:r>
              <a:rPr lang="de-AT" sz="2400" dirty="0" smtClean="0">
                <a:latin typeface="+mj-lt"/>
                <a:cs typeface="Courier New" panose="02070309020205020404" pitchFamily="49" charset="0"/>
              </a:rPr>
              <a:t> </a:t>
            </a:r>
          </a:p>
          <a:p>
            <a:r>
              <a:rPr lang="de-AT" sz="2400" dirty="0" err="1" smtClean="0">
                <a:latin typeface="+mj-lt"/>
                <a:cs typeface="Courier New" panose="02070309020205020404" pitchFamily="49" charset="0"/>
              </a:rPr>
              <a:t>Allows</a:t>
            </a:r>
            <a:r>
              <a:rPr lang="de-AT" sz="2400" dirty="0" smtClean="0">
                <a:latin typeface="+mj-lt"/>
                <a:cs typeface="Courier New" panose="02070309020205020404" pitchFamily="49" charset="0"/>
              </a:rPr>
              <a:t> </a:t>
            </a:r>
            <a:r>
              <a:rPr lang="de-AT" sz="2400" dirty="0" err="1" smtClean="0">
                <a:latin typeface="+mj-lt"/>
                <a:cs typeface="Courier New" panose="02070309020205020404" pitchFamily="49" charset="0"/>
              </a:rPr>
              <a:t>definition</a:t>
            </a:r>
            <a:r>
              <a:rPr lang="de-AT" sz="2400" dirty="0" smtClean="0">
                <a:latin typeface="+mj-lt"/>
                <a:cs typeface="Courier New" panose="02070309020205020404" pitchFamily="49" charset="0"/>
              </a:rPr>
              <a:t> </a:t>
            </a:r>
            <a:r>
              <a:rPr lang="de-AT" sz="2400" dirty="0" err="1" smtClean="0">
                <a:latin typeface="+mj-lt"/>
                <a:cs typeface="Courier New" panose="02070309020205020404" pitchFamily="49" charset="0"/>
              </a:rPr>
              <a:t>of</a:t>
            </a:r>
            <a:r>
              <a:rPr lang="de-AT" sz="2400" dirty="0" smtClean="0">
                <a:latin typeface="+mj-lt"/>
                <a:cs typeface="Courier New" panose="02070309020205020404" pitchFamily="49" charset="0"/>
              </a:rPr>
              <a:t> </a:t>
            </a:r>
            <a:r>
              <a:rPr lang="de-AT" sz="2400" dirty="0" err="1" smtClean="0">
                <a:latin typeface="+mj-lt"/>
                <a:cs typeface="Courier New" panose="02070309020205020404" pitchFamily="49" charset="0"/>
              </a:rPr>
              <a:t>asynchronous</a:t>
            </a:r>
            <a:r>
              <a:rPr lang="de-AT" sz="2400" dirty="0" smtClean="0">
                <a:latin typeface="+mj-lt"/>
                <a:cs typeface="Courier New" panose="02070309020205020404" pitchFamily="49" charset="0"/>
              </a:rPr>
              <a:t> </a:t>
            </a:r>
            <a:r>
              <a:rPr lang="de-AT" sz="2400" dirty="0" err="1" smtClean="0">
                <a:latin typeface="+mj-lt"/>
                <a:cs typeface="Courier New" panose="02070309020205020404" pitchFamily="49" charset="0"/>
              </a:rPr>
              <a:t>processing</a:t>
            </a:r>
            <a:r>
              <a:rPr lang="de-AT" sz="2400" dirty="0" smtClean="0">
                <a:latin typeface="+mj-lt"/>
                <a:cs typeface="Courier New" panose="02070309020205020404" pitchFamily="49" charset="0"/>
              </a:rPr>
              <a:t> </a:t>
            </a:r>
            <a:r>
              <a:rPr lang="de-AT" sz="2400" dirty="0" err="1" smtClean="0">
                <a:latin typeface="+mj-lt"/>
                <a:cs typeface="Courier New" panose="02070309020205020404" pitchFamily="49" charset="0"/>
              </a:rPr>
              <a:t>queue</a:t>
            </a:r>
            <a:endParaRPr lang="de-AT" sz="2400" dirty="0">
              <a:latin typeface="+mj-lt"/>
              <a:cs typeface="Courier New" panose="02070309020205020404" pitchFamily="49" charset="0"/>
            </a:endParaRPr>
          </a:p>
        </p:txBody>
      </p:sp>
    </p:spTree>
    <p:extLst>
      <p:ext uri="{BB962C8B-B14F-4D97-AF65-F5344CB8AC3E}">
        <p14:creationId xmlns:p14="http://schemas.microsoft.com/office/powerpoint/2010/main" val="2960384414"/>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2"/>
          <a:stretch>
            <a:fillRect/>
          </a:stretch>
        </p:blipFill>
        <p:spPr>
          <a:xfrm>
            <a:off x="69957" y="1340768"/>
            <a:ext cx="9038547" cy="4680520"/>
          </a:xfrm>
          <a:prstGeom prst="rect">
            <a:avLst/>
          </a:prstGeom>
        </p:spPr>
      </p:pic>
      <p:sp>
        <p:nvSpPr>
          <p:cNvPr id="7" name="Titel 1"/>
          <p:cNvSpPr>
            <a:spLocks noGrp="1"/>
          </p:cNvSpPr>
          <p:nvPr>
            <p:ph type="title"/>
          </p:nvPr>
        </p:nvSpPr>
        <p:spPr>
          <a:xfrm>
            <a:off x="457200" y="274638"/>
            <a:ext cx="8229600" cy="1143000"/>
          </a:xfrm>
        </p:spPr>
        <p:txBody>
          <a:bodyPr/>
          <a:lstStyle/>
          <a:p>
            <a:r>
              <a:rPr lang="de-AT" dirty="0" err="1" smtClean="0">
                <a:latin typeface="Courier New" panose="02070309020205020404" pitchFamily="49" charset="0"/>
                <a:cs typeface="Courier New" panose="02070309020205020404" pitchFamily="49" charset="0"/>
              </a:rPr>
              <a:t>CompletableFuture</a:t>
            </a:r>
            <a:r>
              <a:rPr lang="de-AT" dirty="0" smtClean="0">
                <a:latin typeface="Courier New" panose="02070309020205020404" pitchFamily="49" charset="0"/>
                <a:cs typeface="Courier New" panose="02070309020205020404" pitchFamily="49" charset="0"/>
              </a:rPr>
              <a:t>&lt;T&gt;</a:t>
            </a:r>
            <a:endParaRPr lang="de-AT" dirty="0">
              <a:latin typeface="Courier New" panose="02070309020205020404" pitchFamily="49" charset="0"/>
              <a:cs typeface="Courier New" panose="02070309020205020404" pitchFamily="49" charset="0"/>
            </a:endParaRPr>
          </a:p>
        </p:txBody>
      </p:sp>
      <p:sp>
        <p:nvSpPr>
          <p:cNvPr id="8" name="Rechteck 7"/>
          <p:cNvSpPr/>
          <p:nvPr/>
        </p:nvSpPr>
        <p:spPr>
          <a:xfrm>
            <a:off x="2699792" y="3356992"/>
            <a:ext cx="4680520" cy="216024"/>
          </a:xfrm>
          <a:prstGeom prst="rect">
            <a:avLst/>
          </a:prstGeom>
          <a:solidFill>
            <a:srgbClr val="FFFF00">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Rechteck 8"/>
          <p:cNvSpPr/>
          <p:nvPr/>
        </p:nvSpPr>
        <p:spPr>
          <a:xfrm>
            <a:off x="4499992" y="4149080"/>
            <a:ext cx="3312368" cy="216024"/>
          </a:xfrm>
          <a:prstGeom prst="rect">
            <a:avLst/>
          </a:prstGeom>
          <a:solidFill>
            <a:srgbClr val="FFFF00">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 name="Rechteck 9"/>
          <p:cNvSpPr/>
          <p:nvPr/>
        </p:nvSpPr>
        <p:spPr>
          <a:xfrm>
            <a:off x="4355976" y="4869160"/>
            <a:ext cx="3456384" cy="216024"/>
          </a:xfrm>
          <a:prstGeom prst="rect">
            <a:avLst/>
          </a:prstGeom>
          <a:solidFill>
            <a:srgbClr val="FFFF00">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grpSp>
        <p:nvGrpSpPr>
          <p:cNvPr id="11" name="Gruppieren 10"/>
          <p:cNvGrpSpPr/>
          <p:nvPr/>
        </p:nvGrpSpPr>
        <p:grpSpPr>
          <a:xfrm>
            <a:off x="179512" y="1993702"/>
            <a:ext cx="8928992" cy="307777"/>
            <a:chOff x="539552" y="2945676"/>
            <a:chExt cx="8280920" cy="307777"/>
          </a:xfrm>
        </p:grpSpPr>
        <p:sp>
          <p:nvSpPr>
            <p:cNvPr id="12" name="Textfeld 11"/>
            <p:cNvSpPr txBox="1"/>
            <p:nvPr/>
          </p:nvSpPr>
          <p:spPr>
            <a:xfrm>
              <a:off x="539552" y="3034494"/>
              <a:ext cx="7488832" cy="135272"/>
            </a:xfrm>
            <a:prstGeom prst="rect">
              <a:avLst/>
            </a:prstGeom>
            <a:solidFill>
              <a:srgbClr val="E0E0E0"/>
            </a:solidFill>
          </p:spPr>
          <p:txBody>
            <a:bodyPr wrap="square" rtlCol="0">
              <a:spAutoFit/>
            </a:bodyPr>
            <a:lstStyle/>
            <a:p>
              <a:endParaRPr lang="en-GB" sz="1400" b="1" dirty="0">
                <a:solidFill>
                  <a:srgbClr val="FF0000"/>
                </a:solidFill>
                <a:latin typeface="Courier New" panose="02070309020205020404" pitchFamily="49" charset="0"/>
                <a:cs typeface="Courier New" panose="02070309020205020404" pitchFamily="49" charset="0"/>
              </a:endParaRPr>
            </a:p>
          </p:txBody>
        </p:sp>
        <p:sp>
          <p:nvSpPr>
            <p:cNvPr id="13" name="Textfeld 12"/>
            <p:cNvSpPr txBox="1"/>
            <p:nvPr/>
          </p:nvSpPr>
          <p:spPr>
            <a:xfrm>
              <a:off x="827584" y="2945676"/>
              <a:ext cx="7992888" cy="307777"/>
            </a:xfrm>
            <a:prstGeom prst="rect">
              <a:avLst/>
            </a:prstGeom>
            <a:solidFill>
              <a:srgbClr val="E0E0E0">
                <a:alpha val="0"/>
              </a:srgbClr>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define</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some</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complicated</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calculations</a:t>
              </a:r>
              <a:endParaRPr lang="en-GB" sz="1400" b="1" dirty="0">
                <a:solidFill>
                  <a:srgbClr val="FF0000"/>
                </a:solidFill>
                <a:latin typeface="Courier New" panose="02070309020205020404" pitchFamily="49" charset="0"/>
                <a:cs typeface="Courier New" panose="02070309020205020404" pitchFamily="49" charset="0"/>
              </a:endParaRPr>
            </a:p>
          </p:txBody>
        </p:sp>
      </p:grpSp>
      <p:grpSp>
        <p:nvGrpSpPr>
          <p:cNvPr id="14" name="Gruppieren 13"/>
          <p:cNvGrpSpPr/>
          <p:nvPr/>
        </p:nvGrpSpPr>
        <p:grpSpPr>
          <a:xfrm>
            <a:off x="179512" y="3699718"/>
            <a:ext cx="7920880" cy="307777"/>
            <a:chOff x="539552" y="2945676"/>
            <a:chExt cx="7920880" cy="307777"/>
          </a:xfrm>
        </p:grpSpPr>
        <p:sp>
          <p:nvSpPr>
            <p:cNvPr id="15" name="Textfeld 14"/>
            <p:cNvSpPr txBox="1"/>
            <p:nvPr/>
          </p:nvSpPr>
          <p:spPr>
            <a:xfrm>
              <a:off x="539552" y="3034494"/>
              <a:ext cx="7488832" cy="135272"/>
            </a:xfrm>
            <a:prstGeom prst="rect">
              <a:avLst/>
            </a:prstGeom>
            <a:solidFill>
              <a:srgbClr val="E0E0E0"/>
            </a:solidFill>
          </p:spPr>
          <p:txBody>
            <a:bodyPr wrap="square" rtlCol="0">
              <a:spAutoFit/>
            </a:bodyPr>
            <a:lstStyle/>
            <a:p>
              <a:endParaRPr lang="en-GB" sz="1400" b="1" dirty="0">
                <a:solidFill>
                  <a:srgbClr val="FF0000"/>
                </a:solidFill>
                <a:latin typeface="Courier New" panose="02070309020205020404" pitchFamily="49" charset="0"/>
                <a:cs typeface="Courier New" panose="02070309020205020404" pitchFamily="49" charset="0"/>
              </a:endParaRPr>
            </a:p>
          </p:txBody>
        </p:sp>
        <p:sp>
          <p:nvSpPr>
            <p:cNvPr id="16" name="Textfeld 15"/>
            <p:cNvSpPr txBox="1"/>
            <p:nvPr/>
          </p:nvSpPr>
          <p:spPr>
            <a:xfrm>
              <a:off x="827584" y="2945676"/>
              <a:ext cx="7632848" cy="307777"/>
            </a:xfrm>
            <a:prstGeom prst="rect">
              <a:avLst/>
            </a:prstGeom>
            <a:solidFill>
              <a:srgbClr val="E0E0E0">
                <a:alpha val="0"/>
              </a:srgbClr>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do </a:t>
              </a:r>
              <a:r>
                <a:rPr lang="de-AT" sz="1400" b="1" dirty="0" err="1" smtClean="0">
                  <a:solidFill>
                    <a:srgbClr val="FF0000"/>
                  </a:solidFill>
                  <a:latin typeface="Courier New" panose="02070309020205020404" pitchFamily="49" charset="0"/>
                  <a:cs typeface="Courier New" panose="02070309020205020404" pitchFamily="49" charset="0"/>
                </a:rPr>
                <a:t>some</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post</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processing</a:t>
              </a:r>
              <a:endParaRPr lang="en-GB" sz="1400" b="1" dirty="0">
                <a:solidFill>
                  <a:srgbClr val="FF0000"/>
                </a:solidFill>
                <a:latin typeface="Courier New" panose="02070309020205020404" pitchFamily="49" charset="0"/>
                <a:cs typeface="Courier New" panose="02070309020205020404" pitchFamily="49" charset="0"/>
              </a:endParaRPr>
            </a:p>
          </p:txBody>
        </p:sp>
      </p:grpSp>
      <p:grpSp>
        <p:nvGrpSpPr>
          <p:cNvPr id="17" name="Gruppieren 16"/>
          <p:cNvGrpSpPr/>
          <p:nvPr/>
        </p:nvGrpSpPr>
        <p:grpSpPr>
          <a:xfrm>
            <a:off x="184350" y="4463243"/>
            <a:ext cx="7920880" cy="307777"/>
            <a:chOff x="539552" y="2945676"/>
            <a:chExt cx="7920880" cy="307777"/>
          </a:xfrm>
        </p:grpSpPr>
        <p:sp>
          <p:nvSpPr>
            <p:cNvPr id="18" name="Textfeld 17"/>
            <p:cNvSpPr txBox="1"/>
            <p:nvPr/>
          </p:nvSpPr>
          <p:spPr>
            <a:xfrm>
              <a:off x="539552" y="3034494"/>
              <a:ext cx="7488832" cy="135272"/>
            </a:xfrm>
            <a:prstGeom prst="rect">
              <a:avLst/>
            </a:prstGeom>
            <a:solidFill>
              <a:srgbClr val="E0E0E0"/>
            </a:solidFill>
          </p:spPr>
          <p:txBody>
            <a:bodyPr wrap="square" rtlCol="0">
              <a:spAutoFit/>
            </a:bodyPr>
            <a:lstStyle/>
            <a:p>
              <a:endParaRPr lang="en-GB" sz="1400" b="1" dirty="0">
                <a:solidFill>
                  <a:srgbClr val="FF0000"/>
                </a:solidFill>
                <a:latin typeface="Courier New" panose="02070309020205020404" pitchFamily="49" charset="0"/>
                <a:cs typeface="Courier New" panose="02070309020205020404" pitchFamily="49" charset="0"/>
              </a:endParaRPr>
            </a:p>
          </p:txBody>
        </p:sp>
        <p:sp>
          <p:nvSpPr>
            <p:cNvPr id="19" name="Textfeld 18"/>
            <p:cNvSpPr txBox="1"/>
            <p:nvPr/>
          </p:nvSpPr>
          <p:spPr>
            <a:xfrm>
              <a:off x="827584" y="2945676"/>
              <a:ext cx="7632848" cy="307777"/>
            </a:xfrm>
            <a:prstGeom prst="rect">
              <a:avLst/>
            </a:prstGeom>
            <a:solidFill>
              <a:srgbClr val="E0E0E0">
                <a:alpha val="0"/>
              </a:srgbClr>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further</a:t>
              </a:r>
              <a:r>
                <a:rPr lang="de-AT" sz="1400" b="1" dirty="0" smtClean="0">
                  <a:solidFill>
                    <a:srgbClr val="FF0000"/>
                  </a:solidFill>
                  <a:latin typeface="Courier New" panose="02070309020205020404" pitchFamily="49" charset="0"/>
                  <a:cs typeface="Courier New" panose="02070309020205020404" pitchFamily="49" charset="0"/>
                </a:rPr>
                <a:t> do </a:t>
              </a:r>
              <a:r>
                <a:rPr lang="de-AT" sz="1400" b="1" dirty="0" err="1" smtClean="0">
                  <a:solidFill>
                    <a:srgbClr val="FF0000"/>
                  </a:solidFill>
                  <a:latin typeface="Courier New" panose="02070309020205020404" pitchFamily="49" charset="0"/>
                  <a:cs typeface="Courier New" panose="02070309020205020404" pitchFamily="49" charset="0"/>
                </a:rPr>
                <a:t>some</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other</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post</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processing</a:t>
              </a:r>
              <a:endParaRPr lang="en-GB" sz="1400" b="1" dirty="0">
                <a:solidFill>
                  <a:srgbClr val="FF0000"/>
                </a:solidFill>
                <a:latin typeface="Courier New" panose="02070309020205020404" pitchFamily="49" charset="0"/>
                <a:cs typeface="Courier New" panose="02070309020205020404" pitchFamily="49" charset="0"/>
              </a:endParaRPr>
            </a:p>
          </p:txBody>
        </p:sp>
      </p:grpSp>
      <p:grpSp>
        <p:nvGrpSpPr>
          <p:cNvPr id="20" name="Gruppieren 19"/>
          <p:cNvGrpSpPr/>
          <p:nvPr/>
        </p:nvGrpSpPr>
        <p:grpSpPr>
          <a:xfrm>
            <a:off x="179512" y="5251845"/>
            <a:ext cx="7920880" cy="307777"/>
            <a:chOff x="539552" y="2945676"/>
            <a:chExt cx="7920880" cy="307777"/>
          </a:xfrm>
        </p:grpSpPr>
        <p:sp>
          <p:nvSpPr>
            <p:cNvPr id="21" name="Textfeld 20"/>
            <p:cNvSpPr txBox="1"/>
            <p:nvPr/>
          </p:nvSpPr>
          <p:spPr>
            <a:xfrm>
              <a:off x="539552" y="3034494"/>
              <a:ext cx="7488832" cy="135272"/>
            </a:xfrm>
            <a:prstGeom prst="rect">
              <a:avLst/>
            </a:prstGeom>
            <a:solidFill>
              <a:srgbClr val="E0E0E0"/>
            </a:solidFill>
          </p:spPr>
          <p:txBody>
            <a:bodyPr wrap="square" rtlCol="0">
              <a:spAutoFit/>
            </a:bodyPr>
            <a:lstStyle/>
            <a:p>
              <a:endParaRPr lang="en-GB" sz="1400" b="1" dirty="0">
                <a:solidFill>
                  <a:srgbClr val="FF0000"/>
                </a:solidFill>
                <a:latin typeface="Courier New" panose="02070309020205020404" pitchFamily="49" charset="0"/>
                <a:cs typeface="Courier New" panose="02070309020205020404" pitchFamily="49" charset="0"/>
              </a:endParaRPr>
            </a:p>
          </p:txBody>
        </p:sp>
        <p:sp>
          <p:nvSpPr>
            <p:cNvPr id="22" name="Textfeld 21"/>
            <p:cNvSpPr txBox="1"/>
            <p:nvPr/>
          </p:nvSpPr>
          <p:spPr>
            <a:xfrm>
              <a:off x="827584" y="2945676"/>
              <a:ext cx="7632848" cy="307777"/>
            </a:xfrm>
            <a:prstGeom prst="rect">
              <a:avLst/>
            </a:prstGeom>
            <a:solidFill>
              <a:srgbClr val="E0E0E0">
                <a:alpha val="0"/>
              </a:srgbClr>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start</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execution</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of</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processing</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queue</a:t>
              </a:r>
              <a:endParaRPr lang="en-GB" sz="1400" b="1" dirty="0">
                <a:solidFill>
                  <a:srgbClr val="FF0000"/>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8800300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Functional</a:t>
            </a:r>
            <a:r>
              <a:rPr lang="de-AT" dirty="0" smtClean="0"/>
              <a:t> Interfaces / SAM </a:t>
            </a:r>
            <a:r>
              <a:rPr lang="de-AT" dirty="0" err="1" smtClean="0"/>
              <a:t>Types</a:t>
            </a:r>
            <a:endParaRPr lang="de-AT" dirty="0"/>
          </a:p>
        </p:txBody>
      </p:sp>
      <p:pic>
        <p:nvPicPr>
          <p:cNvPr id="4" name="Grafik 3"/>
          <p:cNvPicPr>
            <a:picLocks noChangeAspect="1"/>
          </p:cNvPicPr>
          <p:nvPr/>
        </p:nvPicPr>
        <p:blipFill>
          <a:blip r:embed="rId2"/>
          <a:stretch>
            <a:fillRect/>
          </a:stretch>
        </p:blipFill>
        <p:spPr>
          <a:xfrm>
            <a:off x="410542" y="1440356"/>
            <a:ext cx="8322915" cy="2161128"/>
          </a:xfrm>
          <a:prstGeom prst="rect">
            <a:avLst/>
          </a:prstGeom>
        </p:spPr>
      </p:pic>
      <p:pic>
        <p:nvPicPr>
          <p:cNvPr id="6" name="Grafik 5"/>
          <p:cNvPicPr>
            <a:picLocks noChangeAspect="1"/>
          </p:cNvPicPr>
          <p:nvPr/>
        </p:nvPicPr>
        <p:blipFill>
          <a:blip r:embed="rId3"/>
          <a:stretch>
            <a:fillRect/>
          </a:stretch>
        </p:blipFill>
        <p:spPr>
          <a:xfrm>
            <a:off x="364590" y="4077072"/>
            <a:ext cx="8368867" cy="792088"/>
          </a:xfrm>
          <a:prstGeom prst="rect">
            <a:avLst/>
          </a:prstGeom>
        </p:spPr>
      </p:pic>
    </p:spTree>
    <p:extLst>
      <p:ext uri="{BB962C8B-B14F-4D97-AF65-F5344CB8AC3E}">
        <p14:creationId xmlns:p14="http://schemas.microsoft.com/office/powerpoint/2010/main" val="837308160"/>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Agenda</a:t>
            </a:r>
            <a:endParaRPr lang="de-AT" dirty="0"/>
          </a:p>
        </p:txBody>
      </p:sp>
      <p:sp>
        <p:nvSpPr>
          <p:cNvPr id="3" name="Inhaltsplatzhalter 2"/>
          <p:cNvSpPr>
            <a:spLocks noGrp="1"/>
          </p:cNvSpPr>
          <p:nvPr>
            <p:ph idx="1"/>
          </p:nvPr>
        </p:nvSpPr>
        <p:spPr>
          <a:xfrm>
            <a:off x="457200" y="1340768"/>
            <a:ext cx="8229600" cy="4525963"/>
          </a:xfrm>
        </p:spPr>
        <p:txBody>
          <a:bodyPr/>
          <a:lstStyle/>
          <a:p>
            <a:r>
              <a:rPr lang="en-US" dirty="0" smtClean="0"/>
              <a:t>Further Changes in JDK 1.8</a:t>
            </a:r>
            <a:endParaRPr lang="de-AT" dirty="0" smtClean="0"/>
          </a:p>
          <a:p>
            <a:pPr lvl="1"/>
            <a:r>
              <a:rPr lang="de-AT" dirty="0" err="1" smtClean="0"/>
              <a:t>Extensions</a:t>
            </a:r>
            <a:r>
              <a:rPr lang="de-AT" dirty="0" smtClean="0"/>
              <a:t> </a:t>
            </a:r>
            <a:r>
              <a:rPr lang="de-AT" dirty="0" err="1" smtClean="0"/>
              <a:t>of</a:t>
            </a:r>
            <a:r>
              <a:rPr lang="de-AT" dirty="0" smtClean="0"/>
              <a:t> Interface </a:t>
            </a:r>
            <a:r>
              <a:rPr lang="de-AT" dirty="0" err="1" smtClean="0"/>
              <a:t>Comparator</a:t>
            </a:r>
            <a:r>
              <a:rPr lang="de-AT" dirty="0" smtClean="0"/>
              <a:t>&lt;T&gt;</a:t>
            </a:r>
          </a:p>
          <a:p>
            <a:pPr lvl="1"/>
            <a:r>
              <a:rPr lang="de-AT" dirty="0" smtClean="0"/>
              <a:t>Class Optional&lt;T&gt;</a:t>
            </a:r>
          </a:p>
          <a:p>
            <a:pPr lvl="1"/>
            <a:r>
              <a:rPr lang="de-AT" dirty="0" smtClean="0"/>
              <a:t>Parallel Array </a:t>
            </a:r>
            <a:r>
              <a:rPr lang="de-AT" dirty="0" err="1" smtClean="0"/>
              <a:t>Operations</a:t>
            </a:r>
            <a:endParaRPr lang="de-AT" dirty="0" smtClean="0"/>
          </a:p>
          <a:p>
            <a:pPr lvl="1"/>
            <a:r>
              <a:rPr lang="de-AT" dirty="0" err="1" smtClean="0"/>
              <a:t>Extensions</a:t>
            </a:r>
            <a:r>
              <a:rPr lang="de-AT" dirty="0" smtClean="0"/>
              <a:t> </a:t>
            </a:r>
            <a:r>
              <a:rPr lang="de-AT" dirty="0" err="1" smtClean="0"/>
              <a:t>of</a:t>
            </a:r>
            <a:r>
              <a:rPr lang="de-AT" dirty="0" smtClean="0"/>
              <a:t> Interface </a:t>
            </a:r>
            <a:r>
              <a:rPr lang="de-AT" dirty="0" err="1" smtClean="0"/>
              <a:t>Map</a:t>
            </a:r>
            <a:r>
              <a:rPr lang="de-AT" dirty="0" smtClean="0"/>
              <a:t>&lt;K,V&gt;</a:t>
            </a:r>
          </a:p>
          <a:p>
            <a:pPr lvl="1"/>
            <a:r>
              <a:rPr lang="en-US" dirty="0" smtClean="0"/>
              <a:t>Extensions of NIO and Class Files</a:t>
            </a:r>
            <a:endParaRPr lang="de-AT" dirty="0" smtClean="0"/>
          </a:p>
          <a:p>
            <a:pPr lvl="1"/>
            <a:r>
              <a:rPr lang="de-AT" dirty="0" err="1" smtClean="0"/>
              <a:t>Concurrency</a:t>
            </a:r>
            <a:r>
              <a:rPr lang="de-AT" dirty="0" smtClean="0"/>
              <a:t> </a:t>
            </a:r>
            <a:r>
              <a:rPr lang="de-AT" dirty="0" err="1" smtClean="0"/>
              <a:t>Enhancements</a:t>
            </a:r>
            <a:endParaRPr lang="de-AT" dirty="0" smtClean="0"/>
          </a:p>
          <a:p>
            <a:pPr lvl="1"/>
            <a:r>
              <a:rPr lang="en-US" dirty="0" err="1" smtClean="0">
                <a:solidFill>
                  <a:srgbClr val="FF0000"/>
                </a:solidFill>
              </a:rPr>
              <a:t>Nashorn</a:t>
            </a:r>
            <a:r>
              <a:rPr lang="en-US" dirty="0" smtClean="0">
                <a:solidFill>
                  <a:srgbClr val="FF0000"/>
                </a:solidFill>
              </a:rPr>
              <a:t> JavaScript Engine</a:t>
            </a:r>
            <a:endParaRPr lang="de-AT" dirty="0" smtClean="0">
              <a:solidFill>
                <a:srgbClr val="FF0000"/>
              </a:solidFill>
            </a:endParaRPr>
          </a:p>
          <a:p>
            <a:pPr marL="0" indent="0">
              <a:buNone/>
            </a:pPr>
            <a:endParaRPr lang="de-AT" dirty="0" smtClean="0"/>
          </a:p>
        </p:txBody>
      </p:sp>
    </p:spTree>
    <p:extLst>
      <p:ext uri="{BB962C8B-B14F-4D97-AF65-F5344CB8AC3E}">
        <p14:creationId xmlns:p14="http://schemas.microsoft.com/office/powerpoint/2010/main" val="1857856850"/>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Nashorn JavaScript Engine</a:t>
            </a:r>
            <a:endParaRPr lang="de-AT" dirty="0"/>
          </a:p>
        </p:txBody>
      </p:sp>
      <p:sp>
        <p:nvSpPr>
          <p:cNvPr id="3" name="Inhaltsplatzhalter 2"/>
          <p:cNvSpPr>
            <a:spLocks noGrp="1"/>
          </p:cNvSpPr>
          <p:nvPr>
            <p:ph idx="1"/>
          </p:nvPr>
        </p:nvSpPr>
        <p:spPr/>
        <p:txBody>
          <a:bodyPr/>
          <a:lstStyle/>
          <a:p>
            <a:r>
              <a:rPr lang="de-AT" sz="2400" dirty="0" smtClean="0"/>
              <a:t>In JDK 1.8 </a:t>
            </a:r>
            <a:r>
              <a:rPr lang="de-AT" sz="2400" dirty="0" err="1" smtClean="0"/>
              <a:t>embedded</a:t>
            </a:r>
            <a:r>
              <a:rPr lang="de-AT" sz="2400" dirty="0" smtClean="0"/>
              <a:t> JavaScript </a:t>
            </a:r>
            <a:r>
              <a:rPr lang="de-AT" sz="2400" dirty="0" err="1" smtClean="0"/>
              <a:t>engine</a:t>
            </a:r>
            <a:endParaRPr lang="de-AT" sz="2400" dirty="0" smtClean="0"/>
          </a:p>
          <a:p>
            <a:r>
              <a:rPr lang="de-AT" sz="2400" dirty="0" err="1" smtClean="0"/>
              <a:t>Allows</a:t>
            </a:r>
            <a:r>
              <a:rPr lang="de-AT" sz="2400" dirty="0" smtClean="0"/>
              <a:t> </a:t>
            </a:r>
            <a:r>
              <a:rPr lang="de-AT" sz="2400" dirty="0" err="1" smtClean="0"/>
              <a:t>execution</a:t>
            </a:r>
            <a:r>
              <a:rPr lang="de-AT" sz="2400" dirty="0" smtClean="0"/>
              <a:t> </a:t>
            </a:r>
            <a:r>
              <a:rPr lang="de-AT" sz="2400" dirty="0" err="1" smtClean="0"/>
              <a:t>of</a:t>
            </a:r>
            <a:r>
              <a:rPr lang="de-AT" sz="2400" dirty="0" smtClean="0"/>
              <a:t> JavaScript </a:t>
            </a:r>
            <a:r>
              <a:rPr lang="de-AT" sz="2400" dirty="0" err="1" smtClean="0"/>
              <a:t>code</a:t>
            </a:r>
            <a:r>
              <a:rPr lang="de-AT" sz="2400" dirty="0" smtClean="0"/>
              <a:t> in Java </a:t>
            </a:r>
            <a:r>
              <a:rPr lang="de-AT" sz="2400" dirty="0" err="1" smtClean="0"/>
              <a:t>or</a:t>
            </a:r>
            <a:r>
              <a:rPr lang="de-AT" sz="2400" dirty="0" smtClean="0"/>
              <a:t> vice </a:t>
            </a:r>
            <a:r>
              <a:rPr lang="de-AT" sz="2400" dirty="0" err="1" smtClean="0"/>
              <a:t>versa</a:t>
            </a:r>
            <a:endParaRPr lang="de-AT" sz="2400" dirty="0" smtClean="0"/>
          </a:p>
          <a:p>
            <a:r>
              <a:rPr lang="de-AT" sz="2400" dirty="0" smtClean="0"/>
              <a:t>Further </a:t>
            </a:r>
            <a:r>
              <a:rPr lang="de-AT" sz="2400" dirty="0" err="1" smtClean="0"/>
              <a:t>allows</a:t>
            </a:r>
            <a:r>
              <a:rPr lang="de-AT" sz="2400" dirty="0" smtClean="0"/>
              <a:t> </a:t>
            </a:r>
            <a:r>
              <a:rPr lang="de-AT" sz="2400" dirty="0" err="1" smtClean="0"/>
              <a:t>execution</a:t>
            </a:r>
            <a:r>
              <a:rPr lang="de-AT" sz="2400" dirty="0" smtClean="0"/>
              <a:t> </a:t>
            </a:r>
            <a:r>
              <a:rPr lang="de-AT" sz="2400" dirty="0" err="1" smtClean="0"/>
              <a:t>of</a:t>
            </a:r>
            <a:r>
              <a:rPr lang="de-AT" sz="2400" dirty="0" smtClean="0"/>
              <a:t> JavaScript </a:t>
            </a:r>
            <a:r>
              <a:rPr lang="de-AT" sz="2400" dirty="0" err="1" smtClean="0"/>
              <a:t>code</a:t>
            </a:r>
            <a:r>
              <a:rPr lang="de-AT" sz="2400" dirty="0" smtClean="0"/>
              <a:t> </a:t>
            </a:r>
            <a:r>
              <a:rPr lang="de-AT" sz="2400" dirty="0" err="1" smtClean="0"/>
              <a:t>as</a:t>
            </a:r>
            <a:r>
              <a:rPr lang="de-AT" sz="2400" dirty="0" smtClean="0"/>
              <a:t> </a:t>
            </a:r>
            <a:r>
              <a:rPr lang="de-AT" sz="2400" dirty="0" err="1" smtClean="0"/>
              <a:t>command</a:t>
            </a:r>
            <a:r>
              <a:rPr lang="de-AT" sz="2400" dirty="0" smtClean="0"/>
              <a:t> </a:t>
            </a:r>
            <a:r>
              <a:rPr lang="de-AT" sz="2400" dirty="0" err="1" smtClean="0"/>
              <a:t>line</a:t>
            </a:r>
            <a:r>
              <a:rPr lang="de-AT" sz="2400" dirty="0" smtClean="0"/>
              <a:t> </a:t>
            </a:r>
            <a:r>
              <a:rPr lang="de-AT" sz="2400" dirty="0" err="1" smtClean="0"/>
              <a:t>scripts</a:t>
            </a:r>
            <a:endParaRPr lang="de-AT" sz="2400" dirty="0" smtClean="0"/>
          </a:p>
        </p:txBody>
      </p:sp>
    </p:spTree>
    <p:extLst>
      <p:ext uri="{BB962C8B-B14F-4D97-AF65-F5344CB8AC3E}">
        <p14:creationId xmlns:p14="http://schemas.microsoft.com/office/powerpoint/2010/main" val="2389796184"/>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Nashorn JavaScript Engine</a:t>
            </a:r>
            <a:endParaRPr lang="de-AT" dirty="0"/>
          </a:p>
        </p:txBody>
      </p:sp>
      <p:pic>
        <p:nvPicPr>
          <p:cNvPr id="4" name="Grafik 3"/>
          <p:cNvPicPr>
            <a:picLocks noChangeAspect="1"/>
          </p:cNvPicPr>
          <p:nvPr/>
        </p:nvPicPr>
        <p:blipFill>
          <a:blip r:embed="rId2"/>
          <a:stretch>
            <a:fillRect/>
          </a:stretch>
        </p:blipFill>
        <p:spPr>
          <a:xfrm>
            <a:off x="100753" y="1700809"/>
            <a:ext cx="8935743" cy="2736304"/>
          </a:xfrm>
          <a:prstGeom prst="rect">
            <a:avLst/>
          </a:prstGeom>
        </p:spPr>
      </p:pic>
      <p:pic>
        <p:nvPicPr>
          <p:cNvPr id="5" name="Grafik 4"/>
          <p:cNvPicPr>
            <a:picLocks noChangeAspect="1"/>
          </p:cNvPicPr>
          <p:nvPr/>
        </p:nvPicPr>
        <p:blipFill>
          <a:blip r:embed="rId3"/>
          <a:stretch>
            <a:fillRect/>
          </a:stretch>
        </p:blipFill>
        <p:spPr>
          <a:xfrm>
            <a:off x="172761" y="4521607"/>
            <a:ext cx="8856984" cy="1211649"/>
          </a:xfrm>
          <a:prstGeom prst="rect">
            <a:avLst/>
          </a:prstGeom>
        </p:spPr>
      </p:pic>
    </p:spTree>
    <p:extLst>
      <p:ext uri="{BB962C8B-B14F-4D97-AF65-F5344CB8AC3E}">
        <p14:creationId xmlns:p14="http://schemas.microsoft.com/office/powerpoint/2010/main" val="628526248"/>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10652" y="274638"/>
            <a:ext cx="8229600" cy="1143000"/>
          </a:xfrm>
        </p:spPr>
        <p:txBody>
          <a:bodyPr/>
          <a:lstStyle/>
          <a:p>
            <a:r>
              <a:rPr lang="de-AT" dirty="0" smtClean="0"/>
              <a:t>Nashorn JavaScript Engine</a:t>
            </a:r>
            <a:endParaRPr lang="de-AT" dirty="0"/>
          </a:p>
        </p:txBody>
      </p:sp>
      <p:grpSp>
        <p:nvGrpSpPr>
          <p:cNvPr id="25" name="Gruppieren 24"/>
          <p:cNvGrpSpPr/>
          <p:nvPr/>
        </p:nvGrpSpPr>
        <p:grpSpPr>
          <a:xfrm>
            <a:off x="323528" y="44624"/>
            <a:ext cx="8928992" cy="307777"/>
            <a:chOff x="323528" y="44624"/>
            <a:chExt cx="8928992" cy="307777"/>
          </a:xfrm>
        </p:grpSpPr>
        <p:sp>
          <p:nvSpPr>
            <p:cNvPr id="5" name="Textfeld 4"/>
            <p:cNvSpPr txBox="1"/>
            <p:nvPr/>
          </p:nvSpPr>
          <p:spPr>
            <a:xfrm>
              <a:off x="323528" y="133442"/>
              <a:ext cx="8074915" cy="135272"/>
            </a:xfrm>
            <a:prstGeom prst="rect">
              <a:avLst/>
            </a:prstGeom>
            <a:solidFill>
              <a:srgbClr val="E0E0E0"/>
            </a:solidFill>
          </p:spPr>
          <p:txBody>
            <a:bodyPr wrap="square" rtlCol="0">
              <a:spAutoFit/>
            </a:bodyPr>
            <a:lstStyle/>
            <a:p>
              <a:endParaRPr lang="en-GB" sz="1400" b="1" dirty="0">
                <a:solidFill>
                  <a:srgbClr val="FF0000"/>
                </a:solidFill>
                <a:latin typeface="Courier New" panose="02070309020205020404" pitchFamily="49" charset="0"/>
                <a:cs typeface="Courier New" panose="02070309020205020404" pitchFamily="49" charset="0"/>
              </a:endParaRPr>
            </a:p>
          </p:txBody>
        </p:sp>
        <p:sp>
          <p:nvSpPr>
            <p:cNvPr id="6" name="Textfeld 5"/>
            <p:cNvSpPr txBox="1"/>
            <p:nvPr/>
          </p:nvSpPr>
          <p:spPr>
            <a:xfrm>
              <a:off x="634102" y="44624"/>
              <a:ext cx="8618418" cy="307777"/>
            </a:xfrm>
            <a:prstGeom prst="rect">
              <a:avLst/>
            </a:prstGeom>
            <a:solidFill>
              <a:srgbClr val="E0E0E0">
                <a:alpha val="0"/>
              </a:srgbClr>
            </a:solidFill>
          </p:spPr>
          <p:txBody>
            <a:bodyPr wrap="square" rtlCol="0">
              <a:spAutoFit/>
            </a:bodyPr>
            <a:lstStyle/>
            <a:p>
              <a:endParaRPr lang="en-GB" sz="1400" b="1" dirty="0">
                <a:solidFill>
                  <a:srgbClr val="FF0000"/>
                </a:solidFill>
                <a:latin typeface="Courier New" panose="02070309020205020404" pitchFamily="49" charset="0"/>
                <a:cs typeface="Courier New" panose="02070309020205020404" pitchFamily="49" charset="0"/>
              </a:endParaRPr>
            </a:p>
          </p:txBody>
        </p:sp>
      </p:grpSp>
      <p:sp>
        <p:nvSpPr>
          <p:cNvPr id="3" name="Rechteck 2"/>
          <p:cNvSpPr/>
          <p:nvPr/>
        </p:nvSpPr>
        <p:spPr>
          <a:xfrm>
            <a:off x="476980" y="1124744"/>
            <a:ext cx="6840760" cy="292894"/>
          </a:xfrm>
          <a:prstGeom prst="rect">
            <a:avLst/>
          </a:prstGeom>
          <a:solidFill>
            <a:srgbClr val="E0E0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0" name="Gruppieren 29"/>
          <p:cNvGrpSpPr/>
          <p:nvPr/>
        </p:nvGrpSpPr>
        <p:grpSpPr>
          <a:xfrm>
            <a:off x="313508" y="1"/>
            <a:ext cx="8804351" cy="6309320"/>
            <a:chOff x="158286" y="0"/>
            <a:chExt cx="8959574" cy="6676507"/>
          </a:xfrm>
        </p:grpSpPr>
        <p:pic>
          <p:nvPicPr>
            <p:cNvPr id="7" name="Grafik 6"/>
            <p:cNvPicPr>
              <a:picLocks noChangeAspect="1"/>
            </p:cNvPicPr>
            <p:nvPr/>
          </p:nvPicPr>
          <p:blipFill>
            <a:blip r:embed="rId2"/>
            <a:stretch>
              <a:fillRect/>
            </a:stretch>
          </p:blipFill>
          <p:spPr>
            <a:xfrm>
              <a:off x="158286" y="0"/>
              <a:ext cx="8681965" cy="6676507"/>
            </a:xfrm>
            <a:prstGeom prst="rect">
              <a:avLst/>
            </a:prstGeom>
          </p:spPr>
        </p:pic>
        <p:grpSp>
          <p:nvGrpSpPr>
            <p:cNvPr id="26" name="Gruppieren 25"/>
            <p:cNvGrpSpPr/>
            <p:nvPr/>
          </p:nvGrpSpPr>
          <p:grpSpPr>
            <a:xfrm>
              <a:off x="313509" y="4293096"/>
              <a:ext cx="8768935" cy="307777"/>
              <a:chOff x="313509" y="4293096"/>
              <a:chExt cx="8768935" cy="307777"/>
            </a:xfrm>
          </p:grpSpPr>
          <p:sp>
            <p:nvSpPr>
              <p:cNvPr id="9" name="Textfeld 8"/>
              <p:cNvSpPr txBox="1"/>
              <p:nvPr/>
            </p:nvSpPr>
            <p:spPr>
              <a:xfrm>
                <a:off x="313509" y="4381914"/>
                <a:ext cx="8074915" cy="135272"/>
              </a:xfrm>
              <a:prstGeom prst="rect">
                <a:avLst/>
              </a:prstGeom>
              <a:solidFill>
                <a:srgbClr val="E0E0E0"/>
              </a:solidFill>
            </p:spPr>
            <p:txBody>
              <a:bodyPr wrap="square" rtlCol="0">
                <a:spAutoFit/>
              </a:bodyPr>
              <a:lstStyle/>
              <a:p>
                <a:endParaRPr lang="en-GB" sz="1400" b="1" dirty="0">
                  <a:solidFill>
                    <a:srgbClr val="FF0000"/>
                  </a:solidFill>
                  <a:latin typeface="Courier New" panose="02070309020205020404" pitchFamily="49" charset="0"/>
                  <a:cs typeface="Courier New" panose="02070309020205020404" pitchFamily="49" charset="0"/>
                </a:endParaRPr>
              </a:p>
            </p:txBody>
          </p:sp>
          <p:sp>
            <p:nvSpPr>
              <p:cNvPr id="10" name="Textfeld 9"/>
              <p:cNvSpPr txBox="1"/>
              <p:nvPr/>
            </p:nvSpPr>
            <p:spPr>
              <a:xfrm>
                <a:off x="464026" y="4293096"/>
                <a:ext cx="8618418" cy="307777"/>
              </a:xfrm>
              <a:prstGeom prst="rect">
                <a:avLst/>
              </a:prstGeom>
              <a:solidFill>
                <a:srgbClr val="E0E0E0">
                  <a:alpha val="0"/>
                </a:srgbClr>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assign</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result</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to</a:t>
                </a:r>
                <a:r>
                  <a:rPr lang="de-AT" sz="1400" b="1" dirty="0" smtClean="0">
                    <a:solidFill>
                      <a:srgbClr val="FF0000"/>
                    </a:solidFill>
                    <a:latin typeface="Courier New" panose="02070309020205020404" pitchFamily="49" charset="0"/>
                    <a:cs typeface="Courier New" panose="02070309020205020404" pitchFamily="49" charset="0"/>
                  </a:rPr>
                  <a:t> a JavaScript variable</a:t>
                </a:r>
                <a:endParaRPr lang="en-GB" sz="1400" b="1" dirty="0">
                  <a:solidFill>
                    <a:srgbClr val="FF0000"/>
                  </a:solidFill>
                  <a:latin typeface="Courier New" panose="02070309020205020404" pitchFamily="49" charset="0"/>
                  <a:cs typeface="Courier New" panose="02070309020205020404" pitchFamily="49" charset="0"/>
                </a:endParaRPr>
              </a:p>
            </p:txBody>
          </p:sp>
        </p:grpSp>
        <p:grpSp>
          <p:nvGrpSpPr>
            <p:cNvPr id="27" name="Gruppieren 26"/>
            <p:cNvGrpSpPr/>
            <p:nvPr/>
          </p:nvGrpSpPr>
          <p:grpSpPr>
            <a:xfrm>
              <a:off x="313509" y="3529497"/>
              <a:ext cx="8768935" cy="307777"/>
              <a:chOff x="313509" y="3529497"/>
              <a:chExt cx="8768935" cy="307777"/>
            </a:xfrm>
          </p:grpSpPr>
          <p:sp>
            <p:nvSpPr>
              <p:cNvPr id="12" name="Textfeld 11"/>
              <p:cNvSpPr txBox="1"/>
              <p:nvPr/>
            </p:nvSpPr>
            <p:spPr>
              <a:xfrm>
                <a:off x="313509" y="3618315"/>
                <a:ext cx="8074915" cy="135272"/>
              </a:xfrm>
              <a:prstGeom prst="rect">
                <a:avLst/>
              </a:prstGeom>
              <a:solidFill>
                <a:srgbClr val="E0E0E0"/>
              </a:solidFill>
            </p:spPr>
            <p:txBody>
              <a:bodyPr wrap="square" rtlCol="0">
                <a:spAutoFit/>
              </a:bodyPr>
              <a:lstStyle/>
              <a:p>
                <a:endParaRPr lang="en-GB" sz="1400" b="1" dirty="0">
                  <a:solidFill>
                    <a:srgbClr val="FF0000"/>
                  </a:solidFill>
                  <a:latin typeface="Courier New" panose="02070309020205020404" pitchFamily="49" charset="0"/>
                  <a:cs typeface="Courier New" panose="02070309020205020404" pitchFamily="49" charset="0"/>
                </a:endParaRPr>
              </a:p>
            </p:txBody>
          </p:sp>
          <p:sp>
            <p:nvSpPr>
              <p:cNvPr id="13" name="Textfeld 12"/>
              <p:cNvSpPr txBox="1"/>
              <p:nvPr/>
            </p:nvSpPr>
            <p:spPr>
              <a:xfrm>
                <a:off x="464026" y="3529497"/>
                <a:ext cx="8618418" cy="307777"/>
              </a:xfrm>
              <a:prstGeom prst="rect">
                <a:avLst/>
              </a:prstGeom>
              <a:solidFill>
                <a:srgbClr val="E0E0E0">
                  <a:alpha val="0"/>
                </a:srgbClr>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execute</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code</a:t>
                </a:r>
                <a:endParaRPr lang="en-GB" sz="1400" b="1" dirty="0">
                  <a:solidFill>
                    <a:srgbClr val="FF0000"/>
                  </a:solidFill>
                  <a:latin typeface="Courier New" panose="02070309020205020404" pitchFamily="49" charset="0"/>
                  <a:cs typeface="Courier New" panose="02070309020205020404" pitchFamily="49" charset="0"/>
                </a:endParaRPr>
              </a:p>
            </p:txBody>
          </p:sp>
        </p:grpSp>
        <p:grpSp>
          <p:nvGrpSpPr>
            <p:cNvPr id="28" name="Gruppieren 27"/>
            <p:cNvGrpSpPr/>
            <p:nvPr/>
          </p:nvGrpSpPr>
          <p:grpSpPr>
            <a:xfrm>
              <a:off x="323528" y="5000221"/>
              <a:ext cx="8794332" cy="307777"/>
              <a:chOff x="323528" y="5000221"/>
              <a:chExt cx="8794332" cy="307777"/>
            </a:xfrm>
          </p:grpSpPr>
          <p:sp>
            <p:nvSpPr>
              <p:cNvPr id="18" name="Textfeld 17"/>
              <p:cNvSpPr txBox="1"/>
              <p:nvPr/>
            </p:nvSpPr>
            <p:spPr>
              <a:xfrm>
                <a:off x="323528" y="5089039"/>
                <a:ext cx="8074915" cy="135272"/>
              </a:xfrm>
              <a:prstGeom prst="rect">
                <a:avLst/>
              </a:prstGeom>
              <a:solidFill>
                <a:srgbClr val="E0E0E0"/>
              </a:solidFill>
            </p:spPr>
            <p:txBody>
              <a:bodyPr wrap="square" rtlCol="0">
                <a:spAutoFit/>
              </a:bodyPr>
              <a:lstStyle/>
              <a:p>
                <a:endParaRPr lang="en-GB" sz="1400" b="1" dirty="0">
                  <a:solidFill>
                    <a:srgbClr val="FF0000"/>
                  </a:solidFill>
                  <a:latin typeface="Courier New" panose="02070309020205020404" pitchFamily="49" charset="0"/>
                  <a:cs typeface="Courier New" panose="02070309020205020404" pitchFamily="49" charset="0"/>
                </a:endParaRPr>
              </a:p>
            </p:txBody>
          </p:sp>
          <p:sp>
            <p:nvSpPr>
              <p:cNvPr id="19" name="Textfeld 18"/>
              <p:cNvSpPr txBox="1"/>
              <p:nvPr/>
            </p:nvSpPr>
            <p:spPr>
              <a:xfrm>
                <a:off x="499442" y="5000221"/>
                <a:ext cx="8618418" cy="307777"/>
              </a:xfrm>
              <a:prstGeom prst="rect">
                <a:avLst/>
              </a:prstGeom>
              <a:solidFill>
                <a:srgbClr val="E0E0E0">
                  <a:alpha val="0"/>
                </a:srgbClr>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get</a:t>
                </a:r>
                <a:r>
                  <a:rPr lang="de-AT" sz="1400" b="1" dirty="0" smtClean="0">
                    <a:solidFill>
                      <a:srgbClr val="FF0000"/>
                    </a:solidFill>
                    <a:latin typeface="Courier New" panose="02070309020205020404" pitchFamily="49" charset="0"/>
                    <a:cs typeface="Courier New" panose="02070309020205020404" pitchFamily="49" charset="0"/>
                  </a:rPr>
                  <a:t> variable </a:t>
                </a:r>
                <a:r>
                  <a:rPr lang="de-AT" sz="1400" b="1" dirty="0" err="1" smtClean="0">
                    <a:solidFill>
                      <a:srgbClr val="FF0000"/>
                    </a:solidFill>
                    <a:latin typeface="Courier New" panose="02070309020205020404" pitchFamily="49" charset="0"/>
                    <a:cs typeface="Courier New" panose="02070309020205020404" pitchFamily="49" charset="0"/>
                  </a:rPr>
                  <a:t>value</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from</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engine</a:t>
                </a:r>
                <a:endParaRPr lang="en-GB" sz="1400" b="1" dirty="0">
                  <a:solidFill>
                    <a:srgbClr val="FF0000"/>
                  </a:solidFill>
                  <a:latin typeface="Courier New" panose="02070309020205020404" pitchFamily="49" charset="0"/>
                  <a:cs typeface="Courier New" panose="02070309020205020404" pitchFamily="49" charset="0"/>
                </a:endParaRPr>
              </a:p>
            </p:txBody>
          </p:sp>
        </p:grpSp>
        <p:grpSp>
          <p:nvGrpSpPr>
            <p:cNvPr id="29" name="Gruppieren 28"/>
            <p:cNvGrpSpPr/>
            <p:nvPr/>
          </p:nvGrpSpPr>
          <p:grpSpPr>
            <a:xfrm>
              <a:off x="241501" y="5748229"/>
              <a:ext cx="8840943" cy="307777"/>
              <a:chOff x="241501" y="5748229"/>
              <a:chExt cx="8840943" cy="307777"/>
            </a:xfrm>
          </p:grpSpPr>
          <p:sp>
            <p:nvSpPr>
              <p:cNvPr id="21" name="Textfeld 20"/>
              <p:cNvSpPr txBox="1"/>
              <p:nvPr/>
            </p:nvSpPr>
            <p:spPr>
              <a:xfrm>
                <a:off x="241501" y="5837047"/>
                <a:ext cx="8074915" cy="135272"/>
              </a:xfrm>
              <a:prstGeom prst="rect">
                <a:avLst/>
              </a:prstGeom>
              <a:solidFill>
                <a:srgbClr val="E0E0E0"/>
              </a:solidFill>
            </p:spPr>
            <p:txBody>
              <a:bodyPr wrap="square" rtlCol="0">
                <a:spAutoFit/>
              </a:bodyPr>
              <a:lstStyle/>
              <a:p>
                <a:endParaRPr lang="en-GB" sz="1400" b="1" dirty="0">
                  <a:solidFill>
                    <a:srgbClr val="FF0000"/>
                  </a:solidFill>
                  <a:latin typeface="Courier New" panose="02070309020205020404" pitchFamily="49" charset="0"/>
                  <a:cs typeface="Courier New" panose="02070309020205020404" pitchFamily="49" charset="0"/>
                </a:endParaRPr>
              </a:p>
            </p:txBody>
          </p:sp>
          <p:sp>
            <p:nvSpPr>
              <p:cNvPr id="22" name="Textfeld 21"/>
              <p:cNvSpPr txBox="1"/>
              <p:nvPr/>
            </p:nvSpPr>
            <p:spPr>
              <a:xfrm>
                <a:off x="464026" y="5748229"/>
                <a:ext cx="8618418" cy="307777"/>
              </a:xfrm>
              <a:prstGeom prst="rect">
                <a:avLst/>
              </a:prstGeom>
              <a:solidFill>
                <a:srgbClr val="E0E0E0">
                  <a:alpha val="0"/>
                </a:srgbClr>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determine</a:t>
                </a:r>
                <a:r>
                  <a:rPr lang="de-AT" sz="1400" b="1" dirty="0" smtClean="0">
                    <a:solidFill>
                      <a:srgbClr val="FF0000"/>
                    </a:solidFill>
                    <a:latin typeface="Courier New" panose="02070309020205020404" pitchFamily="49" charset="0"/>
                    <a:cs typeface="Courier New" panose="02070309020205020404" pitchFamily="49" charset="0"/>
                  </a:rPr>
                  <a:t> type </a:t>
                </a:r>
                <a:r>
                  <a:rPr lang="de-AT" sz="1400" b="1" dirty="0" err="1" smtClean="0">
                    <a:solidFill>
                      <a:srgbClr val="FF0000"/>
                    </a:solidFill>
                    <a:latin typeface="Courier New" panose="02070309020205020404" pitchFamily="49" charset="0"/>
                    <a:cs typeface="Courier New" panose="02070309020205020404" pitchFamily="49" charset="0"/>
                  </a:rPr>
                  <a:t>of</a:t>
                </a:r>
                <a:r>
                  <a:rPr lang="de-AT" sz="1400" b="1" dirty="0" smtClean="0">
                    <a:solidFill>
                      <a:srgbClr val="FF0000"/>
                    </a:solidFill>
                    <a:latin typeface="Courier New" panose="02070309020205020404" pitchFamily="49" charset="0"/>
                    <a:cs typeface="Courier New" panose="02070309020205020404" pitchFamily="49" charset="0"/>
                  </a:rPr>
                  <a:t> variables</a:t>
                </a:r>
                <a:endParaRPr lang="en-GB" sz="1400" b="1" dirty="0">
                  <a:solidFill>
                    <a:srgbClr val="FF0000"/>
                  </a:solidFill>
                  <a:latin typeface="Courier New" panose="02070309020205020404" pitchFamily="49" charset="0"/>
                  <a:cs typeface="Courier New" panose="02070309020205020404" pitchFamily="49" charset="0"/>
                </a:endParaRPr>
              </a:p>
            </p:txBody>
          </p:sp>
        </p:grpSp>
      </p:grpSp>
    </p:spTree>
    <p:extLst>
      <p:ext uri="{BB962C8B-B14F-4D97-AF65-F5344CB8AC3E}">
        <p14:creationId xmlns:p14="http://schemas.microsoft.com/office/powerpoint/2010/main" val="2914476116"/>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Nashorn JavaScript Engine</a:t>
            </a:r>
            <a:endParaRPr lang="de-AT" dirty="0"/>
          </a:p>
        </p:txBody>
      </p:sp>
      <p:pic>
        <p:nvPicPr>
          <p:cNvPr id="5" name="Grafik 4"/>
          <p:cNvPicPr>
            <a:picLocks noChangeAspect="1"/>
          </p:cNvPicPr>
          <p:nvPr/>
        </p:nvPicPr>
        <p:blipFill>
          <a:blip r:embed="rId2"/>
          <a:stretch>
            <a:fillRect/>
          </a:stretch>
        </p:blipFill>
        <p:spPr>
          <a:xfrm>
            <a:off x="457200" y="1268760"/>
            <a:ext cx="8275030" cy="2880320"/>
          </a:xfrm>
          <a:prstGeom prst="rect">
            <a:avLst/>
          </a:prstGeom>
        </p:spPr>
      </p:pic>
      <p:pic>
        <p:nvPicPr>
          <p:cNvPr id="6" name="Grafik 5"/>
          <p:cNvPicPr>
            <a:picLocks noChangeAspect="1"/>
          </p:cNvPicPr>
          <p:nvPr/>
        </p:nvPicPr>
        <p:blipFill>
          <a:blip r:embed="rId3"/>
          <a:stretch>
            <a:fillRect/>
          </a:stretch>
        </p:blipFill>
        <p:spPr>
          <a:xfrm>
            <a:off x="457555" y="4221088"/>
            <a:ext cx="8274675" cy="2016224"/>
          </a:xfrm>
          <a:prstGeom prst="rect">
            <a:avLst/>
          </a:prstGeom>
        </p:spPr>
      </p:pic>
    </p:spTree>
    <p:extLst>
      <p:ext uri="{BB962C8B-B14F-4D97-AF65-F5344CB8AC3E}">
        <p14:creationId xmlns:p14="http://schemas.microsoft.com/office/powerpoint/2010/main" val="83457911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Agenda</a:t>
            </a:r>
            <a:endParaRPr lang="de-AT" dirty="0"/>
          </a:p>
        </p:txBody>
      </p:sp>
      <p:sp>
        <p:nvSpPr>
          <p:cNvPr id="3" name="Inhaltsplatzhalter 2"/>
          <p:cNvSpPr>
            <a:spLocks noGrp="1"/>
          </p:cNvSpPr>
          <p:nvPr>
            <p:ph idx="1"/>
          </p:nvPr>
        </p:nvSpPr>
        <p:spPr>
          <a:xfrm>
            <a:off x="457200" y="1340768"/>
            <a:ext cx="8229600" cy="4525963"/>
          </a:xfrm>
        </p:spPr>
        <p:txBody>
          <a:bodyPr/>
          <a:lstStyle/>
          <a:p>
            <a:r>
              <a:rPr lang="en-US" dirty="0" smtClean="0"/>
              <a:t>Further Changes in JDK 1.8</a:t>
            </a:r>
            <a:endParaRPr lang="de-AT" dirty="0" smtClean="0"/>
          </a:p>
          <a:p>
            <a:pPr lvl="1"/>
            <a:r>
              <a:rPr lang="de-AT" dirty="0" err="1" smtClean="0">
                <a:solidFill>
                  <a:srgbClr val="FF0000"/>
                </a:solidFill>
              </a:rPr>
              <a:t>No</a:t>
            </a:r>
            <a:r>
              <a:rPr lang="de-AT" dirty="0" smtClean="0">
                <a:solidFill>
                  <a:srgbClr val="FF0000"/>
                </a:solidFill>
              </a:rPr>
              <a:t> Permanent Generation</a:t>
            </a:r>
          </a:p>
          <a:p>
            <a:pPr lvl="1"/>
            <a:r>
              <a:rPr lang="de-AT" dirty="0" err="1"/>
              <a:t>Reflection</a:t>
            </a:r>
            <a:r>
              <a:rPr lang="de-AT" dirty="0"/>
              <a:t> </a:t>
            </a:r>
            <a:r>
              <a:rPr lang="de-AT" dirty="0" err="1"/>
              <a:t>Enhancements</a:t>
            </a:r>
            <a:endParaRPr lang="de-AT" dirty="0" smtClean="0"/>
          </a:p>
          <a:p>
            <a:pPr lvl="1"/>
            <a:r>
              <a:rPr lang="de-AT" dirty="0" smtClean="0"/>
              <a:t>Base64 Encodings</a:t>
            </a:r>
          </a:p>
          <a:p>
            <a:pPr lvl="1"/>
            <a:r>
              <a:rPr lang="de-AT" dirty="0" err="1" smtClean="0"/>
              <a:t>Changes</a:t>
            </a:r>
            <a:r>
              <a:rPr lang="de-AT" dirty="0" smtClean="0"/>
              <a:t> </a:t>
            </a:r>
            <a:r>
              <a:rPr lang="de-AT" dirty="0" err="1" smtClean="0"/>
              <a:t>with</a:t>
            </a:r>
            <a:r>
              <a:rPr lang="de-AT" dirty="0" smtClean="0"/>
              <a:t> </a:t>
            </a:r>
            <a:r>
              <a:rPr lang="de-AT" dirty="0" err="1" smtClean="0"/>
              <a:t>Annotations</a:t>
            </a:r>
            <a:endParaRPr lang="de-AT" dirty="0" smtClean="0"/>
          </a:p>
          <a:p>
            <a:pPr marL="0" indent="0">
              <a:buNone/>
            </a:pPr>
            <a:endParaRPr lang="de-AT" dirty="0" smtClean="0"/>
          </a:p>
        </p:txBody>
      </p:sp>
    </p:spTree>
    <p:extLst>
      <p:ext uri="{BB962C8B-B14F-4D97-AF65-F5344CB8AC3E}">
        <p14:creationId xmlns:p14="http://schemas.microsoft.com/office/powerpoint/2010/main" val="4080802604"/>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274638"/>
            <a:ext cx="9144000" cy="1143000"/>
          </a:xfrm>
        </p:spPr>
        <p:txBody>
          <a:bodyPr/>
          <a:lstStyle/>
          <a:p>
            <a:r>
              <a:rPr lang="de-AT" dirty="0" smtClean="0"/>
              <a:t>Permanent Generation </a:t>
            </a:r>
            <a:r>
              <a:rPr lang="de-AT" dirty="0" err="1" smtClean="0"/>
              <a:t>before</a:t>
            </a:r>
            <a:r>
              <a:rPr lang="de-AT" dirty="0" smtClean="0"/>
              <a:t> JDK 1.8</a:t>
            </a:r>
            <a:endParaRPr lang="de-AT" dirty="0"/>
          </a:p>
        </p:txBody>
      </p:sp>
      <p:sp>
        <p:nvSpPr>
          <p:cNvPr id="3" name="Inhaltsplatzhalter 2"/>
          <p:cNvSpPr>
            <a:spLocks noGrp="1"/>
          </p:cNvSpPr>
          <p:nvPr>
            <p:ph idx="1"/>
          </p:nvPr>
        </p:nvSpPr>
        <p:spPr/>
        <p:txBody>
          <a:bodyPr/>
          <a:lstStyle/>
          <a:p>
            <a:r>
              <a:rPr lang="de-AT" sz="2400" dirty="0" smtClean="0"/>
              <a:t>Permanent </a:t>
            </a:r>
            <a:r>
              <a:rPr lang="de-AT" sz="2400" dirty="0"/>
              <a:t>G</a:t>
            </a:r>
            <a:r>
              <a:rPr lang="de-AT" sz="2400" dirty="0" smtClean="0"/>
              <a:t>eneration: </a:t>
            </a:r>
            <a:r>
              <a:rPr lang="de-AT" sz="2400" dirty="0" err="1" smtClean="0"/>
              <a:t>classes</a:t>
            </a:r>
            <a:r>
              <a:rPr lang="de-AT" sz="2400" dirty="0" smtClean="0"/>
              <a:t> </a:t>
            </a:r>
            <a:r>
              <a:rPr lang="de-AT" sz="2400" dirty="0" err="1" smtClean="0"/>
              <a:t>and</a:t>
            </a:r>
            <a:r>
              <a:rPr lang="de-AT" sz="2400" dirty="0" smtClean="0"/>
              <a:t> </a:t>
            </a:r>
            <a:r>
              <a:rPr lang="de-AT" sz="2400" dirty="0" err="1" smtClean="0"/>
              <a:t>constants</a:t>
            </a:r>
            <a:r>
              <a:rPr lang="de-AT" sz="2400" dirty="0" smtClean="0"/>
              <a:t> </a:t>
            </a:r>
            <a:r>
              <a:rPr lang="de-AT" sz="2400" dirty="0" err="1" smtClean="0"/>
              <a:t>are</a:t>
            </a:r>
            <a:r>
              <a:rPr lang="de-AT" sz="2400" dirty="0" smtClean="0"/>
              <a:t> </a:t>
            </a:r>
            <a:r>
              <a:rPr lang="de-AT" sz="2400" dirty="0" err="1" smtClean="0"/>
              <a:t>living</a:t>
            </a:r>
            <a:r>
              <a:rPr lang="de-AT" sz="2400" dirty="0" smtClean="0"/>
              <a:t> </a:t>
            </a:r>
            <a:r>
              <a:rPr lang="de-AT" sz="2400" dirty="0" err="1" smtClean="0"/>
              <a:t>there</a:t>
            </a:r>
            <a:endParaRPr lang="de-AT" sz="2400" dirty="0" smtClean="0"/>
          </a:p>
          <a:p>
            <a:r>
              <a:rPr lang="de-AT" sz="2400" dirty="0" err="1" smtClean="0">
                <a:latin typeface="Courier New" panose="02070309020205020404" pitchFamily="49" charset="0"/>
                <a:cs typeface="Courier New" panose="02070309020205020404" pitchFamily="49" charset="0"/>
              </a:rPr>
              <a:t>java.lang.OutOfMemoryError</a:t>
            </a:r>
            <a:r>
              <a:rPr lang="de-AT" sz="2400" dirty="0" smtClean="0">
                <a:latin typeface="Courier New" panose="02070309020205020404" pitchFamily="49" charset="0"/>
                <a:cs typeface="Courier New" panose="02070309020205020404" pitchFamily="49" charset="0"/>
              </a:rPr>
              <a:t>: </a:t>
            </a:r>
            <a:r>
              <a:rPr lang="de-AT" sz="2400" dirty="0" err="1" smtClean="0">
                <a:latin typeface="Courier New" panose="02070309020205020404" pitchFamily="49" charset="0"/>
                <a:cs typeface="Courier New" panose="02070309020205020404" pitchFamily="49" charset="0"/>
              </a:rPr>
              <a:t>PermGen</a:t>
            </a:r>
            <a:r>
              <a:rPr lang="de-AT" sz="2400" dirty="0" smtClean="0">
                <a:latin typeface="Courier New" panose="02070309020205020404" pitchFamily="49" charset="0"/>
                <a:cs typeface="Courier New" panose="02070309020205020404" pitchFamily="49" charset="0"/>
              </a:rPr>
              <a:t> </a:t>
            </a:r>
            <a:r>
              <a:rPr lang="de-AT" sz="2400" dirty="0" err="1" smtClean="0">
                <a:latin typeface="Courier New" panose="02070309020205020404" pitchFamily="49" charset="0"/>
                <a:cs typeface="Courier New" panose="02070309020205020404" pitchFamily="49" charset="0"/>
              </a:rPr>
              <a:t>space</a:t>
            </a:r>
            <a:endParaRPr lang="de-AT" sz="2400" dirty="0" smtClean="0">
              <a:latin typeface="Courier New" panose="02070309020205020404" pitchFamily="49" charset="0"/>
              <a:cs typeface="Courier New" panose="02070309020205020404" pitchFamily="49" charset="0"/>
            </a:endParaRPr>
          </a:p>
          <a:p>
            <a:r>
              <a:rPr lang="de-AT" sz="2400" dirty="0" smtClean="0"/>
              <a:t>Problem: </a:t>
            </a:r>
            <a:r>
              <a:rPr lang="de-AT" sz="2400" dirty="0" err="1" smtClean="0"/>
              <a:t>with</a:t>
            </a:r>
            <a:r>
              <a:rPr lang="de-AT" sz="2400" dirty="0" smtClean="0"/>
              <a:t> </a:t>
            </a:r>
            <a:r>
              <a:rPr lang="de-AT" sz="2400" dirty="0" err="1" smtClean="0"/>
              <a:t>redeployment</a:t>
            </a:r>
            <a:r>
              <a:rPr lang="de-AT" sz="2400" dirty="0" smtClean="0"/>
              <a:t> in </a:t>
            </a:r>
            <a:r>
              <a:rPr lang="de-AT" sz="2400" dirty="0" err="1" smtClean="0"/>
              <a:t>application</a:t>
            </a:r>
            <a:r>
              <a:rPr lang="de-AT" sz="2400" dirty="0" smtClean="0"/>
              <a:t> </a:t>
            </a:r>
            <a:r>
              <a:rPr lang="de-AT" sz="2400" dirty="0" err="1" smtClean="0"/>
              <a:t>servers</a:t>
            </a:r>
            <a:r>
              <a:rPr lang="de-AT" sz="2400" dirty="0" smtClean="0"/>
              <a:t> </a:t>
            </a:r>
            <a:r>
              <a:rPr lang="de-AT" sz="2400" dirty="0" err="1" smtClean="0"/>
              <a:t>leads</a:t>
            </a:r>
            <a:r>
              <a:rPr lang="de-AT" sz="2400" dirty="0" smtClean="0"/>
              <a:t> </a:t>
            </a:r>
            <a:r>
              <a:rPr lang="de-AT" sz="2400" dirty="0" err="1" smtClean="0"/>
              <a:t>classes</a:t>
            </a:r>
            <a:r>
              <a:rPr lang="de-AT" sz="2400" dirty="0" smtClean="0"/>
              <a:t> </a:t>
            </a:r>
            <a:r>
              <a:rPr lang="de-AT" sz="2400" dirty="0" err="1" smtClean="0"/>
              <a:t>sometimes</a:t>
            </a:r>
            <a:r>
              <a:rPr lang="de-AT" sz="2400" dirty="0" smtClean="0"/>
              <a:t> </a:t>
            </a:r>
            <a:r>
              <a:rPr lang="de-AT" sz="2400" dirty="0" err="1" smtClean="0"/>
              <a:t>cannot</a:t>
            </a:r>
            <a:r>
              <a:rPr lang="de-AT" sz="2400" dirty="0" smtClean="0"/>
              <a:t> </a:t>
            </a:r>
            <a:r>
              <a:rPr lang="de-AT" sz="2400" dirty="0" err="1" smtClean="0"/>
              <a:t>be</a:t>
            </a:r>
            <a:r>
              <a:rPr lang="de-AT" sz="2400" dirty="0" smtClean="0"/>
              <a:t> </a:t>
            </a:r>
            <a:r>
              <a:rPr lang="de-AT" sz="2400" dirty="0" err="1" smtClean="0"/>
              <a:t>unloaded</a:t>
            </a:r>
            <a:endParaRPr lang="de-AT" sz="2400" dirty="0" smtClean="0"/>
          </a:p>
          <a:p>
            <a:endParaRPr lang="de-AT" sz="2400" dirty="0"/>
          </a:p>
        </p:txBody>
      </p:sp>
    </p:spTree>
    <p:extLst>
      <p:ext uri="{BB962C8B-B14F-4D97-AF65-F5344CB8AC3E}">
        <p14:creationId xmlns:p14="http://schemas.microsoft.com/office/powerpoint/2010/main" val="3681525286"/>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435280" cy="1143000"/>
          </a:xfrm>
        </p:spPr>
        <p:txBody>
          <a:bodyPr/>
          <a:lstStyle/>
          <a:p>
            <a:r>
              <a:rPr lang="de-AT" dirty="0" err="1" smtClean="0"/>
              <a:t>No</a:t>
            </a:r>
            <a:r>
              <a:rPr lang="de-AT" dirty="0" smtClean="0"/>
              <a:t> Permanent Generation </a:t>
            </a:r>
            <a:endParaRPr lang="de-AT" dirty="0"/>
          </a:p>
        </p:txBody>
      </p:sp>
      <p:sp>
        <p:nvSpPr>
          <p:cNvPr id="3" name="Inhaltsplatzhalter 2"/>
          <p:cNvSpPr>
            <a:spLocks noGrp="1"/>
          </p:cNvSpPr>
          <p:nvPr>
            <p:ph idx="1"/>
          </p:nvPr>
        </p:nvSpPr>
        <p:spPr/>
        <p:txBody>
          <a:bodyPr/>
          <a:lstStyle/>
          <a:p>
            <a:r>
              <a:rPr lang="de-AT" sz="2400" dirty="0" smtClean="0"/>
              <a:t>Permanent Generation Heap was </a:t>
            </a:r>
            <a:r>
              <a:rPr lang="de-AT" sz="2400" dirty="0" err="1" smtClean="0"/>
              <a:t>replaced</a:t>
            </a:r>
            <a:r>
              <a:rPr lang="de-AT" sz="2400" dirty="0" smtClean="0"/>
              <a:t> </a:t>
            </a:r>
            <a:r>
              <a:rPr lang="de-AT" sz="2400" dirty="0" err="1" smtClean="0"/>
              <a:t>by</a:t>
            </a:r>
            <a:r>
              <a:rPr lang="de-AT" sz="2400" dirty="0" smtClean="0"/>
              <a:t> </a:t>
            </a:r>
            <a:r>
              <a:rPr lang="de-AT" sz="2400" dirty="0" err="1" smtClean="0"/>
              <a:t>dynamically</a:t>
            </a:r>
            <a:r>
              <a:rPr lang="de-AT" sz="2400" dirty="0" smtClean="0"/>
              <a:t> </a:t>
            </a:r>
            <a:r>
              <a:rPr lang="de-AT" sz="2400" dirty="0" err="1" smtClean="0"/>
              <a:t>resizable</a:t>
            </a:r>
            <a:r>
              <a:rPr lang="de-AT" sz="2400" dirty="0" smtClean="0"/>
              <a:t> </a:t>
            </a:r>
            <a:r>
              <a:rPr lang="de-AT" sz="2400" dirty="0" err="1" smtClean="0"/>
              <a:t>Metaspace</a:t>
            </a:r>
            <a:endParaRPr lang="de-AT" sz="2400" dirty="0" smtClean="0"/>
          </a:p>
          <a:p>
            <a:r>
              <a:rPr lang="de-AT" sz="2400" dirty="0" smtClean="0"/>
              <a:t>Setting </a:t>
            </a:r>
            <a:r>
              <a:rPr lang="de-AT" sz="2400" dirty="0" err="1" smtClean="0"/>
              <a:t>PermGenSize</a:t>
            </a:r>
            <a:r>
              <a:rPr lang="de-AT" sz="2400" dirty="0" smtClean="0"/>
              <a:t> </a:t>
            </a:r>
            <a:r>
              <a:rPr lang="de-AT" sz="2400" dirty="0" err="1" smtClean="0"/>
              <a:t>as</a:t>
            </a:r>
            <a:r>
              <a:rPr lang="de-AT" sz="2400" dirty="0" smtClean="0"/>
              <a:t> an JVM </a:t>
            </a:r>
            <a:r>
              <a:rPr lang="de-AT" sz="2400" dirty="0" err="1" smtClean="0"/>
              <a:t>argument</a:t>
            </a:r>
            <a:r>
              <a:rPr lang="de-AT" sz="2400" dirty="0" smtClean="0"/>
              <a:t> </a:t>
            </a:r>
            <a:r>
              <a:rPr lang="de-AT" sz="2400" dirty="0" err="1" smtClean="0"/>
              <a:t>is</a:t>
            </a:r>
            <a:r>
              <a:rPr lang="de-AT" sz="2400" dirty="0" smtClean="0"/>
              <a:t> </a:t>
            </a:r>
            <a:r>
              <a:rPr lang="de-AT" sz="2400" dirty="0" err="1" smtClean="0"/>
              <a:t>ignored</a:t>
            </a:r>
            <a:r>
              <a:rPr lang="de-AT" sz="2400" dirty="0" smtClean="0"/>
              <a:t> </a:t>
            </a:r>
            <a:r>
              <a:rPr lang="de-AT" sz="2400" dirty="0" err="1" smtClean="0"/>
              <a:t>by</a:t>
            </a:r>
            <a:r>
              <a:rPr lang="de-AT" sz="2400" dirty="0" smtClean="0"/>
              <a:t> JVM (</a:t>
            </a:r>
            <a:r>
              <a:rPr lang="de-AT" sz="2400" dirty="0" err="1" smtClean="0"/>
              <a:t>warning</a:t>
            </a:r>
            <a:r>
              <a:rPr lang="de-AT" sz="2400" dirty="0" smtClean="0"/>
              <a:t> </a:t>
            </a:r>
            <a:r>
              <a:rPr lang="de-AT" sz="2400" dirty="0" err="1" smtClean="0"/>
              <a:t>issued</a:t>
            </a:r>
            <a:r>
              <a:rPr lang="de-AT" sz="2400" dirty="0" smtClean="0"/>
              <a:t>)</a:t>
            </a:r>
          </a:p>
          <a:p>
            <a:r>
              <a:rPr lang="de-AT" sz="2400" dirty="0" err="1" smtClean="0"/>
              <a:t>No</a:t>
            </a:r>
            <a:r>
              <a:rPr lang="de-AT" sz="2400" dirty="0" smtClean="0"/>
              <a:t>  </a:t>
            </a:r>
            <a:r>
              <a:rPr lang="en-GB" sz="2400" dirty="0" err="1">
                <a:latin typeface="Courier New" panose="02070309020205020404" pitchFamily="49" charset="0"/>
                <a:cs typeface="Courier New" panose="02070309020205020404" pitchFamily="49" charset="0"/>
              </a:rPr>
              <a:t>java.lang.OutOfMemoryError</a:t>
            </a:r>
            <a:r>
              <a:rPr lang="en-GB" sz="2400" dirty="0">
                <a:latin typeface="Courier New" panose="02070309020205020404" pitchFamily="49" charset="0"/>
                <a:cs typeface="Courier New" panose="02070309020205020404" pitchFamily="49" charset="0"/>
              </a:rPr>
              <a:t>: </a:t>
            </a:r>
            <a:r>
              <a:rPr lang="en-GB" sz="2400" dirty="0" err="1">
                <a:latin typeface="Courier New" panose="02070309020205020404" pitchFamily="49" charset="0"/>
                <a:cs typeface="Courier New" panose="02070309020205020404" pitchFamily="49" charset="0"/>
              </a:rPr>
              <a:t>PermGen</a:t>
            </a:r>
            <a:r>
              <a:rPr lang="en-GB" sz="2400" dirty="0">
                <a:latin typeface="Courier New" panose="02070309020205020404" pitchFamily="49" charset="0"/>
                <a:cs typeface="Courier New" panose="02070309020205020404" pitchFamily="49" charset="0"/>
              </a:rPr>
              <a:t> </a:t>
            </a:r>
            <a:r>
              <a:rPr lang="en-GB" sz="2400" dirty="0" smtClean="0">
                <a:latin typeface="Courier New" panose="02070309020205020404" pitchFamily="49" charset="0"/>
                <a:cs typeface="Courier New" panose="02070309020205020404" pitchFamily="49" charset="0"/>
              </a:rPr>
              <a:t>space </a:t>
            </a:r>
            <a:r>
              <a:rPr lang="en-GB" sz="2400" dirty="0" smtClean="0"/>
              <a:t>anymore</a:t>
            </a:r>
            <a:endParaRPr lang="de-AT" sz="2400" dirty="0" smtClean="0"/>
          </a:p>
          <a:p>
            <a:endParaRPr lang="de-AT" sz="2400" dirty="0"/>
          </a:p>
        </p:txBody>
      </p:sp>
    </p:spTree>
    <p:extLst>
      <p:ext uri="{BB962C8B-B14F-4D97-AF65-F5344CB8AC3E}">
        <p14:creationId xmlns:p14="http://schemas.microsoft.com/office/powerpoint/2010/main" val="799412268"/>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Agenda</a:t>
            </a:r>
            <a:endParaRPr lang="de-AT" dirty="0"/>
          </a:p>
        </p:txBody>
      </p:sp>
      <p:sp>
        <p:nvSpPr>
          <p:cNvPr id="3" name="Inhaltsplatzhalter 2"/>
          <p:cNvSpPr>
            <a:spLocks noGrp="1"/>
          </p:cNvSpPr>
          <p:nvPr>
            <p:ph idx="1"/>
          </p:nvPr>
        </p:nvSpPr>
        <p:spPr>
          <a:xfrm>
            <a:off x="457200" y="1340768"/>
            <a:ext cx="8229600" cy="4525963"/>
          </a:xfrm>
        </p:spPr>
        <p:txBody>
          <a:bodyPr/>
          <a:lstStyle/>
          <a:p>
            <a:r>
              <a:rPr lang="en-US" dirty="0" smtClean="0"/>
              <a:t>Further Changes in JDK 1.8</a:t>
            </a:r>
            <a:endParaRPr lang="de-AT" dirty="0" smtClean="0"/>
          </a:p>
          <a:p>
            <a:pPr lvl="1"/>
            <a:r>
              <a:rPr lang="de-AT" dirty="0" err="1" smtClean="0"/>
              <a:t>No</a:t>
            </a:r>
            <a:r>
              <a:rPr lang="de-AT" dirty="0" smtClean="0"/>
              <a:t> Permanent Generation</a:t>
            </a:r>
          </a:p>
          <a:p>
            <a:pPr lvl="1"/>
            <a:r>
              <a:rPr lang="de-AT" dirty="0" err="1">
                <a:solidFill>
                  <a:srgbClr val="FF0000"/>
                </a:solidFill>
              </a:rPr>
              <a:t>Reflection</a:t>
            </a:r>
            <a:r>
              <a:rPr lang="de-AT" dirty="0">
                <a:solidFill>
                  <a:srgbClr val="FF0000"/>
                </a:solidFill>
              </a:rPr>
              <a:t> </a:t>
            </a:r>
            <a:r>
              <a:rPr lang="de-AT" dirty="0" err="1">
                <a:solidFill>
                  <a:srgbClr val="FF0000"/>
                </a:solidFill>
              </a:rPr>
              <a:t>Enhancements</a:t>
            </a:r>
            <a:endParaRPr lang="de-AT" dirty="0" smtClean="0">
              <a:solidFill>
                <a:srgbClr val="FF0000"/>
              </a:solidFill>
            </a:endParaRPr>
          </a:p>
          <a:p>
            <a:pPr lvl="1"/>
            <a:r>
              <a:rPr lang="de-AT" dirty="0" smtClean="0"/>
              <a:t>Base64 Encodings</a:t>
            </a:r>
          </a:p>
          <a:p>
            <a:pPr lvl="1"/>
            <a:r>
              <a:rPr lang="de-AT" dirty="0" err="1" smtClean="0"/>
              <a:t>Changes</a:t>
            </a:r>
            <a:r>
              <a:rPr lang="de-AT" dirty="0" smtClean="0"/>
              <a:t> </a:t>
            </a:r>
            <a:r>
              <a:rPr lang="de-AT" dirty="0" err="1" smtClean="0"/>
              <a:t>with</a:t>
            </a:r>
            <a:r>
              <a:rPr lang="de-AT" dirty="0" smtClean="0"/>
              <a:t> </a:t>
            </a:r>
            <a:r>
              <a:rPr lang="de-AT" dirty="0" err="1" smtClean="0"/>
              <a:t>Annotations</a:t>
            </a:r>
            <a:endParaRPr lang="de-AT" dirty="0" smtClean="0"/>
          </a:p>
          <a:p>
            <a:pPr marL="0" indent="0">
              <a:buNone/>
            </a:pPr>
            <a:endParaRPr lang="de-AT" dirty="0" smtClean="0"/>
          </a:p>
        </p:txBody>
      </p:sp>
    </p:spTree>
    <p:extLst>
      <p:ext uri="{BB962C8B-B14F-4D97-AF65-F5344CB8AC3E}">
        <p14:creationId xmlns:p14="http://schemas.microsoft.com/office/powerpoint/2010/main" val="922694001"/>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Reflection</a:t>
            </a:r>
            <a:r>
              <a:rPr lang="de-AT" dirty="0" smtClean="0"/>
              <a:t> API </a:t>
            </a:r>
            <a:r>
              <a:rPr lang="de-AT" dirty="0" err="1"/>
              <a:t>Enhancements</a:t>
            </a:r>
            <a:endParaRPr lang="de-AT" dirty="0"/>
          </a:p>
        </p:txBody>
      </p:sp>
      <p:sp>
        <p:nvSpPr>
          <p:cNvPr id="3" name="Inhaltsplatzhalter 2"/>
          <p:cNvSpPr>
            <a:spLocks noGrp="1"/>
          </p:cNvSpPr>
          <p:nvPr>
            <p:ph idx="1"/>
          </p:nvPr>
        </p:nvSpPr>
        <p:spPr/>
        <p:txBody>
          <a:bodyPr/>
          <a:lstStyle/>
          <a:p>
            <a:r>
              <a:rPr lang="de-AT" sz="2400" dirty="0" err="1" smtClean="0"/>
              <a:t>Possibility</a:t>
            </a:r>
            <a:r>
              <a:rPr lang="de-AT" sz="2400" dirty="0" smtClean="0"/>
              <a:t> </a:t>
            </a:r>
            <a:r>
              <a:rPr lang="de-AT" sz="2400" dirty="0" err="1" smtClean="0"/>
              <a:t>to</a:t>
            </a:r>
            <a:r>
              <a:rPr lang="de-AT" sz="2400" dirty="0" smtClean="0"/>
              <a:t> </a:t>
            </a:r>
            <a:r>
              <a:rPr lang="de-AT" sz="2400" dirty="0" err="1" smtClean="0"/>
              <a:t>retrieve</a:t>
            </a:r>
            <a:r>
              <a:rPr lang="de-AT" sz="2400" dirty="0" smtClean="0"/>
              <a:t> </a:t>
            </a:r>
            <a:r>
              <a:rPr lang="de-AT" sz="2400" dirty="0" err="1" smtClean="0"/>
              <a:t>parameter</a:t>
            </a:r>
            <a:r>
              <a:rPr lang="de-AT" sz="2400" dirty="0" smtClean="0"/>
              <a:t> </a:t>
            </a:r>
            <a:r>
              <a:rPr lang="de-AT" sz="2400" dirty="0" err="1" smtClean="0"/>
              <a:t>names</a:t>
            </a:r>
            <a:endParaRPr lang="de-AT" sz="2400" dirty="0" smtClean="0"/>
          </a:p>
          <a:p>
            <a:r>
              <a:rPr lang="de-AT" sz="2400" dirty="0" err="1" smtClean="0"/>
              <a:t>To</a:t>
            </a:r>
            <a:r>
              <a:rPr lang="de-AT" sz="2400" dirty="0" smtClean="0"/>
              <a:t> </a:t>
            </a:r>
            <a:r>
              <a:rPr lang="de-AT" sz="2400" dirty="0" err="1" smtClean="0"/>
              <a:t>enable</a:t>
            </a:r>
            <a:r>
              <a:rPr lang="de-AT" sz="2400" dirty="0" smtClean="0"/>
              <a:t> </a:t>
            </a:r>
            <a:r>
              <a:rPr lang="de-AT" sz="2400" dirty="0" err="1" smtClean="0"/>
              <a:t>this</a:t>
            </a:r>
            <a:r>
              <a:rPr lang="de-AT" sz="2400" dirty="0" smtClean="0"/>
              <a:t> </a:t>
            </a:r>
            <a:r>
              <a:rPr lang="de-AT" sz="2400" dirty="0" err="1" smtClean="0"/>
              <a:t>feature</a:t>
            </a:r>
            <a:r>
              <a:rPr lang="de-AT" sz="2400" dirty="0" smtClean="0"/>
              <a:t> a </a:t>
            </a:r>
            <a:r>
              <a:rPr lang="de-AT" sz="2400" dirty="0" err="1" smtClean="0"/>
              <a:t>compiler</a:t>
            </a:r>
            <a:r>
              <a:rPr lang="de-AT" sz="2400" dirty="0" smtClean="0"/>
              <a:t> </a:t>
            </a:r>
            <a:r>
              <a:rPr lang="de-AT" sz="2400" dirty="0" err="1" smtClean="0"/>
              <a:t>flag</a:t>
            </a:r>
            <a:r>
              <a:rPr lang="de-AT" sz="2400" dirty="0" smtClean="0"/>
              <a:t> must </a:t>
            </a:r>
            <a:r>
              <a:rPr lang="de-AT" sz="2400" dirty="0" err="1" smtClean="0"/>
              <a:t>be</a:t>
            </a:r>
            <a:r>
              <a:rPr lang="de-AT" sz="2400" dirty="0" smtClean="0"/>
              <a:t> </a:t>
            </a:r>
            <a:r>
              <a:rPr lang="de-AT" sz="2400" dirty="0" err="1" smtClean="0"/>
              <a:t>set</a:t>
            </a:r>
            <a:r>
              <a:rPr lang="de-AT" sz="2400" dirty="0" smtClean="0"/>
              <a:t>:</a:t>
            </a:r>
            <a:endParaRPr lang="de-AT" sz="2400" dirty="0"/>
          </a:p>
        </p:txBody>
      </p:sp>
      <p:pic>
        <p:nvPicPr>
          <p:cNvPr id="4" name="Grafik 3"/>
          <p:cNvPicPr>
            <a:picLocks noChangeAspect="1"/>
          </p:cNvPicPr>
          <p:nvPr/>
        </p:nvPicPr>
        <p:blipFill>
          <a:blip r:embed="rId2"/>
          <a:stretch>
            <a:fillRect/>
          </a:stretch>
        </p:blipFill>
        <p:spPr>
          <a:xfrm>
            <a:off x="152400" y="2852936"/>
            <a:ext cx="8839200" cy="828675"/>
          </a:xfrm>
          <a:prstGeom prst="rect">
            <a:avLst/>
          </a:prstGeom>
        </p:spPr>
      </p:pic>
    </p:spTree>
    <p:extLst>
      <p:ext uri="{BB962C8B-B14F-4D97-AF65-F5344CB8AC3E}">
        <p14:creationId xmlns:p14="http://schemas.microsoft.com/office/powerpoint/2010/main" val="2491144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Functional</a:t>
            </a:r>
            <a:r>
              <a:rPr lang="de-AT" dirty="0" smtClean="0"/>
              <a:t> Interfaces / SAM </a:t>
            </a:r>
            <a:r>
              <a:rPr lang="de-AT" dirty="0" err="1" smtClean="0"/>
              <a:t>Types</a:t>
            </a:r>
            <a:endParaRPr lang="de-AT" dirty="0"/>
          </a:p>
        </p:txBody>
      </p:sp>
      <p:pic>
        <p:nvPicPr>
          <p:cNvPr id="3" name="Grafik 2"/>
          <p:cNvPicPr>
            <a:picLocks noChangeAspect="1"/>
          </p:cNvPicPr>
          <p:nvPr/>
        </p:nvPicPr>
        <p:blipFill>
          <a:blip r:embed="rId2"/>
          <a:stretch>
            <a:fillRect/>
          </a:stretch>
        </p:blipFill>
        <p:spPr>
          <a:xfrm>
            <a:off x="611560" y="1196752"/>
            <a:ext cx="7920880" cy="3811734"/>
          </a:xfrm>
          <a:prstGeom prst="rect">
            <a:avLst/>
          </a:prstGeom>
        </p:spPr>
      </p:pic>
      <p:sp>
        <p:nvSpPr>
          <p:cNvPr id="4" name="Textfeld 3"/>
          <p:cNvSpPr txBox="1"/>
          <p:nvPr/>
        </p:nvSpPr>
        <p:spPr>
          <a:xfrm>
            <a:off x="683568" y="1263749"/>
            <a:ext cx="7632848" cy="307777"/>
          </a:xfrm>
          <a:prstGeom prst="rect">
            <a:avLst/>
          </a:prstGeom>
          <a:solidFill>
            <a:srgbClr val="E0E0E0"/>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diamond</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a:solidFill>
                  <a:srgbClr val="FF0000"/>
                </a:solidFill>
                <a:latin typeface="Courier New" panose="02070309020205020404" pitchFamily="49" charset="0"/>
                <a:cs typeface="Courier New" panose="02070309020205020404" pitchFamily="49" charset="0"/>
              </a:rPr>
              <a:t>o</a:t>
            </a:r>
            <a:r>
              <a:rPr lang="de-AT" sz="1400" b="1" dirty="0" err="1" smtClean="0">
                <a:solidFill>
                  <a:srgbClr val="FF0000"/>
                </a:solidFill>
                <a:latin typeface="Courier New" panose="02070309020205020404" pitchFamily="49" charset="0"/>
                <a:cs typeface="Courier New" panose="02070309020205020404" pitchFamily="49" charset="0"/>
              </a:rPr>
              <a:t>perator</a:t>
            </a:r>
            <a:r>
              <a:rPr lang="de-AT" sz="1400" b="1" dirty="0" smtClean="0">
                <a:solidFill>
                  <a:srgbClr val="FF0000"/>
                </a:solidFill>
                <a:latin typeface="Courier New" panose="02070309020205020404" pitchFamily="49" charset="0"/>
                <a:cs typeface="Courier New" panose="02070309020205020404" pitchFamily="49" charset="0"/>
              </a:rPr>
              <a:t> not </a:t>
            </a:r>
            <a:r>
              <a:rPr lang="de-AT" sz="1400" b="1" dirty="0" err="1" smtClean="0">
                <a:solidFill>
                  <a:srgbClr val="FF0000"/>
                </a:solidFill>
                <a:latin typeface="Courier New" panose="02070309020205020404" pitchFamily="49" charset="0"/>
                <a:cs typeface="Courier New" panose="02070309020205020404" pitchFamily="49" charset="0"/>
              </a:rPr>
              <a:t>allowed</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for</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anonymous</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a:solidFill>
                  <a:srgbClr val="FF0000"/>
                </a:solidFill>
                <a:latin typeface="Courier New" panose="02070309020205020404" pitchFamily="49" charset="0"/>
                <a:cs typeface="Courier New" panose="02070309020205020404" pitchFamily="49" charset="0"/>
              </a:rPr>
              <a:t>i</a:t>
            </a:r>
            <a:r>
              <a:rPr lang="de-AT" sz="1400" b="1" dirty="0" err="1" smtClean="0">
                <a:solidFill>
                  <a:srgbClr val="FF0000"/>
                </a:solidFill>
                <a:latin typeface="Courier New" panose="02070309020205020404" pitchFamily="49" charset="0"/>
                <a:cs typeface="Courier New" panose="02070309020205020404" pitchFamily="49" charset="0"/>
              </a:rPr>
              <a:t>nner</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a:solidFill>
                  <a:srgbClr val="FF0000"/>
                </a:solidFill>
                <a:latin typeface="Courier New" panose="02070309020205020404" pitchFamily="49" charset="0"/>
                <a:cs typeface="Courier New" panose="02070309020205020404" pitchFamily="49" charset="0"/>
              </a:rPr>
              <a:t>c</a:t>
            </a:r>
            <a:r>
              <a:rPr lang="de-AT" sz="1400" b="1" dirty="0" err="1" smtClean="0">
                <a:solidFill>
                  <a:srgbClr val="FF0000"/>
                </a:solidFill>
                <a:latin typeface="Courier New" panose="02070309020205020404" pitchFamily="49" charset="0"/>
                <a:cs typeface="Courier New" panose="02070309020205020404" pitchFamily="49" charset="0"/>
              </a:rPr>
              <a:t>lasses</a:t>
            </a:r>
            <a:endParaRPr lang="en-GB" sz="1400" b="1"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40805401"/>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Agenda</a:t>
            </a:r>
            <a:endParaRPr lang="de-AT" dirty="0"/>
          </a:p>
        </p:txBody>
      </p:sp>
      <p:sp>
        <p:nvSpPr>
          <p:cNvPr id="3" name="Inhaltsplatzhalter 2"/>
          <p:cNvSpPr>
            <a:spLocks noGrp="1"/>
          </p:cNvSpPr>
          <p:nvPr>
            <p:ph idx="1"/>
          </p:nvPr>
        </p:nvSpPr>
        <p:spPr>
          <a:xfrm>
            <a:off x="457200" y="1340768"/>
            <a:ext cx="8229600" cy="4525963"/>
          </a:xfrm>
        </p:spPr>
        <p:txBody>
          <a:bodyPr/>
          <a:lstStyle/>
          <a:p>
            <a:r>
              <a:rPr lang="de-AT" dirty="0" smtClean="0"/>
              <a:t>Further </a:t>
            </a:r>
            <a:r>
              <a:rPr lang="de-AT" dirty="0" err="1" smtClean="0"/>
              <a:t>Changes</a:t>
            </a:r>
            <a:r>
              <a:rPr lang="de-AT" dirty="0" smtClean="0"/>
              <a:t> in JDK 1.8</a:t>
            </a:r>
          </a:p>
          <a:p>
            <a:pPr lvl="1"/>
            <a:r>
              <a:rPr lang="de-AT" dirty="0" err="1" smtClean="0"/>
              <a:t>No</a:t>
            </a:r>
            <a:r>
              <a:rPr lang="de-AT" dirty="0" smtClean="0"/>
              <a:t> Permanent Generation</a:t>
            </a:r>
          </a:p>
          <a:p>
            <a:pPr lvl="1"/>
            <a:r>
              <a:rPr lang="de-AT" dirty="0" err="1"/>
              <a:t>Reflection</a:t>
            </a:r>
            <a:r>
              <a:rPr lang="de-AT" dirty="0"/>
              <a:t> </a:t>
            </a:r>
            <a:r>
              <a:rPr lang="de-AT" dirty="0" err="1"/>
              <a:t>Enhancements</a:t>
            </a:r>
            <a:endParaRPr lang="de-AT" dirty="0" smtClean="0"/>
          </a:p>
          <a:p>
            <a:pPr lvl="1"/>
            <a:r>
              <a:rPr lang="de-AT" dirty="0" smtClean="0">
                <a:solidFill>
                  <a:srgbClr val="FF0000"/>
                </a:solidFill>
              </a:rPr>
              <a:t>Base64 Encodings</a:t>
            </a:r>
          </a:p>
          <a:p>
            <a:pPr lvl="1"/>
            <a:r>
              <a:rPr lang="de-AT" dirty="0" err="1" smtClean="0"/>
              <a:t>Changes</a:t>
            </a:r>
            <a:r>
              <a:rPr lang="de-AT" dirty="0" smtClean="0"/>
              <a:t> </a:t>
            </a:r>
            <a:r>
              <a:rPr lang="de-AT" dirty="0" err="1" smtClean="0"/>
              <a:t>with</a:t>
            </a:r>
            <a:r>
              <a:rPr lang="de-AT" dirty="0" smtClean="0"/>
              <a:t> </a:t>
            </a:r>
            <a:r>
              <a:rPr lang="de-AT" dirty="0" err="1" smtClean="0"/>
              <a:t>Annotations</a:t>
            </a:r>
            <a:endParaRPr lang="de-AT" dirty="0" smtClean="0"/>
          </a:p>
          <a:p>
            <a:pPr marL="0" indent="0">
              <a:buNone/>
            </a:pPr>
            <a:endParaRPr lang="de-AT" dirty="0" smtClean="0"/>
          </a:p>
        </p:txBody>
      </p:sp>
    </p:spTree>
    <p:extLst>
      <p:ext uri="{BB962C8B-B14F-4D97-AF65-F5344CB8AC3E}">
        <p14:creationId xmlns:p14="http://schemas.microsoft.com/office/powerpoint/2010/main" val="303566466"/>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Base64 </a:t>
            </a:r>
            <a:r>
              <a:rPr lang="de-AT" dirty="0" err="1" smtClean="0"/>
              <a:t>Ecoding</a:t>
            </a:r>
            <a:endParaRPr lang="de-AT" dirty="0"/>
          </a:p>
        </p:txBody>
      </p:sp>
      <p:sp>
        <p:nvSpPr>
          <p:cNvPr id="3" name="Inhaltsplatzhalter 2"/>
          <p:cNvSpPr>
            <a:spLocks noGrp="1"/>
          </p:cNvSpPr>
          <p:nvPr>
            <p:ph idx="1"/>
          </p:nvPr>
        </p:nvSpPr>
        <p:spPr>
          <a:xfrm>
            <a:off x="457200" y="1340768"/>
            <a:ext cx="8229600" cy="4525963"/>
          </a:xfrm>
        </p:spPr>
        <p:txBody>
          <a:bodyPr/>
          <a:lstStyle/>
          <a:p>
            <a:r>
              <a:rPr lang="de-AT" sz="2400" dirty="0" smtClean="0"/>
              <a:t>Base64 Encoding </a:t>
            </a:r>
            <a:r>
              <a:rPr lang="de-AT" sz="2400" dirty="0" err="1" smtClean="0"/>
              <a:t>previously</a:t>
            </a:r>
            <a:r>
              <a:rPr lang="de-AT" sz="2400" dirty="0" smtClean="0"/>
              <a:t> </a:t>
            </a:r>
            <a:r>
              <a:rPr lang="de-AT" sz="2400" dirty="0" err="1" smtClean="0"/>
              <a:t>implemented</a:t>
            </a:r>
            <a:r>
              <a:rPr lang="de-AT" sz="2400" dirty="0" smtClean="0"/>
              <a:t> </a:t>
            </a:r>
            <a:r>
              <a:rPr lang="de-AT" sz="2400" dirty="0" err="1" smtClean="0"/>
              <a:t>by</a:t>
            </a:r>
            <a:r>
              <a:rPr lang="de-AT" sz="2400" dirty="0" smtClean="0"/>
              <a:t> </a:t>
            </a:r>
            <a:r>
              <a:rPr lang="de-AT" sz="2400" dirty="0" err="1" smtClean="0"/>
              <a:t>proprietary</a:t>
            </a:r>
            <a:r>
              <a:rPr lang="de-AT" sz="2400" dirty="0" smtClean="0"/>
              <a:t> </a:t>
            </a:r>
            <a:r>
              <a:rPr lang="de-AT" sz="2400" dirty="0" err="1" smtClean="0"/>
              <a:t>class</a:t>
            </a:r>
            <a:r>
              <a:rPr lang="de-AT" sz="2400" dirty="0" smtClean="0"/>
              <a:t> </a:t>
            </a:r>
            <a:r>
              <a:rPr lang="de-AT" sz="2400" dirty="0" smtClean="0">
                <a:latin typeface="Courier New" panose="02070309020205020404" pitchFamily="49" charset="0"/>
                <a:cs typeface="Courier New" panose="02070309020205020404" pitchFamily="49" charset="0"/>
              </a:rPr>
              <a:t>sun.misc.Base64Encoder</a:t>
            </a:r>
            <a:r>
              <a:rPr lang="de-AT" sz="2400" dirty="0" smtClean="0"/>
              <a:t> </a:t>
            </a:r>
            <a:r>
              <a:rPr lang="de-AT" sz="2400" dirty="0" err="1" smtClean="0"/>
              <a:t>or</a:t>
            </a:r>
            <a:r>
              <a:rPr lang="de-AT" sz="2400" dirty="0" smtClean="0"/>
              <a:t> </a:t>
            </a:r>
            <a:r>
              <a:rPr lang="de-AT" sz="2400" dirty="0" smtClean="0">
                <a:latin typeface="Courier New" panose="02070309020205020404" pitchFamily="49" charset="0"/>
                <a:cs typeface="Courier New" panose="02070309020205020404" pitchFamily="49" charset="0"/>
              </a:rPr>
              <a:t>Decoder</a:t>
            </a:r>
          </a:p>
          <a:p>
            <a:r>
              <a:rPr lang="de-AT" sz="2400" dirty="0" err="1" smtClean="0"/>
              <a:t>Starting</a:t>
            </a:r>
            <a:r>
              <a:rPr lang="de-AT" sz="2400" dirty="0" smtClean="0"/>
              <a:t> </a:t>
            </a:r>
            <a:r>
              <a:rPr lang="de-AT" sz="2400" dirty="0" err="1" smtClean="0"/>
              <a:t>with</a:t>
            </a:r>
            <a:r>
              <a:rPr lang="de-AT" sz="2400" dirty="0" smtClean="0"/>
              <a:t> JDK 1.8 </a:t>
            </a:r>
            <a:r>
              <a:rPr lang="de-AT" sz="2400" dirty="0" smtClean="0">
                <a:latin typeface="Courier New" panose="02070309020205020404" pitchFamily="49" charset="0"/>
                <a:cs typeface="Courier New" panose="02070309020205020404" pitchFamily="49" charset="0"/>
              </a:rPr>
              <a:t>java.util.Base64</a:t>
            </a:r>
            <a:r>
              <a:rPr lang="de-AT" sz="2400" dirty="0" smtClean="0"/>
              <a:t> </a:t>
            </a:r>
            <a:r>
              <a:rPr lang="de-AT" sz="2400" dirty="0" err="1" smtClean="0"/>
              <a:t>can</a:t>
            </a:r>
            <a:r>
              <a:rPr lang="de-AT" sz="2400" dirty="0" smtClean="0"/>
              <a:t> </a:t>
            </a:r>
            <a:r>
              <a:rPr lang="de-AT" sz="2400" dirty="0" err="1" smtClean="0"/>
              <a:t>be</a:t>
            </a:r>
            <a:r>
              <a:rPr lang="de-AT" sz="2400" dirty="0" smtClean="0"/>
              <a:t> </a:t>
            </a:r>
            <a:r>
              <a:rPr lang="de-AT" sz="2400" dirty="0" err="1" smtClean="0"/>
              <a:t>used</a:t>
            </a:r>
            <a:endParaRPr lang="de-AT" sz="2400" dirty="0" smtClean="0"/>
          </a:p>
          <a:p>
            <a:pPr marL="0" indent="0">
              <a:buNone/>
            </a:pPr>
            <a:endParaRPr lang="de-AT" sz="2400" dirty="0" smtClean="0"/>
          </a:p>
        </p:txBody>
      </p:sp>
    </p:spTree>
    <p:extLst>
      <p:ext uri="{BB962C8B-B14F-4D97-AF65-F5344CB8AC3E}">
        <p14:creationId xmlns:p14="http://schemas.microsoft.com/office/powerpoint/2010/main" val="3132187596"/>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Base64 </a:t>
            </a:r>
            <a:r>
              <a:rPr lang="de-AT" dirty="0" err="1" smtClean="0"/>
              <a:t>Ecoding</a:t>
            </a:r>
            <a:endParaRPr lang="de-AT" dirty="0"/>
          </a:p>
        </p:txBody>
      </p:sp>
      <p:pic>
        <p:nvPicPr>
          <p:cNvPr id="5" name="Grafik 4"/>
          <p:cNvPicPr>
            <a:picLocks noChangeAspect="1"/>
          </p:cNvPicPr>
          <p:nvPr/>
        </p:nvPicPr>
        <p:blipFill>
          <a:blip r:embed="rId3"/>
          <a:stretch>
            <a:fillRect/>
          </a:stretch>
        </p:blipFill>
        <p:spPr>
          <a:xfrm>
            <a:off x="179512" y="1383180"/>
            <a:ext cx="8776282" cy="2117828"/>
          </a:xfrm>
          <a:prstGeom prst="rect">
            <a:avLst/>
          </a:prstGeom>
        </p:spPr>
      </p:pic>
      <p:pic>
        <p:nvPicPr>
          <p:cNvPr id="7" name="Grafik 6"/>
          <p:cNvPicPr>
            <a:picLocks noChangeAspect="1"/>
          </p:cNvPicPr>
          <p:nvPr/>
        </p:nvPicPr>
        <p:blipFill>
          <a:blip r:embed="rId4"/>
          <a:stretch>
            <a:fillRect/>
          </a:stretch>
        </p:blipFill>
        <p:spPr>
          <a:xfrm>
            <a:off x="179512" y="3861048"/>
            <a:ext cx="8776282" cy="611115"/>
          </a:xfrm>
          <a:prstGeom prst="rect">
            <a:avLst/>
          </a:prstGeom>
        </p:spPr>
      </p:pic>
    </p:spTree>
    <p:extLst>
      <p:ext uri="{BB962C8B-B14F-4D97-AF65-F5344CB8AC3E}">
        <p14:creationId xmlns:p14="http://schemas.microsoft.com/office/powerpoint/2010/main" val="3706362579"/>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Agenda</a:t>
            </a:r>
            <a:endParaRPr lang="de-AT" dirty="0"/>
          </a:p>
        </p:txBody>
      </p:sp>
      <p:sp>
        <p:nvSpPr>
          <p:cNvPr id="3" name="Inhaltsplatzhalter 2"/>
          <p:cNvSpPr>
            <a:spLocks noGrp="1"/>
          </p:cNvSpPr>
          <p:nvPr>
            <p:ph idx="1"/>
          </p:nvPr>
        </p:nvSpPr>
        <p:spPr>
          <a:xfrm>
            <a:off x="457200" y="1340768"/>
            <a:ext cx="8229600" cy="4525963"/>
          </a:xfrm>
        </p:spPr>
        <p:txBody>
          <a:bodyPr/>
          <a:lstStyle/>
          <a:p>
            <a:r>
              <a:rPr lang="en-US" dirty="0" smtClean="0"/>
              <a:t>Further Changes in JDK 1.8</a:t>
            </a:r>
            <a:endParaRPr lang="de-AT" dirty="0" smtClean="0"/>
          </a:p>
          <a:p>
            <a:pPr lvl="1"/>
            <a:r>
              <a:rPr lang="de-AT" dirty="0" err="1" smtClean="0"/>
              <a:t>No</a:t>
            </a:r>
            <a:r>
              <a:rPr lang="de-AT" dirty="0" smtClean="0"/>
              <a:t> Permanent Generation</a:t>
            </a:r>
          </a:p>
          <a:p>
            <a:pPr lvl="1"/>
            <a:r>
              <a:rPr lang="de-AT" dirty="0" err="1"/>
              <a:t>Reflection</a:t>
            </a:r>
            <a:r>
              <a:rPr lang="de-AT" dirty="0"/>
              <a:t> </a:t>
            </a:r>
            <a:r>
              <a:rPr lang="de-AT" dirty="0" err="1"/>
              <a:t>Enhancements</a:t>
            </a:r>
            <a:endParaRPr lang="de-AT" dirty="0" smtClean="0"/>
          </a:p>
          <a:p>
            <a:pPr lvl="1"/>
            <a:r>
              <a:rPr lang="de-AT" dirty="0" smtClean="0"/>
              <a:t>Base64 Encodings</a:t>
            </a:r>
          </a:p>
          <a:p>
            <a:pPr lvl="1"/>
            <a:r>
              <a:rPr lang="de-AT" dirty="0" err="1" smtClean="0">
                <a:solidFill>
                  <a:srgbClr val="FF0000"/>
                </a:solidFill>
              </a:rPr>
              <a:t>Changes</a:t>
            </a:r>
            <a:r>
              <a:rPr lang="de-AT" dirty="0" smtClean="0">
                <a:solidFill>
                  <a:srgbClr val="FF0000"/>
                </a:solidFill>
              </a:rPr>
              <a:t> </a:t>
            </a:r>
            <a:r>
              <a:rPr lang="de-AT" dirty="0" err="1" smtClean="0">
                <a:solidFill>
                  <a:srgbClr val="FF0000"/>
                </a:solidFill>
              </a:rPr>
              <a:t>with</a:t>
            </a:r>
            <a:r>
              <a:rPr lang="de-AT" dirty="0" smtClean="0">
                <a:solidFill>
                  <a:srgbClr val="FF0000"/>
                </a:solidFill>
              </a:rPr>
              <a:t> </a:t>
            </a:r>
            <a:r>
              <a:rPr lang="de-AT" dirty="0" err="1" smtClean="0">
                <a:solidFill>
                  <a:srgbClr val="FF0000"/>
                </a:solidFill>
              </a:rPr>
              <a:t>Annotations</a:t>
            </a:r>
            <a:endParaRPr lang="de-AT" dirty="0" smtClean="0">
              <a:solidFill>
                <a:srgbClr val="FF0000"/>
              </a:solidFill>
            </a:endParaRPr>
          </a:p>
          <a:p>
            <a:pPr marL="0" indent="0">
              <a:buNone/>
            </a:pPr>
            <a:endParaRPr lang="de-AT" dirty="0" smtClean="0"/>
          </a:p>
        </p:txBody>
      </p:sp>
    </p:spTree>
    <p:extLst>
      <p:ext uri="{BB962C8B-B14F-4D97-AF65-F5344CB8AC3E}">
        <p14:creationId xmlns:p14="http://schemas.microsoft.com/office/powerpoint/2010/main" val="4022154566"/>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Annotations</a:t>
            </a:r>
            <a:endParaRPr lang="de-AT" dirty="0"/>
          </a:p>
        </p:txBody>
      </p:sp>
      <p:sp>
        <p:nvSpPr>
          <p:cNvPr id="3" name="Inhaltsplatzhalter 2"/>
          <p:cNvSpPr>
            <a:spLocks noGrp="1"/>
          </p:cNvSpPr>
          <p:nvPr>
            <p:ph idx="1"/>
          </p:nvPr>
        </p:nvSpPr>
        <p:spPr>
          <a:xfrm>
            <a:off x="457200" y="1551279"/>
            <a:ext cx="8229600" cy="4525963"/>
          </a:xfrm>
        </p:spPr>
        <p:txBody>
          <a:bodyPr/>
          <a:lstStyle/>
          <a:p>
            <a:pPr marL="0" indent="0">
              <a:buNone/>
            </a:pPr>
            <a:r>
              <a:rPr lang="de-AT" sz="2400" dirty="0" smtClean="0"/>
              <a:t>New </a:t>
            </a:r>
            <a:r>
              <a:rPr lang="de-AT" sz="2400" dirty="0" err="1" smtClean="0"/>
              <a:t>targets</a:t>
            </a:r>
            <a:r>
              <a:rPr lang="de-AT" sz="2400" dirty="0" smtClean="0"/>
              <a:t> </a:t>
            </a:r>
            <a:r>
              <a:rPr lang="de-AT" sz="2400" dirty="0" err="1" smtClean="0"/>
              <a:t>for</a:t>
            </a:r>
            <a:r>
              <a:rPr lang="de-AT" sz="2400" dirty="0" smtClean="0"/>
              <a:t> </a:t>
            </a:r>
            <a:r>
              <a:rPr lang="de-AT" sz="2400" dirty="0" err="1" smtClean="0"/>
              <a:t>annotations</a:t>
            </a:r>
            <a:r>
              <a:rPr lang="de-AT" sz="2400" dirty="0" smtClean="0"/>
              <a:t>:</a:t>
            </a:r>
          </a:p>
          <a:p>
            <a:r>
              <a:rPr lang="de-AT" sz="2400" dirty="0" smtClean="0">
                <a:latin typeface="Courier New" panose="02070309020205020404" pitchFamily="49" charset="0"/>
                <a:cs typeface="Courier New" panose="02070309020205020404" pitchFamily="49" charset="0"/>
              </a:rPr>
              <a:t>TYPE_PARAMETER</a:t>
            </a:r>
            <a:r>
              <a:rPr lang="de-AT" sz="2400" dirty="0" smtClean="0"/>
              <a:t>: </a:t>
            </a:r>
            <a:r>
              <a:rPr lang="de-AT" sz="2400" dirty="0" err="1" smtClean="0"/>
              <a:t>annotated</a:t>
            </a:r>
            <a:r>
              <a:rPr lang="de-AT" sz="2400" dirty="0" smtClean="0"/>
              <a:t> </a:t>
            </a:r>
            <a:r>
              <a:rPr lang="de-AT" sz="2400" dirty="0" err="1" smtClean="0"/>
              <a:t>generic</a:t>
            </a:r>
            <a:r>
              <a:rPr lang="de-AT" sz="2400" dirty="0" smtClean="0"/>
              <a:t> type </a:t>
            </a:r>
            <a:r>
              <a:rPr lang="de-AT" sz="2400" dirty="0" err="1" smtClean="0"/>
              <a:t>parameter</a:t>
            </a:r>
            <a:r>
              <a:rPr lang="de-AT" sz="2400" dirty="0" err="1"/>
              <a:t>s</a:t>
            </a:r>
            <a:endParaRPr lang="de-AT" sz="2400" dirty="0" smtClean="0"/>
          </a:p>
          <a:p>
            <a:r>
              <a:rPr lang="de-AT" sz="2400" dirty="0" smtClean="0">
                <a:latin typeface="Courier New" panose="02070309020205020404" pitchFamily="49" charset="0"/>
                <a:cs typeface="Courier New" panose="02070309020205020404" pitchFamily="49" charset="0"/>
              </a:rPr>
              <a:t>TYPE_USE</a:t>
            </a:r>
            <a:r>
              <a:rPr lang="de-AT" sz="2400" dirty="0" smtClean="0"/>
              <a:t>: </a:t>
            </a:r>
            <a:r>
              <a:rPr lang="de-AT" sz="2400" dirty="0" err="1" smtClean="0"/>
              <a:t>usage</a:t>
            </a:r>
            <a:r>
              <a:rPr lang="de-AT" sz="2400" dirty="0" smtClean="0"/>
              <a:t> </a:t>
            </a:r>
            <a:r>
              <a:rPr lang="de-AT" sz="2400" dirty="0" err="1" smtClean="0"/>
              <a:t>wherever</a:t>
            </a:r>
            <a:r>
              <a:rPr lang="de-AT" sz="2400" dirty="0" smtClean="0"/>
              <a:t> a type </a:t>
            </a:r>
            <a:r>
              <a:rPr lang="de-AT" sz="2400" dirty="0" err="1" smtClean="0"/>
              <a:t>occurs</a:t>
            </a:r>
            <a:endParaRPr lang="de-AT" sz="2400" dirty="0" smtClean="0"/>
          </a:p>
          <a:p>
            <a:pPr marL="0" indent="0">
              <a:buNone/>
            </a:pPr>
            <a:r>
              <a:rPr lang="de-AT" sz="2400" dirty="0" err="1" smtClean="0"/>
              <a:t>Usage</a:t>
            </a:r>
            <a:r>
              <a:rPr lang="de-AT" sz="2400" dirty="0" smtClean="0"/>
              <a:t> </a:t>
            </a:r>
            <a:r>
              <a:rPr lang="de-AT" sz="2400" dirty="0" err="1" smtClean="0"/>
              <a:t>mostly</a:t>
            </a:r>
            <a:r>
              <a:rPr lang="de-AT" sz="2400" dirty="0" smtClean="0"/>
              <a:t> </a:t>
            </a:r>
            <a:r>
              <a:rPr lang="de-AT" sz="2400" dirty="0" err="1" smtClean="0"/>
              <a:t>by</a:t>
            </a:r>
            <a:r>
              <a:rPr lang="de-AT" sz="2400" dirty="0" smtClean="0"/>
              <a:t> </a:t>
            </a:r>
            <a:r>
              <a:rPr lang="de-AT" sz="2400" dirty="0" err="1" smtClean="0"/>
              <a:t>future</a:t>
            </a:r>
            <a:r>
              <a:rPr lang="de-AT" sz="2400" dirty="0" smtClean="0"/>
              <a:t> </a:t>
            </a:r>
            <a:r>
              <a:rPr lang="de-AT" sz="2400" dirty="0" err="1" smtClean="0"/>
              <a:t>frameworks</a:t>
            </a:r>
            <a:r>
              <a:rPr lang="de-AT" sz="2400" dirty="0" smtClean="0"/>
              <a:t> </a:t>
            </a:r>
            <a:r>
              <a:rPr lang="de-AT" sz="2400" dirty="0" err="1" smtClean="0"/>
              <a:t>and</a:t>
            </a:r>
            <a:r>
              <a:rPr lang="de-AT" sz="2400" dirty="0" smtClean="0"/>
              <a:t> APIs</a:t>
            </a:r>
            <a:endParaRPr lang="de-AT" sz="2400" dirty="0"/>
          </a:p>
        </p:txBody>
      </p:sp>
    </p:spTree>
    <p:extLst>
      <p:ext uri="{BB962C8B-B14F-4D97-AF65-F5344CB8AC3E}">
        <p14:creationId xmlns:p14="http://schemas.microsoft.com/office/powerpoint/2010/main" val="1679551670"/>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57200" y="269776"/>
            <a:ext cx="8229600" cy="1143000"/>
          </a:xfrm>
        </p:spPr>
        <p:txBody>
          <a:bodyPr/>
          <a:lstStyle/>
          <a:p>
            <a:r>
              <a:rPr lang="de-AT" dirty="0" err="1" smtClean="0"/>
              <a:t>Annotations</a:t>
            </a:r>
            <a:endParaRPr lang="de-AT" dirty="0"/>
          </a:p>
        </p:txBody>
      </p:sp>
      <p:pic>
        <p:nvPicPr>
          <p:cNvPr id="4" name="Grafik 3"/>
          <p:cNvPicPr>
            <a:picLocks noChangeAspect="1"/>
          </p:cNvPicPr>
          <p:nvPr/>
        </p:nvPicPr>
        <p:blipFill>
          <a:blip r:embed="rId2"/>
          <a:stretch>
            <a:fillRect/>
          </a:stretch>
        </p:blipFill>
        <p:spPr>
          <a:xfrm>
            <a:off x="1257672" y="1340769"/>
            <a:ext cx="6482680" cy="4824536"/>
          </a:xfrm>
          <a:prstGeom prst="rect">
            <a:avLst/>
          </a:prstGeom>
        </p:spPr>
      </p:pic>
    </p:spTree>
    <p:extLst>
      <p:ext uri="{BB962C8B-B14F-4D97-AF65-F5344CB8AC3E}">
        <p14:creationId xmlns:p14="http://schemas.microsoft.com/office/powerpoint/2010/main" val="1427110110"/>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de-AT" dirty="0" err="1"/>
              <a:t>Annotations</a:t>
            </a:r>
            <a:endParaRPr lang="de-AT" dirty="0"/>
          </a:p>
        </p:txBody>
      </p:sp>
      <p:pic>
        <p:nvPicPr>
          <p:cNvPr id="5" name="Grafik 4"/>
          <p:cNvPicPr>
            <a:picLocks noChangeAspect="1"/>
          </p:cNvPicPr>
          <p:nvPr/>
        </p:nvPicPr>
        <p:blipFill>
          <a:blip r:embed="rId2"/>
          <a:stretch>
            <a:fillRect/>
          </a:stretch>
        </p:blipFill>
        <p:spPr>
          <a:xfrm>
            <a:off x="827584" y="1268760"/>
            <a:ext cx="7496944" cy="4896544"/>
          </a:xfrm>
          <a:prstGeom prst="rect">
            <a:avLst/>
          </a:prstGeom>
        </p:spPr>
      </p:pic>
    </p:spTree>
    <p:extLst>
      <p:ext uri="{BB962C8B-B14F-4D97-AF65-F5344CB8AC3E}">
        <p14:creationId xmlns:p14="http://schemas.microsoft.com/office/powerpoint/2010/main" val="1989488008"/>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nhaltsplatzhalter 6"/>
          <p:cNvSpPr>
            <a:spLocks noGrp="1"/>
          </p:cNvSpPr>
          <p:nvPr>
            <p:ph idx="1"/>
          </p:nvPr>
        </p:nvSpPr>
        <p:spPr/>
        <p:txBody>
          <a:bodyPr/>
          <a:lstStyle/>
          <a:p>
            <a:endParaRPr lang="de-AT"/>
          </a:p>
        </p:txBody>
      </p:sp>
      <p:sp>
        <p:nvSpPr>
          <p:cNvPr id="8" name="Titel 7"/>
          <p:cNvSpPr>
            <a:spLocks noGrp="1"/>
          </p:cNvSpPr>
          <p:nvPr>
            <p:ph type="title"/>
          </p:nvPr>
        </p:nvSpPr>
        <p:spPr/>
        <p:txBody>
          <a:bodyPr/>
          <a:lstStyle/>
          <a:p>
            <a:r>
              <a:rPr lang="de-AT" dirty="0" err="1" smtClean="0"/>
              <a:t>Annotations</a:t>
            </a:r>
            <a:endParaRPr lang="de-AT" dirty="0"/>
          </a:p>
        </p:txBody>
      </p:sp>
      <p:pic>
        <p:nvPicPr>
          <p:cNvPr id="3" name="Grafik 2"/>
          <p:cNvPicPr>
            <a:picLocks noChangeAspect="1"/>
          </p:cNvPicPr>
          <p:nvPr/>
        </p:nvPicPr>
        <p:blipFill>
          <a:blip r:embed="rId2"/>
          <a:stretch>
            <a:fillRect/>
          </a:stretch>
        </p:blipFill>
        <p:spPr>
          <a:xfrm>
            <a:off x="523875" y="1714500"/>
            <a:ext cx="8096250" cy="3429000"/>
          </a:xfrm>
          <a:prstGeom prst="rect">
            <a:avLst/>
          </a:prstGeom>
        </p:spPr>
      </p:pic>
    </p:spTree>
    <p:extLst>
      <p:ext uri="{BB962C8B-B14F-4D97-AF65-F5344CB8AC3E}">
        <p14:creationId xmlns:p14="http://schemas.microsoft.com/office/powerpoint/2010/main" val="22506249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Functional</a:t>
            </a:r>
            <a:r>
              <a:rPr lang="de-AT" dirty="0" smtClean="0"/>
              <a:t> Interfaces / SAM </a:t>
            </a:r>
            <a:r>
              <a:rPr lang="de-AT" dirty="0" err="1" smtClean="0"/>
              <a:t>Types</a:t>
            </a:r>
            <a:endParaRPr lang="de-AT" dirty="0"/>
          </a:p>
        </p:txBody>
      </p:sp>
      <p:pic>
        <p:nvPicPr>
          <p:cNvPr id="4" name="Grafik 3"/>
          <p:cNvPicPr>
            <a:picLocks noChangeAspect="1"/>
          </p:cNvPicPr>
          <p:nvPr/>
        </p:nvPicPr>
        <p:blipFill>
          <a:blip r:embed="rId2"/>
          <a:stretch>
            <a:fillRect/>
          </a:stretch>
        </p:blipFill>
        <p:spPr>
          <a:xfrm>
            <a:off x="611560" y="3212976"/>
            <a:ext cx="7920880" cy="1074692"/>
          </a:xfrm>
          <a:prstGeom prst="rect">
            <a:avLst/>
          </a:prstGeom>
        </p:spPr>
      </p:pic>
      <p:pic>
        <p:nvPicPr>
          <p:cNvPr id="5" name="Grafik 4"/>
          <p:cNvPicPr>
            <a:picLocks noChangeAspect="1"/>
          </p:cNvPicPr>
          <p:nvPr/>
        </p:nvPicPr>
        <p:blipFill>
          <a:blip r:embed="rId3"/>
          <a:stretch>
            <a:fillRect/>
          </a:stretch>
        </p:blipFill>
        <p:spPr>
          <a:xfrm>
            <a:off x="611560" y="1340768"/>
            <a:ext cx="7894919" cy="1800200"/>
          </a:xfrm>
          <a:prstGeom prst="rect">
            <a:avLst/>
          </a:prstGeom>
        </p:spPr>
      </p:pic>
    </p:spTree>
    <p:extLst>
      <p:ext uri="{BB962C8B-B14F-4D97-AF65-F5344CB8AC3E}">
        <p14:creationId xmlns:p14="http://schemas.microsoft.com/office/powerpoint/2010/main" val="19740060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Functional</a:t>
            </a:r>
            <a:r>
              <a:rPr lang="de-AT" dirty="0" smtClean="0"/>
              <a:t> Interfaces / SAM </a:t>
            </a:r>
            <a:r>
              <a:rPr lang="de-AT" dirty="0" err="1" smtClean="0"/>
              <a:t>Types</a:t>
            </a:r>
            <a:endParaRPr lang="de-AT" dirty="0"/>
          </a:p>
        </p:txBody>
      </p:sp>
      <p:pic>
        <p:nvPicPr>
          <p:cNvPr id="3" name="Grafik 2"/>
          <p:cNvPicPr>
            <a:picLocks noChangeAspect="1"/>
          </p:cNvPicPr>
          <p:nvPr/>
        </p:nvPicPr>
        <p:blipFill>
          <a:blip r:embed="rId2">
            <a:extLst>
              <a:ext uri="{BEBA8EAE-BF5A-486C-A8C5-ECC9F3942E4B}">
                <a14:imgProps xmlns:a14="http://schemas.microsoft.com/office/drawing/2010/main">
                  <a14:imgLayer r:embed="rId3">
                    <a14:imgEffect>
                      <a14:backgroundRemoval t="54630" b="99306" l="0" r="99713"/>
                    </a14:imgEffect>
                  </a14:imgLayer>
                </a14:imgProps>
              </a:ext>
            </a:extLst>
          </a:blip>
          <a:stretch>
            <a:fillRect/>
          </a:stretch>
        </p:blipFill>
        <p:spPr>
          <a:xfrm>
            <a:off x="393204" y="1843377"/>
            <a:ext cx="8303940" cy="2593735"/>
          </a:xfrm>
          <a:prstGeom prst="rect">
            <a:avLst/>
          </a:prstGeom>
        </p:spPr>
      </p:pic>
      <p:sp>
        <p:nvSpPr>
          <p:cNvPr id="6" name="Rechteck 5"/>
          <p:cNvSpPr/>
          <p:nvPr/>
        </p:nvSpPr>
        <p:spPr>
          <a:xfrm>
            <a:off x="457200" y="1632215"/>
            <a:ext cx="2602632" cy="28317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pic>
        <p:nvPicPr>
          <p:cNvPr id="4" name="Grafik 3"/>
          <p:cNvPicPr>
            <a:picLocks noChangeAspect="1"/>
          </p:cNvPicPr>
          <p:nvPr/>
        </p:nvPicPr>
        <p:blipFill>
          <a:blip r:embed="rId4"/>
          <a:stretch>
            <a:fillRect/>
          </a:stretch>
        </p:blipFill>
        <p:spPr>
          <a:xfrm>
            <a:off x="395536" y="4509120"/>
            <a:ext cx="8355260" cy="694099"/>
          </a:xfrm>
          <a:prstGeom prst="rect">
            <a:avLst/>
          </a:prstGeom>
        </p:spPr>
      </p:pic>
      <p:sp>
        <p:nvSpPr>
          <p:cNvPr id="7" name="Textfeld 6"/>
          <p:cNvSpPr txBox="1"/>
          <p:nvPr/>
        </p:nvSpPr>
        <p:spPr>
          <a:xfrm>
            <a:off x="359353" y="5211856"/>
            <a:ext cx="2158027" cy="369332"/>
          </a:xfrm>
          <a:prstGeom prst="rect">
            <a:avLst/>
          </a:prstGeom>
          <a:noFill/>
        </p:spPr>
        <p:txBody>
          <a:bodyPr wrap="none" rtlCol="0">
            <a:spAutoFit/>
          </a:bodyPr>
          <a:lstStyle/>
          <a:p>
            <a:r>
              <a:rPr lang="de-AT" dirty="0" smtClean="0"/>
              <a:t>Can </a:t>
            </a:r>
            <a:r>
              <a:rPr lang="de-AT" dirty="0" err="1" smtClean="0"/>
              <a:t>be</a:t>
            </a:r>
            <a:r>
              <a:rPr lang="de-AT" dirty="0" smtClean="0"/>
              <a:t> </a:t>
            </a:r>
            <a:r>
              <a:rPr lang="de-AT" dirty="0" err="1" smtClean="0"/>
              <a:t>shortened</a:t>
            </a:r>
            <a:r>
              <a:rPr lang="de-AT" dirty="0" smtClean="0"/>
              <a:t> </a:t>
            </a:r>
            <a:r>
              <a:rPr lang="de-AT" dirty="0" err="1" smtClean="0"/>
              <a:t>to</a:t>
            </a:r>
            <a:r>
              <a:rPr lang="de-AT" dirty="0" smtClean="0"/>
              <a:t>:</a:t>
            </a:r>
            <a:endParaRPr lang="de-AT" dirty="0"/>
          </a:p>
        </p:txBody>
      </p:sp>
      <p:pic>
        <p:nvPicPr>
          <p:cNvPr id="8" name="Grafik 7"/>
          <p:cNvPicPr>
            <a:picLocks noChangeAspect="1"/>
          </p:cNvPicPr>
          <p:nvPr/>
        </p:nvPicPr>
        <p:blipFill>
          <a:blip r:embed="rId5"/>
          <a:stretch>
            <a:fillRect/>
          </a:stretch>
        </p:blipFill>
        <p:spPr>
          <a:xfrm>
            <a:off x="395536" y="5589240"/>
            <a:ext cx="8301608" cy="670472"/>
          </a:xfrm>
          <a:prstGeom prst="rect">
            <a:avLst/>
          </a:prstGeom>
        </p:spPr>
      </p:pic>
      <p:sp>
        <p:nvSpPr>
          <p:cNvPr id="9" name="Rechteck 8"/>
          <p:cNvSpPr/>
          <p:nvPr/>
        </p:nvSpPr>
        <p:spPr>
          <a:xfrm>
            <a:off x="454868" y="1411328"/>
            <a:ext cx="8295928" cy="17289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i="1" dirty="0">
                <a:solidFill>
                  <a:schemeClr val="tx1"/>
                </a:solidFill>
              </a:rPr>
              <a:t>Type inference</a:t>
            </a:r>
            <a:r>
              <a:rPr lang="en-GB" sz="2000" dirty="0">
                <a:solidFill>
                  <a:schemeClr val="tx1"/>
                </a:solidFill>
              </a:rPr>
              <a:t> is </a:t>
            </a:r>
            <a:r>
              <a:rPr lang="en-GB" sz="2000" dirty="0" smtClean="0">
                <a:solidFill>
                  <a:schemeClr val="tx1"/>
                </a:solidFill>
              </a:rPr>
              <a:t>the </a:t>
            </a:r>
            <a:r>
              <a:rPr lang="en-GB" sz="2000" dirty="0">
                <a:solidFill>
                  <a:schemeClr val="tx1"/>
                </a:solidFill>
              </a:rPr>
              <a:t>Java compiler's ability to look at each method invocation and corresponding declaration to determine the type argument (or arguments) that make the invocation applicable. The inference algorithm determines the types of the arguments and, if available, the type </a:t>
            </a:r>
            <a:r>
              <a:rPr lang="en-GB" sz="2000" dirty="0" smtClean="0">
                <a:solidFill>
                  <a:schemeClr val="tx1"/>
                </a:solidFill>
              </a:rPr>
              <a:t>of the result. </a:t>
            </a:r>
            <a:r>
              <a:rPr lang="en-GB" sz="2000" dirty="0">
                <a:solidFill>
                  <a:schemeClr val="tx1"/>
                </a:solidFill>
              </a:rPr>
              <a:t>Finally, the inference algorithm tries to find the </a:t>
            </a:r>
            <a:r>
              <a:rPr lang="en-GB" sz="2000" i="1" dirty="0">
                <a:solidFill>
                  <a:schemeClr val="tx1"/>
                </a:solidFill>
              </a:rPr>
              <a:t>most specific</a:t>
            </a:r>
            <a:r>
              <a:rPr lang="en-GB" sz="2000" dirty="0">
                <a:solidFill>
                  <a:schemeClr val="tx1"/>
                </a:solidFill>
              </a:rPr>
              <a:t> type that works with all of the arguments.</a:t>
            </a:r>
          </a:p>
        </p:txBody>
      </p:sp>
    </p:spTree>
    <p:extLst>
      <p:ext uri="{BB962C8B-B14F-4D97-AF65-F5344CB8AC3E}">
        <p14:creationId xmlns:p14="http://schemas.microsoft.com/office/powerpoint/2010/main" val="36792788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Functional</a:t>
            </a:r>
            <a:r>
              <a:rPr lang="de-AT" dirty="0" smtClean="0"/>
              <a:t> Interfaces / SAM </a:t>
            </a:r>
            <a:r>
              <a:rPr lang="de-AT" dirty="0" err="1" smtClean="0"/>
              <a:t>Types</a:t>
            </a:r>
            <a:endParaRPr lang="de-AT" dirty="0"/>
          </a:p>
        </p:txBody>
      </p:sp>
      <p:sp>
        <p:nvSpPr>
          <p:cNvPr id="6" name="Rechteck 5"/>
          <p:cNvSpPr/>
          <p:nvPr/>
        </p:nvSpPr>
        <p:spPr>
          <a:xfrm>
            <a:off x="457200" y="1417638"/>
            <a:ext cx="2602632" cy="28317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pic>
        <p:nvPicPr>
          <p:cNvPr id="9" name="Grafik 8"/>
          <p:cNvPicPr>
            <a:picLocks noChangeAspect="1"/>
          </p:cNvPicPr>
          <p:nvPr/>
        </p:nvPicPr>
        <p:blipFill>
          <a:blip r:embed="rId2"/>
          <a:stretch>
            <a:fillRect/>
          </a:stretch>
        </p:blipFill>
        <p:spPr>
          <a:xfrm>
            <a:off x="414840" y="1417638"/>
            <a:ext cx="8314320" cy="3753117"/>
          </a:xfrm>
          <a:prstGeom prst="rect">
            <a:avLst/>
          </a:prstGeom>
        </p:spPr>
      </p:pic>
      <p:sp>
        <p:nvSpPr>
          <p:cNvPr id="5" name="Textfeld 4"/>
          <p:cNvSpPr txBox="1"/>
          <p:nvPr/>
        </p:nvSpPr>
        <p:spPr>
          <a:xfrm>
            <a:off x="755576" y="2510381"/>
            <a:ext cx="7632848" cy="307777"/>
          </a:xfrm>
          <a:prstGeom prst="rect">
            <a:avLst/>
          </a:prstGeom>
          <a:solidFill>
            <a:srgbClr val="E0E0E0"/>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Lambda </a:t>
            </a:r>
            <a:r>
              <a:rPr lang="de-AT" sz="1400" b="1" dirty="0" err="1" smtClean="0">
                <a:solidFill>
                  <a:srgbClr val="FF0000"/>
                </a:solidFill>
                <a:latin typeface="Courier New" panose="02070309020205020404" pitchFamily="49" charset="0"/>
                <a:cs typeface="Courier New" panose="02070309020205020404" pitchFamily="49" charset="0"/>
              </a:rPr>
              <a:t>as</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method</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parameter</a:t>
            </a:r>
            <a:endParaRPr lang="en-GB" sz="1400" b="1" dirty="0">
              <a:solidFill>
                <a:srgbClr val="FF0000"/>
              </a:solidFill>
              <a:latin typeface="Courier New" panose="02070309020205020404" pitchFamily="49" charset="0"/>
              <a:cs typeface="Courier New" panose="02070309020205020404" pitchFamily="49" charset="0"/>
            </a:endParaRPr>
          </a:p>
        </p:txBody>
      </p:sp>
      <p:sp>
        <p:nvSpPr>
          <p:cNvPr id="7" name="Textfeld 6"/>
          <p:cNvSpPr txBox="1"/>
          <p:nvPr/>
        </p:nvSpPr>
        <p:spPr>
          <a:xfrm>
            <a:off x="723287" y="3281893"/>
            <a:ext cx="7632848" cy="307777"/>
          </a:xfrm>
          <a:prstGeom prst="rect">
            <a:avLst/>
          </a:prstGeom>
          <a:solidFill>
            <a:srgbClr val="E0E0E0"/>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a:solidFill>
                  <a:srgbClr val="FF0000"/>
                </a:solidFill>
                <a:latin typeface="Courier New" panose="02070309020205020404" pitchFamily="49" charset="0"/>
                <a:cs typeface="Courier New" panose="02070309020205020404" pitchFamily="49" charset="0"/>
              </a:rPr>
              <a:t>L</a:t>
            </a:r>
            <a:r>
              <a:rPr lang="de-AT" sz="1400" b="1" dirty="0" smtClean="0">
                <a:solidFill>
                  <a:srgbClr val="FF0000"/>
                </a:solidFill>
                <a:latin typeface="Courier New" panose="02070309020205020404" pitchFamily="49" charset="0"/>
                <a:cs typeface="Courier New" panose="02070309020205020404" pitchFamily="49" charset="0"/>
              </a:rPr>
              <a:t>ambda </a:t>
            </a:r>
            <a:r>
              <a:rPr lang="de-AT" sz="1400" b="1" dirty="0" err="1" smtClean="0">
                <a:solidFill>
                  <a:srgbClr val="FF0000"/>
                </a:solidFill>
                <a:latin typeface="Courier New" panose="02070309020205020404" pitchFamily="49" charset="0"/>
                <a:cs typeface="Courier New" panose="02070309020205020404" pitchFamily="49" charset="0"/>
              </a:rPr>
              <a:t>returned</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by</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method</a:t>
            </a:r>
            <a:endParaRPr lang="en-GB" sz="1400" b="1"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360194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Agenda</a:t>
            </a:r>
            <a:endParaRPr lang="de-AT" dirty="0"/>
          </a:p>
        </p:txBody>
      </p:sp>
      <p:sp>
        <p:nvSpPr>
          <p:cNvPr id="3" name="Inhaltsplatzhalter 2"/>
          <p:cNvSpPr>
            <a:spLocks noGrp="1"/>
          </p:cNvSpPr>
          <p:nvPr>
            <p:ph idx="1"/>
          </p:nvPr>
        </p:nvSpPr>
        <p:spPr>
          <a:xfrm>
            <a:off x="457200" y="1340768"/>
            <a:ext cx="8229600" cy="4525963"/>
          </a:xfrm>
        </p:spPr>
        <p:txBody>
          <a:bodyPr/>
          <a:lstStyle/>
          <a:p>
            <a:r>
              <a:rPr lang="de-AT" dirty="0" smtClean="0"/>
              <a:t>Lambda </a:t>
            </a:r>
            <a:r>
              <a:rPr lang="de-AT" dirty="0" err="1" smtClean="0"/>
              <a:t>Expressions</a:t>
            </a:r>
            <a:endParaRPr lang="de-AT" dirty="0" smtClean="0"/>
          </a:p>
          <a:p>
            <a:pPr lvl="1"/>
            <a:r>
              <a:rPr lang="de-AT" dirty="0" err="1" smtClean="0"/>
              <a:t>Introduction</a:t>
            </a:r>
            <a:r>
              <a:rPr lang="de-AT" dirty="0" smtClean="0"/>
              <a:t> </a:t>
            </a:r>
            <a:r>
              <a:rPr lang="de-AT" dirty="0" err="1" smtClean="0"/>
              <a:t>to</a:t>
            </a:r>
            <a:r>
              <a:rPr lang="de-AT" dirty="0" smtClean="0"/>
              <a:t> Lambdas</a:t>
            </a:r>
          </a:p>
          <a:p>
            <a:pPr lvl="1"/>
            <a:r>
              <a:rPr lang="de-AT" dirty="0" smtClean="0"/>
              <a:t>Default </a:t>
            </a:r>
            <a:r>
              <a:rPr lang="de-AT" dirty="0" err="1" smtClean="0"/>
              <a:t>Methods</a:t>
            </a:r>
            <a:r>
              <a:rPr lang="de-AT" dirty="0" smtClean="0"/>
              <a:t> in Interfaces</a:t>
            </a:r>
          </a:p>
          <a:p>
            <a:pPr lvl="1"/>
            <a:r>
              <a:rPr lang="de-AT" dirty="0" err="1" smtClean="0"/>
              <a:t>Method</a:t>
            </a:r>
            <a:r>
              <a:rPr lang="de-AT" dirty="0" smtClean="0"/>
              <a:t> References</a:t>
            </a:r>
          </a:p>
          <a:p>
            <a:pPr marL="0" indent="0">
              <a:buNone/>
            </a:pPr>
            <a:endParaRPr lang="de-AT" dirty="0"/>
          </a:p>
        </p:txBody>
      </p:sp>
    </p:spTree>
    <p:extLst>
      <p:ext uri="{BB962C8B-B14F-4D97-AF65-F5344CB8AC3E}">
        <p14:creationId xmlns:p14="http://schemas.microsoft.com/office/powerpoint/2010/main" val="6179946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a:t>Functional</a:t>
            </a:r>
            <a:r>
              <a:rPr lang="de-AT" dirty="0"/>
              <a:t> Interfaces / SAM </a:t>
            </a:r>
            <a:r>
              <a:rPr lang="de-AT" dirty="0" err="1" smtClean="0"/>
              <a:t>Types</a:t>
            </a:r>
            <a:endParaRPr lang="de-AT" dirty="0"/>
          </a:p>
        </p:txBody>
      </p:sp>
      <p:sp>
        <p:nvSpPr>
          <p:cNvPr id="3" name="Inhaltsplatzhalter 2"/>
          <p:cNvSpPr>
            <a:spLocks noGrp="1"/>
          </p:cNvSpPr>
          <p:nvPr>
            <p:ph idx="1"/>
          </p:nvPr>
        </p:nvSpPr>
        <p:spPr/>
        <p:txBody>
          <a:bodyPr/>
          <a:lstStyle/>
          <a:p>
            <a:pPr marL="0" indent="0">
              <a:buNone/>
            </a:pPr>
            <a:r>
              <a:rPr lang="de-AT" sz="2400" dirty="0" err="1">
                <a:latin typeface="Courier New" panose="02070309020205020404" pitchFamily="49" charset="0"/>
                <a:cs typeface="Courier New" panose="02070309020205020404" pitchFamily="49" charset="0"/>
              </a:rPr>
              <a:t>this</a:t>
            </a:r>
            <a:r>
              <a:rPr lang="de-AT" sz="2400" dirty="0"/>
              <a:t> in </a:t>
            </a:r>
            <a:r>
              <a:rPr lang="de-AT" sz="2400" dirty="0" smtClean="0"/>
              <a:t>Lambdas</a:t>
            </a:r>
            <a:endParaRPr lang="de-AT" sz="2400" dirty="0"/>
          </a:p>
          <a:p>
            <a:r>
              <a:rPr lang="de-AT" sz="2400" dirty="0" smtClean="0"/>
              <a:t>Lambdas do not </a:t>
            </a:r>
            <a:r>
              <a:rPr lang="de-AT" sz="2400" dirty="0" err="1" smtClean="0"/>
              <a:t>have</a:t>
            </a:r>
            <a:r>
              <a:rPr lang="de-AT" sz="2400" dirty="0" smtClean="0"/>
              <a:t> a </a:t>
            </a:r>
            <a:r>
              <a:rPr lang="de-AT" sz="2400" dirty="0" err="1" smtClean="0"/>
              <a:t>relationship</a:t>
            </a:r>
            <a:r>
              <a:rPr lang="de-AT" sz="2400" dirty="0" smtClean="0"/>
              <a:t> </a:t>
            </a:r>
            <a:r>
              <a:rPr lang="de-AT" sz="2400" dirty="0" err="1" smtClean="0"/>
              <a:t>to</a:t>
            </a:r>
            <a:r>
              <a:rPr lang="de-AT" sz="2400" dirty="0" smtClean="0"/>
              <a:t> </a:t>
            </a:r>
            <a:r>
              <a:rPr lang="de-AT" sz="2400" dirty="0" err="1" smtClean="0">
                <a:latin typeface="Courier New" panose="02070309020205020404" pitchFamily="49" charset="0"/>
                <a:cs typeface="Courier New" panose="02070309020205020404" pitchFamily="49" charset="0"/>
              </a:rPr>
              <a:t>Object</a:t>
            </a:r>
            <a:endParaRPr lang="de-AT" sz="2400" dirty="0">
              <a:latin typeface="Courier New" panose="02070309020205020404" pitchFamily="49" charset="0"/>
              <a:cs typeface="Courier New" panose="02070309020205020404" pitchFamily="49" charset="0"/>
            </a:endParaRPr>
          </a:p>
          <a:p>
            <a:r>
              <a:rPr lang="de-AT" sz="2400" dirty="0" err="1" smtClean="0">
                <a:latin typeface="Courier New" panose="02070309020205020404" pitchFamily="49" charset="0"/>
                <a:cs typeface="Courier New" panose="02070309020205020404" pitchFamily="49" charset="0"/>
              </a:rPr>
              <a:t>this</a:t>
            </a:r>
            <a:r>
              <a:rPr lang="de-AT" sz="2400" dirty="0" smtClean="0"/>
              <a:t> </a:t>
            </a:r>
            <a:r>
              <a:rPr lang="de-AT" sz="2400" dirty="0" err="1" smtClean="0"/>
              <a:t>references</a:t>
            </a:r>
            <a:r>
              <a:rPr lang="de-AT" sz="2400" dirty="0" smtClean="0"/>
              <a:t> </a:t>
            </a:r>
            <a:r>
              <a:rPr lang="de-AT" sz="2400" dirty="0" err="1" smtClean="0"/>
              <a:t>the</a:t>
            </a:r>
            <a:r>
              <a:rPr lang="de-AT" sz="2400" dirty="0" smtClean="0"/>
              <a:t> </a:t>
            </a:r>
            <a:r>
              <a:rPr lang="de-AT" sz="2400" dirty="0" err="1" smtClean="0"/>
              <a:t>outer</a:t>
            </a:r>
            <a:r>
              <a:rPr lang="de-AT" sz="2400" dirty="0" smtClean="0"/>
              <a:t> </a:t>
            </a:r>
            <a:r>
              <a:rPr lang="de-AT" sz="2400" dirty="0" err="1" smtClean="0"/>
              <a:t>object</a:t>
            </a:r>
            <a:r>
              <a:rPr lang="de-AT" sz="2400" dirty="0" smtClean="0"/>
              <a:t> in </a:t>
            </a:r>
            <a:r>
              <a:rPr lang="de-AT" sz="2400" dirty="0" err="1" smtClean="0"/>
              <a:t>which</a:t>
            </a:r>
            <a:r>
              <a:rPr lang="de-AT" sz="2400" dirty="0" smtClean="0"/>
              <a:t> </a:t>
            </a:r>
            <a:r>
              <a:rPr lang="de-AT" sz="2400" dirty="0" err="1" smtClean="0"/>
              <a:t>the</a:t>
            </a:r>
            <a:r>
              <a:rPr lang="de-AT" sz="2400" dirty="0" smtClean="0"/>
              <a:t> Lambda </a:t>
            </a:r>
            <a:r>
              <a:rPr lang="de-AT" sz="2400" dirty="0" err="1" smtClean="0"/>
              <a:t>is</a:t>
            </a:r>
            <a:r>
              <a:rPr lang="de-AT" sz="2400" dirty="0" smtClean="0"/>
              <a:t> </a:t>
            </a:r>
            <a:r>
              <a:rPr lang="de-AT" sz="2400" dirty="0" err="1" smtClean="0"/>
              <a:t>defined</a:t>
            </a:r>
            <a:endParaRPr lang="de-AT" sz="2400" dirty="0" smtClean="0"/>
          </a:p>
          <a:p>
            <a:r>
              <a:rPr lang="de-AT" sz="2400" b="1" dirty="0" smtClean="0"/>
              <a:t>Note:</a:t>
            </a:r>
            <a:r>
              <a:rPr lang="de-AT" sz="2400" dirty="0" smtClean="0"/>
              <a:t> in </a:t>
            </a:r>
            <a:r>
              <a:rPr lang="de-AT" sz="2400" dirty="0" err="1" smtClean="0"/>
              <a:t>anonymous</a:t>
            </a:r>
            <a:r>
              <a:rPr lang="de-AT" sz="2400" dirty="0" smtClean="0"/>
              <a:t> </a:t>
            </a:r>
            <a:r>
              <a:rPr lang="de-AT" sz="2400" dirty="0" err="1" smtClean="0"/>
              <a:t>inner</a:t>
            </a:r>
            <a:r>
              <a:rPr lang="de-AT" sz="2400" dirty="0" smtClean="0"/>
              <a:t> </a:t>
            </a:r>
            <a:r>
              <a:rPr lang="de-AT" sz="2400" dirty="0" err="1" smtClean="0"/>
              <a:t>classes</a:t>
            </a:r>
            <a:r>
              <a:rPr lang="de-AT" sz="2400" dirty="0" smtClean="0"/>
              <a:t> </a:t>
            </a:r>
            <a:r>
              <a:rPr lang="de-AT" sz="2400" dirty="0" err="1" smtClean="0">
                <a:latin typeface="Courier New" panose="02070309020205020404" pitchFamily="49" charset="0"/>
                <a:cs typeface="Courier New" panose="02070309020205020404" pitchFamily="49" charset="0"/>
              </a:rPr>
              <a:t>this</a:t>
            </a:r>
            <a:r>
              <a:rPr lang="de-AT" sz="2400" dirty="0" smtClean="0"/>
              <a:t> </a:t>
            </a:r>
            <a:r>
              <a:rPr lang="de-AT" sz="2400" dirty="0" err="1" smtClean="0"/>
              <a:t>references</a:t>
            </a:r>
            <a:r>
              <a:rPr lang="de-AT" sz="2400" dirty="0" smtClean="0"/>
              <a:t> </a:t>
            </a:r>
            <a:r>
              <a:rPr lang="de-AT" sz="2400" dirty="0" err="1" smtClean="0"/>
              <a:t>the</a:t>
            </a:r>
            <a:r>
              <a:rPr lang="de-AT" sz="2400" dirty="0" smtClean="0"/>
              <a:t> </a:t>
            </a:r>
            <a:r>
              <a:rPr lang="de-AT" sz="2400" dirty="0" err="1" smtClean="0"/>
              <a:t>inner</a:t>
            </a:r>
            <a:r>
              <a:rPr lang="de-AT" sz="2400" dirty="0" smtClean="0"/>
              <a:t> </a:t>
            </a:r>
            <a:r>
              <a:rPr lang="de-AT" sz="2400" dirty="0" err="1" smtClean="0"/>
              <a:t>object</a:t>
            </a:r>
            <a:endParaRPr lang="de-AT" sz="2400" dirty="0"/>
          </a:p>
        </p:txBody>
      </p:sp>
    </p:spTree>
    <p:extLst>
      <p:ext uri="{BB962C8B-B14F-4D97-AF65-F5344CB8AC3E}">
        <p14:creationId xmlns:p14="http://schemas.microsoft.com/office/powerpoint/2010/main" val="23330068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a:t>Functional</a:t>
            </a:r>
            <a:r>
              <a:rPr lang="de-AT" dirty="0"/>
              <a:t> Interfaces / SAM </a:t>
            </a:r>
            <a:r>
              <a:rPr lang="de-AT" dirty="0" err="1" smtClean="0"/>
              <a:t>Types</a:t>
            </a:r>
            <a:endParaRPr lang="de-AT" dirty="0"/>
          </a:p>
        </p:txBody>
      </p:sp>
      <p:sp>
        <p:nvSpPr>
          <p:cNvPr id="3" name="Inhaltsplatzhalter 2"/>
          <p:cNvSpPr>
            <a:spLocks noGrp="1"/>
          </p:cNvSpPr>
          <p:nvPr>
            <p:ph idx="1"/>
          </p:nvPr>
        </p:nvSpPr>
        <p:spPr/>
        <p:txBody>
          <a:bodyPr/>
          <a:lstStyle/>
          <a:p>
            <a:pPr marL="0" indent="0">
              <a:buNone/>
            </a:pPr>
            <a:r>
              <a:rPr lang="de-AT" sz="2400" dirty="0" smtClean="0"/>
              <a:t>Access variables:</a:t>
            </a:r>
          </a:p>
          <a:p>
            <a:r>
              <a:rPr lang="de-AT" sz="2400" dirty="0" smtClean="0"/>
              <a:t>Lambdas </a:t>
            </a:r>
            <a:r>
              <a:rPr lang="de-AT" sz="2400" dirty="0" err="1" smtClean="0"/>
              <a:t>can</a:t>
            </a:r>
            <a:r>
              <a:rPr lang="de-AT" sz="2400" dirty="0" smtClean="0"/>
              <a:t> </a:t>
            </a:r>
            <a:r>
              <a:rPr lang="de-AT" sz="2400" dirty="0" err="1" smtClean="0"/>
              <a:t>access</a:t>
            </a:r>
            <a:r>
              <a:rPr lang="de-AT" sz="2400" dirty="0" smtClean="0"/>
              <a:t> </a:t>
            </a:r>
            <a:r>
              <a:rPr lang="de-AT" sz="2400" dirty="0" err="1" smtClean="0"/>
              <a:t>any</a:t>
            </a:r>
            <a:r>
              <a:rPr lang="de-AT" sz="2400" dirty="0" smtClean="0"/>
              <a:t> </a:t>
            </a:r>
            <a:r>
              <a:rPr lang="de-AT" sz="2400" dirty="0" err="1" smtClean="0"/>
              <a:t>instance</a:t>
            </a:r>
            <a:r>
              <a:rPr lang="de-AT" sz="2400" dirty="0" smtClean="0"/>
              <a:t> variables </a:t>
            </a:r>
            <a:r>
              <a:rPr lang="de-AT" sz="2400" dirty="0" err="1" smtClean="0"/>
              <a:t>of</a:t>
            </a:r>
            <a:r>
              <a:rPr lang="de-AT" sz="2400" dirty="0" smtClean="0"/>
              <a:t> </a:t>
            </a:r>
            <a:r>
              <a:rPr lang="de-AT" sz="2400" dirty="0" err="1" smtClean="0"/>
              <a:t>the</a:t>
            </a:r>
            <a:r>
              <a:rPr lang="de-AT" sz="2400" dirty="0" smtClean="0"/>
              <a:t> </a:t>
            </a:r>
            <a:r>
              <a:rPr lang="de-AT" sz="2400" dirty="0" err="1" smtClean="0"/>
              <a:t>outer</a:t>
            </a:r>
            <a:r>
              <a:rPr lang="de-AT" sz="2400" dirty="0" smtClean="0"/>
              <a:t> </a:t>
            </a:r>
            <a:r>
              <a:rPr lang="de-AT" sz="2400" dirty="0" err="1" smtClean="0"/>
              <a:t>object</a:t>
            </a:r>
            <a:r>
              <a:rPr lang="de-AT" sz="2400" dirty="0" smtClean="0"/>
              <a:t>. </a:t>
            </a:r>
            <a:r>
              <a:rPr lang="de-AT" sz="2400" dirty="0" err="1" smtClean="0"/>
              <a:t>It</a:t>
            </a:r>
            <a:r>
              <a:rPr lang="de-AT" sz="2400" dirty="0" smtClean="0"/>
              <a:t> also </a:t>
            </a:r>
            <a:r>
              <a:rPr lang="de-AT" sz="2400" dirty="0" err="1" smtClean="0"/>
              <a:t>can</a:t>
            </a:r>
            <a:r>
              <a:rPr lang="de-AT" sz="2400" dirty="0" smtClean="0"/>
              <a:t> </a:t>
            </a:r>
            <a:r>
              <a:rPr lang="de-AT" sz="2400" dirty="0" err="1" smtClean="0"/>
              <a:t>access</a:t>
            </a:r>
            <a:r>
              <a:rPr lang="de-AT" sz="2400" dirty="0" smtClean="0"/>
              <a:t> </a:t>
            </a:r>
            <a:r>
              <a:rPr lang="de-AT" sz="2400" dirty="0" err="1" smtClean="0"/>
              <a:t>local</a:t>
            </a:r>
            <a:r>
              <a:rPr lang="de-AT" sz="2400" dirty="0" smtClean="0"/>
              <a:t> variables </a:t>
            </a:r>
            <a:r>
              <a:rPr lang="de-AT" sz="2400" dirty="0" err="1" smtClean="0"/>
              <a:t>of</a:t>
            </a:r>
            <a:r>
              <a:rPr lang="de-AT" sz="2400" dirty="0" smtClean="0"/>
              <a:t> </a:t>
            </a:r>
            <a:r>
              <a:rPr lang="de-AT" sz="2400" dirty="0" err="1" smtClean="0"/>
              <a:t>the</a:t>
            </a:r>
            <a:r>
              <a:rPr lang="de-AT" sz="2400" dirty="0" smtClean="0"/>
              <a:t> </a:t>
            </a:r>
            <a:r>
              <a:rPr lang="de-AT" sz="2400" dirty="0" err="1" smtClean="0"/>
              <a:t>method</a:t>
            </a:r>
            <a:r>
              <a:rPr lang="de-AT" sz="2400" dirty="0" smtClean="0"/>
              <a:t> </a:t>
            </a:r>
            <a:r>
              <a:rPr lang="de-AT" sz="2400" dirty="0" err="1" smtClean="0"/>
              <a:t>they</a:t>
            </a:r>
            <a:r>
              <a:rPr lang="de-AT" sz="2400" dirty="0" smtClean="0"/>
              <a:t> </a:t>
            </a:r>
            <a:r>
              <a:rPr lang="de-AT" sz="2400" dirty="0" err="1" smtClean="0"/>
              <a:t>are</a:t>
            </a:r>
            <a:r>
              <a:rPr lang="de-AT" sz="2400" dirty="0" smtClean="0"/>
              <a:t> </a:t>
            </a:r>
            <a:r>
              <a:rPr lang="de-AT" sz="2400" dirty="0" err="1" smtClean="0"/>
              <a:t>defined</a:t>
            </a:r>
            <a:r>
              <a:rPr lang="de-AT" sz="2400" dirty="0" smtClean="0"/>
              <a:t> in.</a:t>
            </a:r>
          </a:p>
          <a:p>
            <a:r>
              <a:rPr lang="de-AT" sz="2400" dirty="0" err="1" smtClean="0"/>
              <a:t>Local</a:t>
            </a:r>
            <a:r>
              <a:rPr lang="de-AT" sz="2400" dirty="0" smtClean="0"/>
              <a:t> variables must </a:t>
            </a:r>
            <a:r>
              <a:rPr lang="de-AT" sz="2400" dirty="0" err="1" smtClean="0"/>
              <a:t>be</a:t>
            </a:r>
            <a:r>
              <a:rPr lang="de-AT" sz="2400" dirty="0" smtClean="0"/>
              <a:t> "</a:t>
            </a:r>
            <a:r>
              <a:rPr lang="de-AT" sz="2400" dirty="0" err="1" smtClean="0"/>
              <a:t>effectively</a:t>
            </a:r>
            <a:r>
              <a:rPr lang="de-AT" sz="2400" dirty="0" smtClean="0"/>
              <a:t>" final </a:t>
            </a:r>
            <a:r>
              <a:rPr lang="de-AT" sz="2400" dirty="0" err="1" smtClean="0"/>
              <a:t>when</a:t>
            </a:r>
            <a:r>
              <a:rPr lang="de-AT" sz="2400" dirty="0" smtClean="0"/>
              <a:t> </a:t>
            </a:r>
            <a:r>
              <a:rPr lang="de-AT" sz="2400" dirty="0" err="1" smtClean="0"/>
              <a:t>accessed</a:t>
            </a:r>
            <a:r>
              <a:rPr lang="de-AT" sz="2400" dirty="0" smtClean="0"/>
              <a:t> </a:t>
            </a:r>
            <a:r>
              <a:rPr lang="de-AT" sz="2400" dirty="0" err="1" smtClean="0"/>
              <a:t>by</a:t>
            </a:r>
            <a:r>
              <a:rPr lang="de-AT" sz="2400" dirty="0" smtClean="0"/>
              <a:t> </a:t>
            </a:r>
            <a:r>
              <a:rPr lang="de-AT" sz="2400" dirty="0" err="1" smtClean="0"/>
              <a:t>the</a:t>
            </a:r>
            <a:r>
              <a:rPr lang="de-AT" sz="2400" dirty="0" smtClean="0"/>
              <a:t> </a:t>
            </a:r>
            <a:r>
              <a:rPr lang="de-AT" sz="2400" dirty="0"/>
              <a:t>L</a:t>
            </a:r>
            <a:r>
              <a:rPr lang="de-AT" sz="2400" dirty="0" smtClean="0"/>
              <a:t>ambda </a:t>
            </a:r>
            <a:r>
              <a:rPr lang="de-AT" sz="2400" dirty="0" err="1" smtClean="0"/>
              <a:t>expression</a:t>
            </a:r>
            <a:r>
              <a:rPr lang="de-AT" sz="2400" dirty="0"/>
              <a:t> </a:t>
            </a:r>
            <a:r>
              <a:rPr lang="de-AT" sz="2400" dirty="0" smtClean="0"/>
              <a:t>(will </a:t>
            </a:r>
            <a:r>
              <a:rPr lang="de-AT" sz="2400" dirty="0" err="1" smtClean="0"/>
              <a:t>be</a:t>
            </a:r>
            <a:r>
              <a:rPr lang="de-AT" sz="2400" dirty="0" smtClean="0"/>
              <a:t> </a:t>
            </a:r>
            <a:r>
              <a:rPr lang="de-AT" sz="2400" dirty="0" err="1" smtClean="0"/>
              <a:t>checked</a:t>
            </a:r>
            <a:r>
              <a:rPr lang="de-AT" sz="2400" dirty="0" smtClean="0"/>
              <a:t> </a:t>
            </a:r>
            <a:r>
              <a:rPr lang="de-AT" sz="2400" dirty="0" err="1" smtClean="0"/>
              <a:t>by</a:t>
            </a:r>
            <a:r>
              <a:rPr lang="de-AT" sz="2400" dirty="0" smtClean="0"/>
              <a:t> </a:t>
            </a:r>
            <a:r>
              <a:rPr lang="de-AT" sz="2400" dirty="0" err="1" smtClean="0"/>
              <a:t>compiler</a:t>
            </a:r>
            <a:r>
              <a:rPr lang="de-AT" sz="2400" dirty="0" smtClean="0"/>
              <a:t>).</a:t>
            </a:r>
          </a:p>
        </p:txBody>
      </p:sp>
    </p:spTree>
    <p:extLst>
      <p:ext uri="{BB962C8B-B14F-4D97-AF65-F5344CB8AC3E}">
        <p14:creationId xmlns:p14="http://schemas.microsoft.com/office/powerpoint/2010/main" val="27371594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Predefined</a:t>
            </a:r>
            <a:r>
              <a:rPr lang="de-AT" dirty="0" smtClean="0"/>
              <a:t> </a:t>
            </a:r>
            <a:r>
              <a:rPr lang="de-AT" dirty="0" err="1" smtClean="0"/>
              <a:t>Functional</a:t>
            </a:r>
            <a:r>
              <a:rPr lang="de-AT" dirty="0" smtClean="0"/>
              <a:t> Interfaces</a:t>
            </a:r>
            <a:endParaRPr lang="de-AT" dirty="0"/>
          </a:p>
        </p:txBody>
      </p:sp>
      <p:pic>
        <p:nvPicPr>
          <p:cNvPr id="3" name="Grafik 2"/>
          <p:cNvPicPr>
            <a:picLocks noChangeAspect="1"/>
          </p:cNvPicPr>
          <p:nvPr/>
        </p:nvPicPr>
        <p:blipFill>
          <a:blip r:embed="rId2"/>
          <a:stretch>
            <a:fillRect/>
          </a:stretch>
        </p:blipFill>
        <p:spPr>
          <a:xfrm>
            <a:off x="539552" y="1827636"/>
            <a:ext cx="8075240" cy="665260"/>
          </a:xfrm>
          <a:prstGeom prst="rect">
            <a:avLst/>
          </a:prstGeom>
        </p:spPr>
      </p:pic>
      <p:pic>
        <p:nvPicPr>
          <p:cNvPr id="5" name="Grafik 4"/>
          <p:cNvPicPr>
            <a:picLocks noChangeAspect="1"/>
          </p:cNvPicPr>
          <p:nvPr/>
        </p:nvPicPr>
        <p:blipFill>
          <a:blip r:embed="rId3"/>
          <a:stretch>
            <a:fillRect/>
          </a:stretch>
        </p:blipFill>
        <p:spPr>
          <a:xfrm>
            <a:off x="539552" y="2553013"/>
            <a:ext cx="8116132" cy="659963"/>
          </a:xfrm>
          <a:prstGeom prst="rect">
            <a:avLst/>
          </a:prstGeom>
        </p:spPr>
      </p:pic>
      <p:pic>
        <p:nvPicPr>
          <p:cNvPr id="6" name="Grafik 5"/>
          <p:cNvPicPr>
            <a:picLocks noChangeAspect="1"/>
          </p:cNvPicPr>
          <p:nvPr/>
        </p:nvPicPr>
        <p:blipFill>
          <a:blip r:embed="rId4"/>
          <a:stretch>
            <a:fillRect/>
          </a:stretch>
        </p:blipFill>
        <p:spPr>
          <a:xfrm>
            <a:off x="539552" y="1220995"/>
            <a:ext cx="8458772" cy="649280"/>
          </a:xfrm>
          <a:prstGeom prst="rect">
            <a:avLst/>
          </a:prstGeom>
        </p:spPr>
      </p:pic>
      <p:pic>
        <p:nvPicPr>
          <p:cNvPr id="7" name="Grafik 6"/>
          <p:cNvPicPr>
            <a:picLocks noChangeAspect="1"/>
          </p:cNvPicPr>
          <p:nvPr/>
        </p:nvPicPr>
        <p:blipFill>
          <a:blip r:embed="rId5"/>
          <a:stretch>
            <a:fillRect/>
          </a:stretch>
        </p:blipFill>
        <p:spPr>
          <a:xfrm>
            <a:off x="601216" y="3251991"/>
            <a:ext cx="7931224" cy="393033"/>
          </a:xfrm>
          <a:prstGeom prst="rect">
            <a:avLst/>
          </a:prstGeom>
        </p:spPr>
      </p:pic>
      <p:pic>
        <p:nvPicPr>
          <p:cNvPr id="8" name="Grafik 7"/>
          <p:cNvPicPr>
            <a:picLocks noChangeAspect="1"/>
          </p:cNvPicPr>
          <p:nvPr/>
        </p:nvPicPr>
        <p:blipFill>
          <a:blip r:embed="rId6"/>
          <a:stretch>
            <a:fillRect/>
          </a:stretch>
        </p:blipFill>
        <p:spPr>
          <a:xfrm>
            <a:off x="601216" y="3645024"/>
            <a:ext cx="7932334" cy="2664296"/>
          </a:xfrm>
          <a:prstGeom prst="rect">
            <a:avLst/>
          </a:prstGeom>
        </p:spPr>
      </p:pic>
    </p:spTree>
    <p:extLst>
      <p:ext uri="{BB962C8B-B14F-4D97-AF65-F5344CB8AC3E}">
        <p14:creationId xmlns:p14="http://schemas.microsoft.com/office/powerpoint/2010/main" val="9669388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Exercise</a:t>
            </a:r>
            <a:r>
              <a:rPr lang="de-AT" dirty="0" smtClean="0"/>
              <a:t> 2</a:t>
            </a:r>
            <a:endParaRPr lang="de-AT" dirty="0"/>
          </a:p>
        </p:txBody>
      </p:sp>
      <p:sp>
        <p:nvSpPr>
          <p:cNvPr id="8" name="Textfeld 7"/>
          <p:cNvSpPr txBox="1"/>
          <p:nvPr/>
        </p:nvSpPr>
        <p:spPr>
          <a:xfrm>
            <a:off x="823857" y="1268760"/>
            <a:ext cx="7564567" cy="1938992"/>
          </a:xfrm>
          <a:prstGeom prst="rect">
            <a:avLst/>
          </a:prstGeom>
          <a:noFill/>
        </p:spPr>
        <p:txBody>
          <a:bodyPr wrap="square" rtlCol="0">
            <a:spAutoFit/>
          </a:bodyPr>
          <a:lstStyle/>
          <a:p>
            <a:pPr marL="285750" indent="-285750">
              <a:buFont typeface="Arial" panose="020B0604020202020204" pitchFamily="34" charset="0"/>
              <a:buChar char="•"/>
            </a:pPr>
            <a:r>
              <a:rPr lang="de-AT" sz="2400" dirty="0" smtClean="0"/>
              <a:t>Write a </a:t>
            </a:r>
            <a:r>
              <a:rPr lang="de-AT" sz="2400" dirty="0" err="1" smtClean="0"/>
              <a:t>class</a:t>
            </a:r>
            <a:r>
              <a:rPr lang="de-AT" sz="2400" dirty="0" smtClean="0"/>
              <a:t> </a:t>
            </a:r>
            <a:r>
              <a:rPr lang="de-AT" sz="2400" dirty="0" smtClean="0">
                <a:latin typeface="Courier New" panose="02070309020205020404" pitchFamily="49" charset="0"/>
                <a:cs typeface="Courier New" panose="02070309020205020404" pitchFamily="49" charset="0"/>
              </a:rPr>
              <a:t>Programm</a:t>
            </a:r>
            <a:r>
              <a:rPr lang="de-AT" sz="2400" dirty="0" smtClean="0"/>
              <a:t> so </a:t>
            </a:r>
            <a:r>
              <a:rPr lang="de-AT" sz="2400" dirty="0" err="1" smtClean="0"/>
              <a:t>that</a:t>
            </a:r>
            <a:r>
              <a:rPr lang="de-AT" sz="2400" dirty="0" smtClean="0"/>
              <a:t> </a:t>
            </a:r>
            <a:r>
              <a:rPr lang="de-AT" sz="2400" dirty="0" err="1" smtClean="0"/>
              <a:t>the</a:t>
            </a:r>
            <a:r>
              <a:rPr lang="de-AT" sz="2400" dirty="0" smtClean="0"/>
              <a:t> </a:t>
            </a:r>
            <a:r>
              <a:rPr lang="de-AT" sz="2400" dirty="0" err="1" smtClean="0"/>
              <a:t>following</a:t>
            </a:r>
            <a:r>
              <a:rPr lang="de-AT" sz="2400" dirty="0" smtClean="0"/>
              <a:t> </a:t>
            </a:r>
            <a:r>
              <a:rPr lang="de-AT" sz="2400" dirty="0" err="1" smtClean="0"/>
              <a:t>code</a:t>
            </a:r>
            <a:r>
              <a:rPr lang="de-AT" sz="2400" dirty="0" smtClean="0"/>
              <a:t> </a:t>
            </a:r>
            <a:r>
              <a:rPr lang="de-AT" sz="2400" dirty="0" err="1" smtClean="0"/>
              <a:t>can</a:t>
            </a:r>
            <a:r>
              <a:rPr lang="de-AT" sz="2400" dirty="0" smtClean="0"/>
              <a:t> </a:t>
            </a:r>
            <a:r>
              <a:rPr lang="de-AT" sz="2400" dirty="0" err="1" smtClean="0"/>
              <a:t>be</a:t>
            </a:r>
            <a:r>
              <a:rPr lang="de-AT" sz="2400" dirty="0" smtClean="0"/>
              <a:t> </a:t>
            </a:r>
            <a:r>
              <a:rPr lang="de-AT" sz="2400" dirty="0" err="1" smtClean="0"/>
              <a:t>compiled</a:t>
            </a:r>
            <a:r>
              <a:rPr lang="de-AT" sz="2400" dirty="0" smtClean="0"/>
              <a:t> </a:t>
            </a:r>
            <a:r>
              <a:rPr lang="de-AT" sz="2400" dirty="0" err="1" smtClean="0"/>
              <a:t>and</a:t>
            </a:r>
            <a:r>
              <a:rPr lang="de-AT" sz="2400" dirty="0" smtClean="0"/>
              <a:t> </a:t>
            </a:r>
            <a:r>
              <a:rPr lang="de-AT" sz="2400" dirty="0" err="1" smtClean="0"/>
              <a:t>executed</a:t>
            </a:r>
            <a:r>
              <a:rPr lang="de-AT" sz="2400" dirty="0" smtClean="0"/>
              <a:t>:</a:t>
            </a:r>
          </a:p>
          <a:p>
            <a:pPr marL="285750" indent="-285750">
              <a:buFont typeface="Arial" panose="020B0604020202020204" pitchFamily="34" charset="0"/>
              <a:buChar char="•"/>
            </a:pPr>
            <a:endParaRPr lang="de-AT" sz="2400" dirty="0" smtClean="0"/>
          </a:p>
          <a:p>
            <a:pPr marL="285750" indent="-285750">
              <a:buFont typeface="Arial" panose="020B0604020202020204" pitchFamily="34" charset="0"/>
              <a:buChar char="•"/>
            </a:pPr>
            <a:endParaRPr lang="de-AT" sz="2400" dirty="0" smtClean="0"/>
          </a:p>
          <a:p>
            <a:pPr marL="285750" indent="-285750">
              <a:buFont typeface="Arial" panose="020B0604020202020204" pitchFamily="34" charset="0"/>
              <a:buChar char="•"/>
            </a:pPr>
            <a:endParaRPr lang="de-AT" sz="2400" dirty="0"/>
          </a:p>
        </p:txBody>
      </p:sp>
      <p:pic>
        <p:nvPicPr>
          <p:cNvPr id="10" name="Grafik 9"/>
          <p:cNvPicPr>
            <a:picLocks noChangeAspect="1"/>
          </p:cNvPicPr>
          <p:nvPr/>
        </p:nvPicPr>
        <p:blipFill>
          <a:blip r:embed="rId2"/>
          <a:stretch>
            <a:fillRect/>
          </a:stretch>
        </p:blipFill>
        <p:spPr>
          <a:xfrm>
            <a:off x="755576" y="2686878"/>
            <a:ext cx="7541708" cy="2326298"/>
          </a:xfrm>
          <a:prstGeom prst="rect">
            <a:avLst/>
          </a:prstGeom>
        </p:spPr>
      </p:pic>
    </p:spTree>
    <p:extLst>
      <p:ext uri="{BB962C8B-B14F-4D97-AF65-F5344CB8AC3E}">
        <p14:creationId xmlns:p14="http://schemas.microsoft.com/office/powerpoint/2010/main" val="397388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Agenda</a:t>
            </a:r>
            <a:endParaRPr lang="de-AT" dirty="0"/>
          </a:p>
        </p:txBody>
      </p:sp>
      <p:sp>
        <p:nvSpPr>
          <p:cNvPr id="3" name="Inhaltsplatzhalter 2"/>
          <p:cNvSpPr>
            <a:spLocks noGrp="1"/>
          </p:cNvSpPr>
          <p:nvPr>
            <p:ph idx="1"/>
          </p:nvPr>
        </p:nvSpPr>
        <p:spPr>
          <a:xfrm>
            <a:off x="457200" y="1340768"/>
            <a:ext cx="8229600" cy="4525963"/>
          </a:xfrm>
        </p:spPr>
        <p:txBody>
          <a:bodyPr/>
          <a:lstStyle/>
          <a:p>
            <a:r>
              <a:rPr lang="de-AT" dirty="0" smtClean="0"/>
              <a:t>Lambda </a:t>
            </a:r>
            <a:r>
              <a:rPr lang="de-AT" dirty="0" err="1" smtClean="0"/>
              <a:t>Expressions</a:t>
            </a:r>
            <a:endParaRPr lang="de-AT" dirty="0" smtClean="0"/>
          </a:p>
          <a:p>
            <a:pPr lvl="1"/>
            <a:r>
              <a:rPr lang="de-AT" dirty="0" err="1" smtClean="0"/>
              <a:t>Introduction</a:t>
            </a:r>
            <a:r>
              <a:rPr lang="de-AT" dirty="0" smtClean="0"/>
              <a:t> </a:t>
            </a:r>
            <a:r>
              <a:rPr lang="de-AT" dirty="0" err="1" smtClean="0"/>
              <a:t>to</a:t>
            </a:r>
            <a:r>
              <a:rPr lang="de-AT" dirty="0" smtClean="0"/>
              <a:t> Lambdas</a:t>
            </a:r>
          </a:p>
          <a:p>
            <a:pPr lvl="1"/>
            <a:r>
              <a:rPr lang="de-AT" dirty="0" smtClean="0">
                <a:solidFill>
                  <a:srgbClr val="FF0000"/>
                </a:solidFill>
              </a:rPr>
              <a:t>Default </a:t>
            </a:r>
            <a:r>
              <a:rPr lang="de-AT" dirty="0" err="1" smtClean="0">
                <a:solidFill>
                  <a:srgbClr val="FF0000"/>
                </a:solidFill>
              </a:rPr>
              <a:t>Methods</a:t>
            </a:r>
            <a:r>
              <a:rPr lang="de-AT" dirty="0" smtClean="0">
                <a:solidFill>
                  <a:srgbClr val="FF0000"/>
                </a:solidFill>
              </a:rPr>
              <a:t> in Interfaces</a:t>
            </a:r>
          </a:p>
          <a:p>
            <a:pPr lvl="1"/>
            <a:r>
              <a:rPr lang="de-AT" dirty="0" err="1" smtClean="0"/>
              <a:t>Method</a:t>
            </a:r>
            <a:r>
              <a:rPr lang="de-AT" dirty="0" smtClean="0"/>
              <a:t> References</a:t>
            </a:r>
          </a:p>
          <a:p>
            <a:pPr marL="0" indent="0">
              <a:buNone/>
            </a:pPr>
            <a:endParaRPr lang="de-AT" dirty="0"/>
          </a:p>
        </p:txBody>
      </p:sp>
    </p:spTree>
    <p:extLst>
      <p:ext uri="{BB962C8B-B14F-4D97-AF65-F5344CB8AC3E}">
        <p14:creationId xmlns:p14="http://schemas.microsoft.com/office/powerpoint/2010/main" val="31262342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Default </a:t>
            </a:r>
            <a:r>
              <a:rPr lang="de-AT" dirty="0" err="1" smtClean="0"/>
              <a:t>Methods</a:t>
            </a:r>
            <a:r>
              <a:rPr lang="de-AT" dirty="0" smtClean="0"/>
              <a:t> in </a:t>
            </a:r>
            <a:r>
              <a:rPr lang="de-AT" dirty="0"/>
              <a:t>Interfaces</a:t>
            </a:r>
          </a:p>
        </p:txBody>
      </p:sp>
      <p:sp>
        <p:nvSpPr>
          <p:cNvPr id="3" name="Inhaltsplatzhalter 2"/>
          <p:cNvSpPr>
            <a:spLocks noGrp="1"/>
          </p:cNvSpPr>
          <p:nvPr>
            <p:ph idx="1"/>
          </p:nvPr>
        </p:nvSpPr>
        <p:spPr/>
        <p:txBody>
          <a:bodyPr/>
          <a:lstStyle/>
          <a:p>
            <a:r>
              <a:rPr lang="de-AT" sz="2400" dirty="0" err="1" smtClean="0"/>
              <a:t>Up</a:t>
            </a:r>
            <a:r>
              <a:rPr lang="de-AT" sz="2400" dirty="0" smtClean="0"/>
              <a:t> </a:t>
            </a:r>
            <a:r>
              <a:rPr lang="de-AT" sz="2400" dirty="0" err="1" smtClean="0"/>
              <a:t>to</a:t>
            </a:r>
            <a:r>
              <a:rPr lang="de-AT" sz="2400" dirty="0" smtClean="0"/>
              <a:t> </a:t>
            </a:r>
            <a:r>
              <a:rPr lang="de-AT" sz="2400" dirty="0" smtClean="0"/>
              <a:t>JDK 1.7 </a:t>
            </a:r>
            <a:r>
              <a:rPr lang="de-AT" sz="2400" dirty="0" err="1" smtClean="0"/>
              <a:t>interfaces</a:t>
            </a:r>
            <a:r>
              <a:rPr lang="de-AT" sz="2400" dirty="0" smtClean="0"/>
              <a:t> </a:t>
            </a:r>
            <a:r>
              <a:rPr lang="de-AT" sz="2400" dirty="0" err="1" smtClean="0"/>
              <a:t>are</a:t>
            </a:r>
            <a:r>
              <a:rPr lang="de-AT" sz="2400" dirty="0" smtClean="0"/>
              <a:t> a </a:t>
            </a:r>
            <a:r>
              <a:rPr lang="de-AT" sz="2400" dirty="0" err="1" smtClean="0"/>
              <a:t>kind</a:t>
            </a:r>
            <a:r>
              <a:rPr lang="de-AT" sz="2400" dirty="0" smtClean="0"/>
              <a:t> </a:t>
            </a:r>
            <a:r>
              <a:rPr lang="de-AT" sz="2400" dirty="0" err="1" smtClean="0"/>
              <a:t>of</a:t>
            </a:r>
            <a:r>
              <a:rPr lang="de-AT" sz="2400" dirty="0" smtClean="0"/>
              <a:t> </a:t>
            </a:r>
            <a:r>
              <a:rPr lang="de-AT" sz="2400" dirty="0" err="1" smtClean="0"/>
              <a:t>abstract</a:t>
            </a:r>
            <a:r>
              <a:rPr lang="de-AT" sz="2400" dirty="0" smtClean="0"/>
              <a:t> </a:t>
            </a:r>
            <a:r>
              <a:rPr lang="de-AT" sz="2400" dirty="0" err="1" smtClean="0"/>
              <a:t>classes</a:t>
            </a:r>
            <a:r>
              <a:rPr lang="de-AT" sz="2400" dirty="0" smtClean="0"/>
              <a:t> </a:t>
            </a:r>
            <a:r>
              <a:rPr lang="de-AT" sz="2400" dirty="0" err="1" smtClean="0"/>
              <a:t>which</a:t>
            </a:r>
            <a:r>
              <a:rPr lang="de-AT" sz="2400" dirty="0" smtClean="0"/>
              <a:t> </a:t>
            </a:r>
            <a:r>
              <a:rPr lang="de-AT" sz="2400" dirty="0" err="1" smtClean="0"/>
              <a:t>only</a:t>
            </a:r>
            <a:r>
              <a:rPr lang="de-AT" sz="2400" dirty="0" smtClean="0"/>
              <a:t> </a:t>
            </a:r>
            <a:r>
              <a:rPr lang="de-AT" sz="2400" dirty="0" err="1" smtClean="0"/>
              <a:t>can</a:t>
            </a:r>
            <a:r>
              <a:rPr lang="de-AT" sz="2400" dirty="0" smtClean="0"/>
              <a:t> </a:t>
            </a:r>
            <a:r>
              <a:rPr lang="de-AT" sz="2400" dirty="0" err="1" smtClean="0"/>
              <a:t>have</a:t>
            </a:r>
            <a:r>
              <a:rPr lang="de-AT" sz="2400" dirty="0" smtClean="0"/>
              <a:t> </a:t>
            </a:r>
            <a:r>
              <a:rPr lang="de-AT" sz="2400" dirty="0" err="1" smtClean="0"/>
              <a:t>abstract</a:t>
            </a:r>
            <a:r>
              <a:rPr lang="de-AT" sz="2400" dirty="0" smtClean="0"/>
              <a:t> </a:t>
            </a:r>
            <a:r>
              <a:rPr lang="de-AT" sz="2400" dirty="0" err="1" smtClean="0"/>
              <a:t>methods</a:t>
            </a:r>
            <a:r>
              <a:rPr lang="de-AT" sz="2400" dirty="0"/>
              <a:t>.</a:t>
            </a:r>
            <a:endParaRPr lang="de-AT" sz="2400" dirty="0" smtClean="0"/>
          </a:p>
          <a:p>
            <a:r>
              <a:rPr lang="de-AT" sz="2400" dirty="0" err="1" smtClean="0"/>
              <a:t>Starting</a:t>
            </a:r>
            <a:r>
              <a:rPr lang="de-AT" sz="2400" dirty="0" smtClean="0"/>
              <a:t> </a:t>
            </a:r>
            <a:r>
              <a:rPr lang="de-AT" sz="2400" dirty="0" err="1" smtClean="0"/>
              <a:t>with</a:t>
            </a:r>
            <a:r>
              <a:rPr lang="de-AT" sz="2400" dirty="0" smtClean="0"/>
              <a:t> JDK 1.8 Interfaces </a:t>
            </a:r>
            <a:r>
              <a:rPr lang="de-AT" sz="2400" dirty="0" err="1" smtClean="0"/>
              <a:t>may</a:t>
            </a:r>
            <a:r>
              <a:rPr lang="de-AT" sz="2400" dirty="0" smtClean="0"/>
              <a:t> also </a:t>
            </a:r>
            <a:r>
              <a:rPr lang="de-AT" sz="2400" dirty="0" err="1" smtClean="0"/>
              <a:t>define</a:t>
            </a:r>
            <a:r>
              <a:rPr lang="de-AT" sz="2400" dirty="0" smtClean="0"/>
              <a:t> </a:t>
            </a:r>
            <a:r>
              <a:rPr lang="de-AT" sz="2400" dirty="0" err="1" smtClean="0"/>
              <a:t>concrete</a:t>
            </a:r>
            <a:r>
              <a:rPr lang="de-AT" sz="2400" dirty="0" smtClean="0"/>
              <a:t> "</a:t>
            </a:r>
            <a:r>
              <a:rPr lang="de-AT" sz="2400" dirty="0" err="1" smtClean="0"/>
              <a:t>default</a:t>
            </a:r>
            <a:r>
              <a:rPr lang="de-AT" sz="2400" dirty="0" smtClean="0"/>
              <a:t>" </a:t>
            </a:r>
            <a:r>
              <a:rPr lang="de-AT" sz="2400" dirty="0" err="1" smtClean="0"/>
              <a:t>methods</a:t>
            </a:r>
            <a:r>
              <a:rPr lang="de-AT" sz="2400" dirty="0" smtClean="0"/>
              <a:t>.</a:t>
            </a:r>
          </a:p>
          <a:p>
            <a:r>
              <a:rPr lang="de-AT" sz="2400" dirty="0" smtClean="0"/>
              <a:t>A </a:t>
            </a:r>
            <a:r>
              <a:rPr lang="de-AT" sz="2400" dirty="0" err="1" smtClean="0"/>
              <a:t>class</a:t>
            </a:r>
            <a:r>
              <a:rPr lang="de-AT" sz="2400" dirty="0" smtClean="0"/>
              <a:t> </a:t>
            </a:r>
            <a:r>
              <a:rPr lang="de-AT" sz="2400" dirty="0" err="1" smtClean="0"/>
              <a:t>which</a:t>
            </a:r>
            <a:r>
              <a:rPr lang="de-AT" sz="2400" dirty="0" smtClean="0"/>
              <a:t> </a:t>
            </a:r>
            <a:r>
              <a:rPr lang="de-AT" sz="2400" dirty="0" err="1" smtClean="0"/>
              <a:t>implements</a:t>
            </a:r>
            <a:r>
              <a:rPr lang="de-AT" sz="2400" dirty="0" smtClean="0"/>
              <a:t> such an </a:t>
            </a:r>
            <a:r>
              <a:rPr lang="de-AT" sz="2400" dirty="0" err="1" smtClean="0"/>
              <a:t>interface</a:t>
            </a:r>
            <a:r>
              <a:rPr lang="de-AT" sz="2400" dirty="0" smtClean="0"/>
              <a:t> also </a:t>
            </a:r>
            <a:r>
              <a:rPr lang="de-AT" sz="2400" dirty="0" err="1" smtClean="0"/>
              <a:t>inherits</a:t>
            </a:r>
            <a:r>
              <a:rPr lang="de-AT" sz="2400" dirty="0" smtClean="0"/>
              <a:t> </a:t>
            </a:r>
            <a:r>
              <a:rPr lang="de-AT" sz="2400" dirty="0" err="1" smtClean="0"/>
              <a:t>these</a:t>
            </a:r>
            <a:r>
              <a:rPr lang="de-AT" sz="2400" dirty="0" smtClean="0"/>
              <a:t> </a:t>
            </a:r>
            <a:r>
              <a:rPr lang="de-AT" sz="2400" dirty="0" err="1" smtClean="0"/>
              <a:t>method</a:t>
            </a:r>
            <a:r>
              <a:rPr lang="de-AT" sz="2400" dirty="0" smtClean="0"/>
              <a:t> implementations, </a:t>
            </a:r>
            <a:r>
              <a:rPr lang="de-AT" sz="2400" dirty="0" err="1" smtClean="0"/>
              <a:t>which</a:t>
            </a:r>
            <a:r>
              <a:rPr lang="de-AT" sz="2400" dirty="0" smtClean="0"/>
              <a:t> – </a:t>
            </a:r>
            <a:r>
              <a:rPr lang="de-AT" sz="2400" dirty="0" err="1" smtClean="0"/>
              <a:t>of</a:t>
            </a:r>
            <a:r>
              <a:rPr lang="de-AT" sz="2400" dirty="0" smtClean="0"/>
              <a:t> </a:t>
            </a:r>
            <a:r>
              <a:rPr lang="de-AT" sz="2400" dirty="0" err="1" smtClean="0"/>
              <a:t>course</a:t>
            </a:r>
            <a:r>
              <a:rPr lang="de-AT" sz="2400" dirty="0" smtClean="0"/>
              <a:t> – </a:t>
            </a:r>
            <a:r>
              <a:rPr lang="de-AT" sz="2400" dirty="0" err="1" smtClean="0"/>
              <a:t>can</a:t>
            </a:r>
            <a:r>
              <a:rPr lang="de-AT" sz="2400" dirty="0" smtClean="0"/>
              <a:t> </a:t>
            </a:r>
            <a:r>
              <a:rPr lang="de-AT" sz="2400" dirty="0" err="1" smtClean="0"/>
              <a:t>be</a:t>
            </a:r>
            <a:r>
              <a:rPr lang="de-AT" sz="2400" dirty="0" smtClean="0"/>
              <a:t> </a:t>
            </a:r>
            <a:r>
              <a:rPr lang="de-AT" sz="2400" dirty="0" err="1" smtClean="0"/>
              <a:t>overridden</a:t>
            </a:r>
            <a:r>
              <a:rPr lang="de-AT" sz="2400" dirty="0" smtClean="0"/>
              <a:t>.</a:t>
            </a:r>
          </a:p>
        </p:txBody>
      </p:sp>
    </p:spTree>
    <p:extLst>
      <p:ext uri="{BB962C8B-B14F-4D97-AF65-F5344CB8AC3E}">
        <p14:creationId xmlns:p14="http://schemas.microsoft.com/office/powerpoint/2010/main" val="20016979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Default </a:t>
            </a:r>
            <a:r>
              <a:rPr lang="de-AT" dirty="0" err="1" smtClean="0"/>
              <a:t>Methods</a:t>
            </a:r>
            <a:r>
              <a:rPr lang="de-AT" dirty="0" smtClean="0"/>
              <a:t> in Interfaces</a:t>
            </a:r>
            <a:endParaRPr lang="de-AT" dirty="0"/>
          </a:p>
        </p:txBody>
      </p:sp>
      <p:sp>
        <p:nvSpPr>
          <p:cNvPr id="6" name="Rechteck 5"/>
          <p:cNvSpPr/>
          <p:nvPr/>
        </p:nvSpPr>
        <p:spPr>
          <a:xfrm>
            <a:off x="457200" y="1417638"/>
            <a:ext cx="2602632" cy="28317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pic>
        <p:nvPicPr>
          <p:cNvPr id="3" name="Grafik 2"/>
          <p:cNvPicPr>
            <a:picLocks noChangeAspect="1"/>
          </p:cNvPicPr>
          <p:nvPr/>
        </p:nvPicPr>
        <p:blipFill>
          <a:blip r:embed="rId2"/>
          <a:stretch>
            <a:fillRect/>
          </a:stretch>
        </p:blipFill>
        <p:spPr>
          <a:xfrm>
            <a:off x="323528" y="1412776"/>
            <a:ext cx="8528206" cy="2304256"/>
          </a:xfrm>
          <a:prstGeom prst="rect">
            <a:avLst/>
          </a:prstGeom>
        </p:spPr>
      </p:pic>
    </p:spTree>
    <p:extLst>
      <p:ext uri="{BB962C8B-B14F-4D97-AF65-F5344CB8AC3E}">
        <p14:creationId xmlns:p14="http://schemas.microsoft.com/office/powerpoint/2010/main" val="20319890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Default </a:t>
            </a:r>
            <a:r>
              <a:rPr lang="de-AT" dirty="0" err="1" smtClean="0"/>
              <a:t>Methods</a:t>
            </a:r>
            <a:r>
              <a:rPr lang="de-AT" dirty="0" smtClean="0"/>
              <a:t> </a:t>
            </a:r>
            <a:r>
              <a:rPr lang="de-AT" dirty="0"/>
              <a:t>in Interfaces</a:t>
            </a:r>
          </a:p>
        </p:txBody>
      </p:sp>
      <p:pic>
        <p:nvPicPr>
          <p:cNvPr id="4" name="Inhaltsplatzhalter 3"/>
          <p:cNvPicPr>
            <a:picLocks noGrp="1" noChangeAspect="1"/>
          </p:cNvPicPr>
          <p:nvPr>
            <p:ph idx="1"/>
          </p:nvPr>
        </p:nvPicPr>
        <p:blipFill>
          <a:blip r:embed="rId2"/>
          <a:stretch>
            <a:fillRect/>
          </a:stretch>
        </p:blipFill>
        <p:spPr>
          <a:xfrm>
            <a:off x="358069" y="2132856"/>
            <a:ext cx="8547037" cy="1512168"/>
          </a:xfrm>
          <a:prstGeom prst="rect">
            <a:avLst/>
          </a:prstGeom>
        </p:spPr>
      </p:pic>
      <p:pic>
        <p:nvPicPr>
          <p:cNvPr id="5" name="Grafik 4"/>
          <p:cNvPicPr>
            <a:picLocks noChangeAspect="1"/>
          </p:cNvPicPr>
          <p:nvPr/>
        </p:nvPicPr>
        <p:blipFill>
          <a:blip r:embed="rId3"/>
          <a:stretch>
            <a:fillRect/>
          </a:stretch>
        </p:blipFill>
        <p:spPr>
          <a:xfrm>
            <a:off x="358069" y="3861048"/>
            <a:ext cx="8534411" cy="2232248"/>
          </a:xfrm>
          <a:prstGeom prst="rect">
            <a:avLst/>
          </a:prstGeom>
        </p:spPr>
      </p:pic>
      <p:sp>
        <p:nvSpPr>
          <p:cNvPr id="6" name="Textfeld 5"/>
          <p:cNvSpPr txBox="1"/>
          <p:nvPr/>
        </p:nvSpPr>
        <p:spPr>
          <a:xfrm>
            <a:off x="358069" y="1448996"/>
            <a:ext cx="1456232" cy="369332"/>
          </a:xfrm>
          <a:prstGeom prst="rect">
            <a:avLst/>
          </a:prstGeom>
          <a:noFill/>
        </p:spPr>
        <p:txBody>
          <a:bodyPr wrap="none" rtlCol="0">
            <a:spAutoFit/>
          </a:bodyPr>
          <a:lstStyle/>
          <a:p>
            <a:r>
              <a:rPr lang="de-AT" dirty="0" smtClean="0"/>
              <a:t>JDK </a:t>
            </a:r>
            <a:r>
              <a:rPr lang="de-AT" dirty="0" err="1" smtClean="0"/>
              <a:t>examples</a:t>
            </a:r>
            <a:endParaRPr lang="de-AT" dirty="0"/>
          </a:p>
        </p:txBody>
      </p:sp>
    </p:spTree>
    <p:extLst>
      <p:ext uri="{BB962C8B-B14F-4D97-AF65-F5344CB8AC3E}">
        <p14:creationId xmlns:p14="http://schemas.microsoft.com/office/powerpoint/2010/main" val="12282329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Static</a:t>
            </a:r>
            <a:r>
              <a:rPr lang="de-AT" dirty="0" smtClean="0"/>
              <a:t> </a:t>
            </a:r>
            <a:r>
              <a:rPr lang="de-AT" dirty="0" err="1" smtClean="0"/>
              <a:t>Methods</a:t>
            </a:r>
            <a:r>
              <a:rPr lang="de-AT" dirty="0" smtClean="0"/>
              <a:t> in Interfaces</a:t>
            </a:r>
            <a:endParaRPr lang="de-AT" dirty="0"/>
          </a:p>
        </p:txBody>
      </p:sp>
      <p:sp>
        <p:nvSpPr>
          <p:cNvPr id="6" name="Textfeld 5"/>
          <p:cNvSpPr txBox="1"/>
          <p:nvPr/>
        </p:nvSpPr>
        <p:spPr>
          <a:xfrm>
            <a:off x="358069" y="1448996"/>
            <a:ext cx="5909182" cy="369332"/>
          </a:xfrm>
          <a:prstGeom prst="rect">
            <a:avLst/>
          </a:prstGeom>
          <a:noFill/>
        </p:spPr>
        <p:txBody>
          <a:bodyPr wrap="none" rtlCol="0">
            <a:spAutoFit/>
          </a:bodyPr>
          <a:lstStyle/>
          <a:p>
            <a:r>
              <a:rPr lang="de-AT" dirty="0" err="1" smtClean="0"/>
              <a:t>Starting</a:t>
            </a:r>
            <a:r>
              <a:rPr lang="de-AT" dirty="0" smtClean="0"/>
              <a:t> </a:t>
            </a:r>
            <a:r>
              <a:rPr lang="de-AT" dirty="0" err="1" smtClean="0"/>
              <a:t>with</a:t>
            </a:r>
            <a:r>
              <a:rPr lang="de-AT" dirty="0" smtClean="0"/>
              <a:t> JDK 1.8 </a:t>
            </a:r>
            <a:r>
              <a:rPr lang="de-AT" dirty="0" err="1"/>
              <a:t>i</a:t>
            </a:r>
            <a:r>
              <a:rPr lang="de-AT" dirty="0" err="1" smtClean="0"/>
              <a:t>nterfaces</a:t>
            </a:r>
            <a:r>
              <a:rPr lang="de-AT" dirty="0" smtClean="0"/>
              <a:t> also </a:t>
            </a:r>
            <a:r>
              <a:rPr lang="de-AT" dirty="0" err="1" smtClean="0"/>
              <a:t>can</a:t>
            </a:r>
            <a:r>
              <a:rPr lang="de-AT" dirty="0" smtClean="0"/>
              <a:t> </a:t>
            </a:r>
            <a:r>
              <a:rPr lang="de-AT" dirty="0" err="1" smtClean="0"/>
              <a:t>have</a:t>
            </a:r>
            <a:r>
              <a:rPr lang="de-AT" dirty="0" smtClean="0"/>
              <a:t> </a:t>
            </a:r>
            <a:r>
              <a:rPr lang="de-AT" dirty="0" err="1" smtClean="0"/>
              <a:t>static</a:t>
            </a:r>
            <a:r>
              <a:rPr lang="de-AT" dirty="0" smtClean="0"/>
              <a:t> </a:t>
            </a:r>
            <a:r>
              <a:rPr lang="de-AT" dirty="0" err="1" smtClean="0"/>
              <a:t>methods</a:t>
            </a:r>
            <a:r>
              <a:rPr lang="de-AT" dirty="0" smtClean="0"/>
              <a:t>:</a:t>
            </a:r>
            <a:endParaRPr lang="de-AT" dirty="0"/>
          </a:p>
        </p:txBody>
      </p:sp>
      <p:pic>
        <p:nvPicPr>
          <p:cNvPr id="7" name="Grafik 6"/>
          <p:cNvPicPr>
            <a:picLocks noChangeAspect="1"/>
          </p:cNvPicPr>
          <p:nvPr/>
        </p:nvPicPr>
        <p:blipFill>
          <a:blip r:embed="rId2"/>
          <a:stretch>
            <a:fillRect/>
          </a:stretch>
        </p:blipFill>
        <p:spPr>
          <a:xfrm>
            <a:off x="344889" y="1849686"/>
            <a:ext cx="8355215" cy="4387626"/>
          </a:xfrm>
          <a:prstGeom prst="rect">
            <a:avLst/>
          </a:prstGeom>
        </p:spPr>
      </p:pic>
    </p:spTree>
    <p:extLst>
      <p:ext uri="{BB962C8B-B14F-4D97-AF65-F5344CB8AC3E}">
        <p14:creationId xmlns:p14="http://schemas.microsoft.com/office/powerpoint/2010/main" val="30183929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Exercise</a:t>
            </a:r>
            <a:r>
              <a:rPr lang="de-AT" dirty="0" smtClean="0"/>
              <a:t> 3</a:t>
            </a:r>
            <a:endParaRPr lang="de-AT" dirty="0"/>
          </a:p>
        </p:txBody>
      </p:sp>
      <p:sp>
        <p:nvSpPr>
          <p:cNvPr id="3" name="Inhaltsplatzhalter 2"/>
          <p:cNvSpPr>
            <a:spLocks noGrp="1"/>
          </p:cNvSpPr>
          <p:nvPr>
            <p:ph idx="1"/>
          </p:nvPr>
        </p:nvSpPr>
        <p:spPr/>
        <p:txBody>
          <a:bodyPr/>
          <a:lstStyle/>
          <a:p>
            <a:r>
              <a:rPr lang="de-AT" sz="2400" dirty="0" smtClean="0"/>
              <a:t>Analyse </a:t>
            </a:r>
            <a:r>
              <a:rPr lang="de-AT" sz="2400" dirty="0" err="1" smtClean="0"/>
              <a:t>the</a:t>
            </a:r>
            <a:r>
              <a:rPr lang="de-AT" sz="2400" dirty="0" smtClean="0"/>
              <a:t> </a:t>
            </a:r>
            <a:r>
              <a:rPr lang="de-AT" sz="2400" dirty="0" err="1" smtClean="0"/>
              <a:t>method</a:t>
            </a:r>
            <a:r>
              <a:rPr lang="de-AT" sz="2400" dirty="0" smtClean="0"/>
              <a:t> </a:t>
            </a:r>
            <a:r>
              <a:rPr lang="de-AT" sz="2400" dirty="0" err="1" smtClean="0">
                <a:latin typeface="Courier New" panose="02070309020205020404" pitchFamily="49" charset="0"/>
                <a:cs typeface="Courier New" panose="02070309020205020404" pitchFamily="49" charset="0"/>
              </a:rPr>
              <a:t>Function.andThen</a:t>
            </a:r>
            <a:r>
              <a:rPr lang="de-AT" sz="2400" dirty="0" smtClean="0">
                <a:latin typeface="Courier New" panose="02070309020205020404" pitchFamily="49" charset="0"/>
                <a:cs typeface="Courier New" panose="02070309020205020404" pitchFamily="49" charset="0"/>
              </a:rPr>
              <a:t>() </a:t>
            </a:r>
            <a:r>
              <a:rPr lang="de-AT" sz="2400" dirty="0" smtClean="0"/>
              <a:t>in </a:t>
            </a:r>
            <a:r>
              <a:rPr lang="de-AT" sz="2400" dirty="0" err="1" smtClean="0"/>
              <a:t>the</a:t>
            </a:r>
            <a:r>
              <a:rPr lang="de-AT" sz="2400" dirty="0" smtClean="0"/>
              <a:t> Java 8 API </a:t>
            </a:r>
            <a:r>
              <a:rPr lang="de-AT" sz="2400" dirty="0" err="1" smtClean="0"/>
              <a:t>documentation</a:t>
            </a:r>
            <a:r>
              <a:rPr lang="de-AT" sz="2400" dirty="0" smtClean="0"/>
              <a:t>.</a:t>
            </a:r>
          </a:p>
          <a:p>
            <a:r>
              <a:rPr lang="de-AT" sz="2400" dirty="0" err="1" smtClean="0"/>
              <a:t>What</a:t>
            </a:r>
            <a:r>
              <a:rPr lang="de-AT" sz="2400" dirty="0" smtClean="0"/>
              <a:t> </a:t>
            </a:r>
            <a:r>
              <a:rPr lang="de-AT" sz="2400" dirty="0" err="1" smtClean="0"/>
              <a:t>is</a:t>
            </a:r>
            <a:r>
              <a:rPr lang="de-AT" sz="2400" dirty="0" smtClean="0"/>
              <a:t> </a:t>
            </a:r>
            <a:r>
              <a:rPr lang="de-AT" sz="2400" dirty="0" err="1" smtClean="0">
                <a:latin typeface="Courier New" panose="02070309020205020404" pitchFamily="49" charset="0"/>
                <a:cs typeface="Courier New" panose="02070309020205020404" pitchFamily="49" charset="0"/>
              </a:rPr>
              <a:t>Function</a:t>
            </a:r>
            <a:r>
              <a:rPr lang="de-AT" sz="2400" dirty="0" smtClean="0"/>
              <a:t>? </a:t>
            </a:r>
            <a:r>
              <a:rPr lang="de-AT" sz="2400" dirty="0" err="1" smtClean="0"/>
              <a:t>What</a:t>
            </a:r>
            <a:r>
              <a:rPr lang="de-AT" sz="2400" dirty="0" smtClean="0"/>
              <a:t> </a:t>
            </a:r>
            <a:r>
              <a:rPr lang="de-AT" sz="2400" dirty="0" err="1" smtClean="0"/>
              <a:t>is</a:t>
            </a:r>
            <a:r>
              <a:rPr lang="de-AT" sz="2400" dirty="0" smtClean="0"/>
              <a:t> </a:t>
            </a:r>
            <a:r>
              <a:rPr lang="de-AT" sz="2400" dirty="0" err="1" smtClean="0">
                <a:latin typeface="Courier New" panose="02070309020205020404" pitchFamily="49" charset="0"/>
                <a:cs typeface="Courier New" panose="02070309020205020404" pitchFamily="49" charset="0"/>
              </a:rPr>
              <a:t>andThen</a:t>
            </a:r>
            <a:r>
              <a:rPr lang="de-AT" sz="2400" dirty="0" smtClean="0">
                <a:latin typeface="Courier New" panose="02070309020205020404" pitchFamily="49" charset="0"/>
                <a:cs typeface="Courier New" panose="02070309020205020404" pitchFamily="49" charset="0"/>
              </a:rPr>
              <a:t>()</a:t>
            </a:r>
            <a:r>
              <a:rPr lang="de-AT" sz="2400" dirty="0" smtClean="0"/>
              <a:t>?</a:t>
            </a:r>
          </a:p>
          <a:p>
            <a:endParaRPr lang="de-AT" sz="2400" dirty="0"/>
          </a:p>
        </p:txBody>
      </p:sp>
    </p:spTree>
    <p:extLst>
      <p:ext uri="{BB962C8B-B14F-4D97-AF65-F5344CB8AC3E}">
        <p14:creationId xmlns:p14="http://schemas.microsoft.com/office/powerpoint/2010/main" val="27447421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Agenda</a:t>
            </a:r>
            <a:endParaRPr lang="de-AT" dirty="0"/>
          </a:p>
        </p:txBody>
      </p:sp>
      <p:sp>
        <p:nvSpPr>
          <p:cNvPr id="3" name="Inhaltsplatzhalter 2"/>
          <p:cNvSpPr>
            <a:spLocks noGrp="1"/>
          </p:cNvSpPr>
          <p:nvPr>
            <p:ph idx="1"/>
          </p:nvPr>
        </p:nvSpPr>
        <p:spPr>
          <a:xfrm>
            <a:off x="457200" y="1340768"/>
            <a:ext cx="8229600" cy="4525963"/>
          </a:xfrm>
        </p:spPr>
        <p:txBody>
          <a:bodyPr/>
          <a:lstStyle/>
          <a:p>
            <a:r>
              <a:rPr lang="de-AT" dirty="0" smtClean="0"/>
              <a:t>Collections &amp; Lambdas </a:t>
            </a:r>
          </a:p>
          <a:p>
            <a:pPr lvl="1"/>
            <a:r>
              <a:rPr lang="de-AT" dirty="0" err="1" smtClean="0"/>
              <a:t>External</a:t>
            </a:r>
            <a:r>
              <a:rPr lang="de-AT" dirty="0" smtClean="0"/>
              <a:t> vs. Internal Iteration</a:t>
            </a:r>
          </a:p>
          <a:p>
            <a:pPr lvl="1"/>
            <a:r>
              <a:rPr lang="de-AT" dirty="0" err="1" smtClean="0"/>
              <a:t>Enhancements</a:t>
            </a:r>
            <a:r>
              <a:rPr lang="de-AT" dirty="0" smtClean="0"/>
              <a:t> on Collections</a:t>
            </a:r>
          </a:p>
          <a:p>
            <a:pPr lvl="1"/>
            <a:r>
              <a:rPr lang="de-AT" dirty="0" smtClean="0"/>
              <a:t>Streams</a:t>
            </a:r>
          </a:p>
          <a:p>
            <a:pPr lvl="1"/>
            <a:r>
              <a:rPr lang="de-AT" dirty="0" smtClean="0"/>
              <a:t>Filter-</a:t>
            </a:r>
            <a:r>
              <a:rPr lang="de-AT" dirty="0" err="1" smtClean="0"/>
              <a:t>Map</a:t>
            </a:r>
            <a:r>
              <a:rPr lang="de-AT" dirty="0" smtClean="0"/>
              <a:t>-</a:t>
            </a:r>
            <a:r>
              <a:rPr lang="de-AT" dirty="0" err="1" smtClean="0"/>
              <a:t>Reduce</a:t>
            </a:r>
            <a:endParaRPr lang="de-AT" dirty="0" smtClean="0"/>
          </a:p>
          <a:p>
            <a:pPr lvl="1"/>
            <a:r>
              <a:rPr lang="de-AT" dirty="0" smtClean="0"/>
              <a:t>Lambda </a:t>
            </a:r>
            <a:r>
              <a:rPr lang="de-AT" dirty="0" err="1" smtClean="0"/>
              <a:t>Pitfalls</a:t>
            </a:r>
            <a:endParaRPr lang="de-AT" dirty="0" smtClean="0"/>
          </a:p>
        </p:txBody>
      </p:sp>
    </p:spTree>
    <p:extLst>
      <p:ext uri="{BB962C8B-B14F-4D97-AF65-F5344CB8AC3E}">
        <p14:creationId xmlns:p14="http://schemas.microsoft.com/office/powerpoint/2010/main" val="6200717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Exercise</a:t>
            </a:r>
            <a:r>
              <a:rPr lang="de-AT" dirty="0" smtClean="0"/>
              <a:t> 4</a:t>
            </a:r>
            <a:endParaRPr lang="de-AT" dirty="0"/>
          </a:p>
        </p:txBody>
      </p:sp>
      <p:sp>
        <p:nvSpPr>
          <p:cNvPr id="3" name="Inhaltsplatzhalter 2"/>
          <p:cNvSpPr>
            <a:spLocks noGrp="1"/>
          </p:cNvSpPr>
          <p:nvPr>
            <p:ph idx="1"/>
          </p:nvPr>
        </p:nvSpPr>
        <p:spPr/>
        <p:txBody>
          <a:bodyPr/>
          <a:lstStyle/>
          <a:p>
            <a:r>
              <a:rPr lang="de-AT" sz="2400" dirty="0" smtClean="0"/>
              <a:t>Write a </a:t>
            </a:r>
            <a:r>
              <a:rPr lang="de-AT" sz="2400" dirty="0" err="1" smtClean="0"/>
              <a:t>class</a:t>
            </a:r>
            <a:r>
              <a:rPr lang="de-AT" sz="2400" dirty="0" smtClean="0"/>
              <a:t> </a:t>
            </a:r>
            <a:r>
              <a:rPr lang="de-AT" sz="2400" dirty="0" err="1" smtClean="0">
                <a:latin typeface="Courier New" panose="02070309020205020404" pitchFamily="49" charset="0"/>
                <a:cs typeface="Courier New" panose="02070309020205020404" pitchFamily="49" charset="0"/>
              </a:rPr>
              <a:t>Calculation</a:t>
            </a:r>
            <a:r>
              <a:rPr lang="de-AT" sz="2400" dirty="0" smtClean="0"/>
              <a:t> so </a:t>
            </a:r>
            <a:r>
              <a:rPr lang="de-AT" sz="2400" dirty="0" err="1" smtClean="0"/>
              <a:t>that</a:t>
            </a:r>
            <a:r>
              <a:rPr lang="de-AT" sz="2400" dirty="0" smtClean="0"/>
              <a:t> </a:t>
            </a:r>
            <a:r>
              <a:rPr lang="de-AT" sz="2400" dirty="0" err="1" smtClean="0"/>
              <a:t>the</a:t>
            </a:r>
            <a:r>
              <a:rPr lang="de-AT" sz="2400" dirty="0" smtClean="0"/>
              <a:t> </a:t>
            </a:r>
            <a:r>
              <a:rPr lang="de-AT" sz="2400" dirty="0" err="1" smtClean="0"/>
              <a:t>following</a:t>
            </a:r>
            <a:r>
              <a:rPr lang="de-AT" sz="2400" dirty="0" smtClean="0"/>
              <a:t> </a:t>
            </a:r>
            <a:r>
              <a:rPr lang="de-AT" sz="2400" dirty="0" err="1" smtClean="0"/>
              <a:t>code</a:t>
            </a:r>
            <a:r>
              <a:rPr lang="de-AT" sz="2400" dirty="0" smtClean="0"/>
              <a:t> </a:t>
            </a:r>
            <a:r>
              <a:rPr lang="de-AT" sz="2400" dirty="0" err="1" smtClean="0"/>
              <a:t>compiles</a:t>
            </a:r>
            <a:r>
              <a:rPr lang="de-AT" sz="2400" dirty="0" smtClean="0"/>
              <a:t> </a:t>
            </a:r>
            <a:r>
              <a:rPr lang="de-AT" sz="2400" dirty="0" err="1" smtClean="0"/>
              <a:t>and</a:t>
            </a:r>
            <a:r>
              <a:rPr lang="de-AT" sz="2400" dirty="0" smtClean="0"/>
              <a:t> </a:t>
            </a:r>
            <a:r>
              <a:rPr lang="de-AT" sz="2400" dirty="0" err="1" smtClean="0"/>
              <a:t>executes</a:t>
            </a:r>
            <a:r>
              <a:rPr lang="de-AT" sz="2400" dirty="0" smtClean="0"/>
              <a:t>:</a:t>
            </a:r>
            <a:endParaRPr lang="de-AT" sz="2400" dirty="0"/>
          </a:p>
        </p:txBody>
      </p:sp>
      <p:pic>
        <p:nvPicPr>
          <p:cNvPr id="6" name="Grafik 5"/>
          <p:cNvPicPr>
            <a:picLocks noChangeAspect="1"/>
          </p:cNvPicPr>
          <p:nvPr/>
        </p:nvPicPr>
        <p:blipFill>
          <a:blip r:embed="rId2"/>
          <a:stretch>
            <a:fillRect/>
          </a:stretch>
        </p:blipFill>
        <p:spPr>
          <a:xfrm>
            <a:off x="107504" y="2767012"/>
            <a:ext cx="8928992" cy="1670100"/>
          </a:xfrm>
          <a:prstGeom prst="rect">
            <a:avLst/>
          </a:prstGeom>
        </p:spPr>
      </p:pic>
    </p:spTree>
    <p:extLst>
      <p:ext uri="{BB962C8B-B14F-4D97-AF65-F5344CB8AC3E}">
        <p14:creationId xmlns:p14="http://schemas.microsoft.com/office/powerpoint/2010/main" val="24497124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Agenda</a:t>
            </a:r>
            <a:endParaRPr lang="de-AT" dirty="0"/>
          </a:p>
        </p:txBody>
      </p:sp>
      <p:sp>
        <p:nvSpPr>
          <p:cNvPr id="3" name="Inhaltsplatzhalter 2"/>
          <p:cNvSpPr>
            <a:spLocks noGrp="1"/>
          </p:cNvSpPr>
          <p:nvPr>
            <p:ph idx="1"/>
          </p:nvPr>
        </p:nvSpPr>
        <p:spPr>
          <a:xfrm>
            <a:off x="457200" y="1340768"/>
            <a:ext cx="8229600" cy="4525963"/>
          </a:xfrm>
        </p:spPr>
        <p:txBody>
          <a:bodyPr/>
          <a:lstStyle/>
          <a:p>
            <a:r>
              <a:rPr lang="de-AT" dirty="0" smtClean="0"/>
              <a:t>Lambda </a:t>
            </a:r>
            <a:r>
              <a:rPr lang="de-AT" dirty="0" err="1" smtClean="0"/>
              <a:t>Expressions</a:t>
            </a:r>
            <a:endParaRPr lang="de-AT" dirty="0" smtClean="0"/>
          </a:p>
          <a:p>
            <a:pPr lvl="1"/>
            <a:r>
              <a:rPr lang="de-AT" dirty="0" err="1" smtClean="0"/>
              <a:t>Introduction</a:t>
            </a:r>
            <a:r>
              <a:rPr lang="de-AT" dirty="0" smtClean="0"/>
              <a:t> </a:t>
            </a:r>
            <a:r>
              <a:rPr lang="de-AT" dirty="0" err="1" smtClean="0"/>
              <a:t>to</a:t>
            </a:r>
            <a:r>
              <a:rPr lang="de-AT" dirty="0" smtClean="0"/>
              <a:t> Lambdas</a:t>
            </a:r>
          </a:p>
          <a:p>
            <a:pPr lvl="1"/>
            <a:r>
              <a:rPr lang="de-AT" dirty="0" smtClean="0"/>
              <a:t>Default </a:t>
            </a:r>
            <a:r>
              <a:rPr lang="de-AT" dirty="0" err="1" smtClean="0"/>
              <a:t>Methods</a:t>
            </a:r>
            <a:r>
              <a:rPr lang="de-AT" dirty="0" smtClean="0"/>
              <a:t> in Interfaces</a:t>
            </a:r>
          </a:p>
          <a:p>
            <a:pPr lvl="1"/>
            <a:r>
              <a:rPr lang="de-AT" dirty="0" err="1" smtClean="0">
                <a:solidFill>
                  <a:srgbClr val="FF0000"/>
                </a:solidFill>
              </a:rPr>
              <a:t>Method</a:t>
            </a:r>
            <a:r>
              <a:rPr lang="de-AT" dirty="0" smtClean="0">
                <a:solidFill>
                  <a:srgbClr val="FF0000"/>
                </a:solidFill>
              </a:rPr>
              <a:t> References</a:t>
            </a:r>
          </a:p>
          <a:p>
            <a:pPr marL="0" indent="0">
              <a:buNone/>
            </a:pPr>
            <a:endParaRPr lang="de-AT" dirty="0"/>
          </a:p>
        </p:txBody>
      </p:sp>
    </p:spTree>
    <p:extLst>
      <p:ext uri="{BB962C8B-B14F-4D97-AF65-F5344CB8AC3E}">
        <p14:creationId xmlns:p14="http://schemas.microsoft.com/office/powerpoint/2010/main" val="32648769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Method</a:t>
            </a:r>
            <a:r>
              <a:rPr lang="de-AT" dirty="0" smtClean="0"/>
              <a:t> References</a:t>
            </a:r>
            <a:endParaRPr lang="de-AT" dirty="0"/>
          </a:p>
        </p:txBody>
      </p:sp>
      <p:sp>
        <p:nvSpPr>
          <p:cNvPr id="4" name="Textfeld 3"/>
          <p:cNvSpPr txBox="1"/>
          <p:nvPr/>
        </p:nvSpPr>
        <p:spPr>
          <a:xfrm>
            <a:off x="323528" y="1232972"/>
            <a:ext cx="3729482" cy="369332"/>
          </a:xfrm>
          <a:prstGeom prst="rect">
            <a:avLst/>
          </a:prstGeom>
          <a:noFill/>
        </p:spPr>
        <p:txBody>
          <a:bodyPr wrap="none" rtlCol="0">
            <a:spAutoFit/>
          </a:bodyPr>
          <a:lstStyle/>
          <a:p>
            <a:r>
              <a:rPr lang="de-AT" dirty="0" err="1" smtClean="0"/>
              <a:t>Method</a:t>
            </a:r>
            <a:r>
              <a:rPr lang="de-AT" dirty="0" smtClean="0"/>
              <a:t> </a:t>
            </a:r>
            <a:r>
              <a:rPr lang="de-AT" dirty="0" err="1" smtClean="0"/>
              <a:t>references</a:t>
            </a:r>
            <a:r>
              <a:rPr lang="de-AT" dirty="0" smtClean="0"/>
              <a:t> follow </a:t>
            </a:r>
            <a:r>
              <a:rPr lang="de-AT" dirty="0" err="1" smtClean="0"/>
              <a:t>the</a:t>
            </a:r>
            <a:r>
              <a:rPr lang="de-AT" dirty="0" smtClean="0"/>
              <a:t> </a:t>
            </a:r>
            <a:r>
              <a:rPr lang="de-AT" dirty="0" err="1" smtClean="0"/>
              <a:t>syntax</a:t>
            </a:r>
            <a:r>
              <a:rPr lang="de-AT" dirty="0" smtClean="0"/>
              <a:t>:</a:t>
            </a:r>
            <a:endParaRPr lang="de-AT" dirty="0"/>
          </a:p>
        </p:txBody>
      </p:sp>
      <p:sp>
        <p:nvSpPr>
          <p:cNvPr id="6" name="Textfeld 5"/>
          <p:cNvSpPr txBox="1"/>
          <p:nvPr/>
        </p:nvSpPr>
        <p:spPr>
          <a:xfrm>
            <a:off x="457200" y="2675347"/>
            <a:ext cx="1039708" cy="369332"/>
          </a:xfrm>
          <a:prstGeom prst="rect">
            <a:avLst/>
          </a:prstGeom>
          <a:noFill/>
        </p:spPr>
        <p:txBody>
          <a:bodyPr wrap="none" rtlCol="0">
            <a:spAutoFit/>
          </a:bodyPr>
          <a:lstStyle/>
          <a:p>
            <a:r>
              <a:rPr lang="de-AT" dirty="0" err="1" smtClean="0"/>
              <a:t>Example</a:t>
            </a:r>
            <a:r>
              <a:rPr lang="de-AT" dirty="0" smtClean="0"/>
              <a:t>:</a:t>
            </a:r>
            <a:endParaRPr lang="de-AT" dirty="0"/>
          </a:p>
        </p:txBody>
      </p:sp>
      <p:pic>
        <p:nvPicPr>
          <p:cNvPr id="7" name="Grafik 6"/>
          <p:cNvPicPr>
            <a:picLocks noChangeAspect="1"/>
          </p:cNvPicPr>
          <p:nvPr/>
        </p:nvPicPr>
        <p:blipFill>
          <a:blip r:embed="rId2"/>
          <a:stretch>
            <a:fillRect/>
          </a:stretch>
        </p:blipFill>
        <p:spPr>
          <a:xfrm>
            <a:off x="457200" y="3009330"/>
            <a:ext cx="8063462" cy="1944216"/>
          </a:xfrm>
          <a:prstGeom prst="rect">
            <a:avLst/>
          </a:prstGeom>
        </p:spPr>
      </p:pic>
      <p:sp>
        <p:nvSpPr>
          <p:cNvPr id="8" name="Textfeld 7"/>
          <p:cNvSpPr txBox="1"/>
          <p:nvPr/>
        </p:nvSpPr>
        <p:spPr>
          <a:xfrm>
            <a:off x="457200" y="5157192"/>
            <a:ext cx="7573805" cy="646331"/>
          </a:xfrm>
          <a:prstGeom prst="rect">
            <a:avLst/>
          </a:prstGeom>
          <a:noFill/>
        </p:spPr>
        <p:txBody>
          <a:bodyPr wrap="none" rtlCol="0">
            <a:spAutoFit/>
          </a:bodyPr>
          <a:lstStyle/>
          <a:p>
            <a:r>
              <a:rPr lang="de-AT" dirty="0" err="1" smtClean="0"/>
              <a:t>Passing</a:t>
            </a:r>
            <a:r>
              <a:rPr lang="de-AT" dirty="0" smtClean="0"/>
              <a:t> </a:t>
            </a:r>
            <a:r>
              <a:rPr lang="de-AT" dirty="0" err="1" smtClean="0"/>
              <a:t>of</a:t>
            </a:r>
            <a:r>
              <a:rPr lang="de-AT" dirty="0" smtClean="0"/>
              <a:t> </a:t>
            </a:r>
            <a:r>
              <a:rPr lang="de-AT" dirty="0" err="1" smtClean="0"/>
              <a:t>parameters</a:t>
            </a:r>
            <a:r>
              <a:rPr lang="de-AT" dirty="0" smtClean="0"/>
              <a:t> </a:t>
            </a:r>
            <a:r>
              <a:rPr lang="de-AT" dirty="0" err="1" smtClean="0"/>
              <a:t>is</a:t>
            </a:r>
            <a:r>
              <a:rPr lang="de-AT" dirty="0" smtClean="0"/>
              <a:t> </a:t>
            </a:r>
            <a:r>
              <a:rPr lang="de-AT" dirty="0" err="1" smtClean="0"/>
              <a:t>done</a:t>
            </a:r>
            <a:r>
              <a:rPr lang="de-AT" dirty="0" smtClean="0"/>
              <a:t> </a:t>
            </a:r>
            <a:r>
              <a:rPr lang="de-AT" dirty="0" err="1" smtClean="0"/>
              <a:t>automatically</a:t>
            </a:r>
            <a:r>
              <a:rPr lang="de-AT" dirty="0" smtClean="0"/>
              <a:t> </a:t>
            </a:r>
            <a:r>
              <a:rPr lang="de-AT" dirty="0" err="1" smtClean="0"/>
              <a:t>by</a:t>
            </a:r>
            <a:r>
              <a:rPr lang="de-AT" dirty="0" smtClean="0"/>
              <a:t> </a:t>
            </a:r>
            <a:r>
              <a:rPr lang="de-AT" dirty="0" err="1" smtClean="0"/>
              <a:t>using</a:t>
            </a:r>
            <a:r>
              <a:rPr lang="de-AT" dirty="0" smtClean="0"/>
              <a:t> </a:t>
            </a:r>
            <a:r>
              <a:rPr lang="de-AT" dirty="0" err="1" smtClean="0"/>
              <a:t>the</a:t>
            </a:r>
            <a:r>
              <a:rPr lang="de-AT" dirty="0" smtClean="0"/>
              <a:t> </a:t>
            </a:r>
            <a:r>
              <a:rPr lang="de-AT" dirty="0" err="1" smtClean="0"/>
              <a:t>order</a:t>
            </a:r>
            <a:r>
              <a:rPr lang="de-AT" dirty="0" smtClean="0"/>
              <a:t> </a:t>
            </a:r>
            <a:r>
              <a:rPr lang="de-AT" dirty="0" err="1" smtClean="0"/>
              <a:t>of</a:t>
            </a:r>
            <a:r>
              <a:rPr lang="de-AT" dirty="0" smtClean="0"/>
              <a:t> </a:t>
            </a:r>
            <a:r>
              <a:rPr lang="de-AT" dirty="0" err="1" smtClean="0"/>
              <a:t>the</a:t>
            </a:r>
            <a:r>
              <a:rPr lang="de-AT" dirty="0" smtClean="0"/>
              <a:t> Lambda </a:t>
            </a:r>
          </a:p>
          <a:p>
            <a:r>
              <a:rPr lang="de-AT" dirty="0" err="1" smtClean="0"/>
              <a:t>and</a:t>
            </a:r>
            <a:r>
              <a:rPr lang="de-AT" dirty="0" smtClean="0"/>
              <a:t> </a:t>
            </a:r>
            <a:r>
              <a:rPr lang="de-AT" dirty="0" err="1" smtClean="0"/>
              <a:t>the</a:t>
            </a:r>
            <a:r>
              <a:rPr lang="de-AT" dirty="0" smtClean="0"/>
              <a:t> </a:t>
            </a:r>
            <a:r>
              <a:rPr lang="de-AT" dirty="0" err="1" smtClean="0"/>
              <a:t>methods</a:t>
            </a:r>
            <a:r>
              <a:rPr lang="de-AT" dirty="0" smtClean="0"/>
              <a:t> </a:t>
            </a:r>
            <a:r>
              <a:rPr lang="de-AT" dirty="0" err="1" smtClean="0"/>
              <a:t>parameters</a:t>
            </a:r>
            <a:r>
              <a:rPr lang="de-AT" dirty="0" smtClean="0"/>
              <a:t>.</a:t>
            </a:r>
          </a:p>
        </p:txBody>
      </p:sp>
      <p:sp>
        <p:nvSpPr>
          <p:cNvPr id="9" name="Textfeld 8"/>
          <p:cNvSpPr txBox="1"/>
          <p:nvPr/>
        </p:nvSpPr>
        <p:spPr>
          <a:xfrm>
            <a:off x="2555776" y="1905706"/>
            <a:ext cx="3294998" cy="307777"/>
          </a:xfrm>
          <a:prstGeom prst="rect">
            <a:avLst/>
          </a:prstGeom>
          <a:solidFill>
            <a:srgbClr val="E0E0E0"/>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Class::</a:t>
            </a:r>
            <a:r>
              <a:rPr lang="de-AT" sz="1400" b="1" dirty="0" err="1" smtClean="0">
                <a:solidFill>
                  <a:srgbClr val="FF0000"/>
                </a:solidFill>
                <a:latin typeface="Courier New" panose="02070309020205020404" pitchFamily="49" charset="0"/>
                <a:cs typeface="Courier New" panose="02070309020205020404" pitchFamily="49" charset="0"/>
              </a:rPr>
              <a:t>method</a:t>
            </a:r>
            <a:r>
              <a:rPr lang="de-AT" sz="1400" b="1" dirty="0">
                <a:solidFill>
                  <a:srgbClr val="FF0000"/>
                </a:solidFill>
                <a:latin typeface="Courier New" panose="02070309020205020404" pitchFamily="49" charset="0"/>
                <a:cs typeface="Courier New" panose="02070309020205020404" pitchFamily="49" charset="0"/>
              </a:rPr>
              <a:t>-</a:t>
            </a:r>
            <a:r>
              <a:rPr lang="de-AT" sz="1400" b="1" dirty="0" smtClean="0">
                <a:solidFill>
                  <a:srgbClr val="FF0000"/>
                </a:solidFill>
                <a:latin typeface="Courier New" panose="02070309020205020404" pitchFamily="49" charset="0"/>
                <a:cs typeface="Courier New" panose="02070309020205020404" pitchFamily="49" charset="0"/>
              </a:rPr>
              <a:t>name</a:t>
            </a:r>
            <a:endParaRPr lang="en-GB" sz="1400" b="1"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257674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p:cNvSpPr txBox="1"/>
          <p:nvPr/>
        </p:nvSpPr>
        <p:spPr>
          <a:xfrm>
            <a:off x="457200" y="5157192"/>
            <a:ext cx="8210774" cy="369332"/>
          </a:xfrm>
          <a:prstGeom prst="rect">
            <a:avLst/>
          </a:prstGeom>
          <a:noFill/>
        </p:spPr>
        <p:txBody>
          <a:bodyPr wrap="none" rtlCol="0">
            <a:spAutoFit/>
          </a:bodyPr>
          <a:lstStyle/>
          <a:p>
            <a:r>
              <a:rPr lang="de-AT" dirty="0" smtClean="0"/>
              <a:t>A </a:t>
            </a:r>
            <a:r>
              <a:rPr lang="de-AT" dirty="0"/>
              <a:t>L</a:t>
            </a:r>
            <a:r>
              <a:rPr lang="de-AT" dirty="0" smtClean="0"/>
              <a:t>ambda </a:t>
            </a:r>
            <a:r>
              <a:rPr lang="de-AT" dirty="0" err="1" smtClean="0"/>
              <a:t>that</a:t>
            </a:r>
            <a:r>
              <a:rPr lang="de-AT" dirty="0" smtClean="0"/>
              <a:t> </a:t>
            </a:r>
            <a:r>
              <a:rPr lang="de-AT" dirty="0" err="1" smtClean="0"/>
              <a:t>only</a:t>
            </a:r>
            <a:r>
              <a:rPr lang="de-AT" dirty="0" smtClean="0"/>
              <a:t> </a:t>
            </a:r>
            <a:r>
              <a:rPr lang="de-AT" dirty="0" err="1" smtClean="0"/>
              <a:t>does</a:t>
            </a:r>
            <a:r>
              <a:rPr lang="de-AT" dirty="0" smtClean="0"/>
              <a:t> just </a:t>
            </a:r>
            <a:r>
              <a:rPr lang="de-AT" dirty="0" err="1" smtClean="0"/>
              <a:t>one</a:t>
            </a:r>
            <a:r>
              <a:rPr lang="de-AT" dirty="0" smtClean="0"/>
              <a:t> </a:t>
            </a:r>
            <a:r>
              <a:rPr lang="de-AT" dirty="0" err="1" smtClean="0"/>
              <a:t>method</a:t>
            </a:r>
            <a:r>
              <a:rPr lang="de-AT" dirty="0" smtClean="0"/>
              <a:t> </a:t>
            </a:r>
            <a:r>
              <a:rPr lang="de-AT" dirty="0" err="1" smtClean="0"/>
              <a:t>call</a:t>
            </a:r>
            <a:r>
              <a:rPr lang="de-AT" dirty="0" smtClean="0"/>
              <a:t> </a:t>
            </a:r>
            <a:r>
              <a:rPr lang="de-AT" dirty="0" err="1" smtClean="0"/>
              <a:t>can</a:t>
            </a:r>
            <a:r>
              <a:rPr lang="de-AT" dirty="0" smtClean="0"/>
              <a:t> </a:t>
            </a:r>
            <a:r>
              <a:rPr lang="de-AT" dirty="0" err="1" smtClean="0"/>
              <a:t>be</a:t>
            </a:r>
            <a:r>
              <a:rPr lang="de-AT" dirty="0" smtClean="0"/>
              <a:t> </a:t>
            </a:r>
            <a:r>
              <a:rPr lang="de-AT" dirty="0" err="1" smtClean="0"/>
              <a:t>replaced</a:t>
            </a:r>
            <a:r>
              <a:rPr lang="de-AT" dirty="0" smtClean="0"/>
              <a:t> </a:t>
            </a:r>
            <a:r>
              <a:rPr lang="de-AT" dirty="0" err="1" smtClean="0"/>
              <a:t>by</a:t>
            </a:r>
            <a:r>
              <a:rPr lang="de-AT" dirty="0" smtClean="0"/>
              <a:t> a </a:t>
            </a:r>
            <a:r>
              <a:rPr lang="de-AT" dirty="0" err="1" smtClean="0"/>
              <a:t>method</a:t>
            </a:r>
            <a:r>
              <a:rPr lang="de-AT" dirty="0" smtClean="0"/>
              <a:t> </a:t>
            </a:r>
            <a:r>
              <a:rPr lang="de-AT" dirty="0" err="1" smtClean="0"/>
              <a:t>reference</a:t>
            </a:r>
            <a:r>
              <a:rPr lang="de-AT" dirty="0" smtClean="0"/>
              <a:t>.</a:t>
            </a:r>
          </a:p>
        </p:txBody>
      </p:sp>
      <p:sp>
        <p:nvSpPr>
          <p:cNvPr id="2" name="Titel 1"/>
          <p:cNvSpPr>
            <a:spLocks noGrp="1"/>
          </p:cNvSpPr>
          <p:nvPr>
            <p:ph type="title"/>
          </p:nvPr>
        </p:nvSpPr>
        <p:spPr/>
        <p:txBody>
          <a:bodyPr/>
          <a:lstStyle/>
          <a:p>
            <a:r>
              <a:rPr lang="de-AT" dirty="0" err="1" smtClean="0"/>
              <a:t>Method</a:t>
            </a:r>
            <a:r>
              <a:rPr lang="de-AT" dirty="0" smtClean="0"/>
              <a:t> References</a:t>
            </a:r>
            <a:endParaRPr lang="de-AT" dirty="0"/>
          </a:p>
        </p:txBody>
      </p:sp>
      <p:sp>
        <p:nvSpPr>
          <p:cNvPr id="6" name="Textfeld 5"/>
          <p:cNvSpPr txBox="1"/>
          <p:nvPr/>
        </p:nvSpPr>
        <p:spPr>
          <a:xfrm>
            <a:off x="457200" y="1417638"/>
            <a:ext cx="1884234" cy="369332"/>
          </a:xfrm>
          <a:prstGeom prst="rect">
            <a:avLst/>
          </a:prstGeom>
          <a:noFill/>
        </p:spPr>
        <p:txBody>
          <a:bodyPr wrap="none" rtlCol="0">
            <a:spAutoFit/>
          </a:bodyPr>
          <a:lstStyle/>
          <a:p>
            <a:r>
              <a:rPr lang="de-AT" dirty="0" smtClean="0"/>
              <a:t>Further </a:t>
            </a:r>
            <a:r>
              <a:rPr lang="de-AT" dirty="0" err="1" smtClean="0"/>
              <a:t>examples</a:t>
            </a:r>
            <a:r>
              <a:rPr lang="de-AT" dirty="0" smtClean="0"/>
              <a:t>:</a:t>
            </a:r>
            <a:endParaRPr lang="de-AT" dirty="0"/>
          </a:p>
        </p:txBody>
      </p:sp>
      <p:graphicFrame>
        <p:nvGraphicFramePr>
          <p:cNvPr id="4" name="Tabelle 3"/>
          <p:cNvGraphicFramePr>
            <a:graphicFrameLocks noGrp="1"/>
          </p:cNvGraphicFramePr>
          <p:nvPr>
            <p:extLst>
              <p:ext uri="{D42A27DB-BD31-4B8C-83A1-F6EECF244321}">
                <p14:modId xmlns:p14="http://schemas.microsoft.com/office/powerpoint/2010/main" val="2860297490"/>
              </p:ext>
            </p:extLst>
          </p:nvPr>
        </p:nvGraphicFramePr>
        <p:xfrm>
          <a:off x="611559" y="1990229"/>
          <a:ext cx="7920881" cy="2392680"/>
        </p:xfrm>
        <a:graphic>
          <a:graphicData uri="http://schemas.openxmlformats.org/drawingml/2006/table">
            <a:tbl>
              <a:tblPr firstRow="1" bandRow="1">
                <a:tableStyleId>{616DA210-FB5B-4158-B5E0-FEB733F419BA}</a:tableStyleId>
              </a:tblPr>
              <a:tblGrid>
                <a:gridCol w="2101098"/>
                <a:gridCol w="2079367"/>
                <a:gridCol w="3740416"/>
              </a:tblGrid>
              <a:tr h="370840">
                <a:tc>
                  <a:txBody>
                    <a:bodyPr/>
                    <a:lstStyle/>
                    <a:p>
                      <a:r>
                        <a:rPr lang="de-AT" dirty="0" smtClean="0"/>
                        <a:t>Reference</a:t>
                      </a:r>
                      <a:r>
                        <a:rPr lang="de-AT" baseline="0" dirty="0" smtClean="0"/>
                        <a:t> </a:t>
                      </a:r>
                      <a:r>
                        <a:rPr lang="de-AT" baseline="0" dirty="0" err="1" smtClean="0"/>
                        <a:t>To</a:t>
                      </a:r>
                      <a:r>
                        <a:rPr lang="de-AT" baseline="0" dirty="0" smtClean="0"/>
                        <a:t> …</a:t>
                      </a:r>
                      <a:endParaRPr lang="en-GB" dirty="0"/>
                    </a:p>
                  </a:txBody>
                  <a:tcPr/>
                </a:tc>
                <a:tc>
                  <a:txBody>
                    <a:bodyPr/>
                    <a:lstStyle/>
                    <a:p>
                      <a:r>
                        <a:rPr lang="de-AT" dirty="0" err="1" smtClean="0"/>
                        <a:t>Method</a:t>
                      </a:r>
                      <a:r>
                        <a:rPr lang="de-AT" dirty="0" smtClean="0"/>
                        <a:t> Reference</a:t>
                      </a:r>
                      <a:endParaRPr lang="en-GB" dirty="0"/>
                    </a:p>
                  </a:txBody>
                  <a:tcPr/>
                </a:tc>
                <a:tc>
                  <a:txBody>
                    <a:bodyPr/>
                    <a:lstStyle/>
                    <a:p>
                      <a:r>
                        <a:rPr lang="de-AT" dirty="0" smtClean="0"/>
                        <a:t>Lambda</a:t>
                      </a:r>
                      <a:endParaRPr lang="en-GB" dirty="0"/>
                    </a:p>
                  </a:txBody>
                  <a:tcPr/>
                </a:tc>
              </a:tr>
              <a:tr h="370840">
                <a:tc>
                  <a:txBody>
                    <a:bodyPr/>
                    <a:lstStyle/>
                    <a:p>
                      <a:r>
                        <a:rPr lang="de-AT" dirty="0" err="1" smtClean="0"/>
                        <a:t>static</a:t>
                      </a:r>
                      <a:r>
                        <a:rPr lang="de-AT" dirty="0" smtClean="0"/>
                        <a:t> </a:t>
                      </a:r>
                      <a:r>
                        <a:rPr lang="de-AT" dirty="0" err="1" smtClean="0"/>
                        <a:t>method</a:t>
                      </a:r>
                      <a:endParaRPr lang="en-GB" dirty="0"/>
                    </a:p>
                  </a:txBody>
                  <a:tcPr/>
                </a:tc>
                <a:tc>
                  <a:txBody>
                    <a:bodyPr/>
                    <a:lstStyle/>
                    <a:p>
                      <a:r>
                        <a:rPr lang="de-AT" sz="1400" dirty="0" smtClean="0">
                          <a:latin typeface="Courier New" panose="02070309020205020404" pitchFamily="49" charset="0"/>
                          <a:cs typeface="Courier New" panose="02070309020205020404" pitchFamily="49" charset="0"/>
                        </a:rPr>
                        <a:t>String::</a:t>
                      </a:r>
                      <a:r>
                        <a:rPr lang="de-AT" sz="1400" dirty="0" err="1" smtClean="0">
                          <a:latin typeface="Courier New" panose="02070309020205020404" pitchFamily="49" charset="0"/>
                          <a:cs typeface="Courier New" panose="02070309020205020404" pitchFamily="49" charset="0"/>
                        </a:rPr>
                        <a:t>valueOf</a:t>
                      </a:r>
                      <a:endParaRPr lang="en-GB" sz="1400" dirty="0">
                        <a:latin typeface="Courier New" panose="02070309020205020404" pitchFamily="49" charset="0"/>
                        <a:cs typeface="Courier New" panose="02070309020205020404" pitchFamily="49" charset="0"/>
                      </a:endParaRPr>
                    </a:p>
                  </a:txBody>
                  <a:tcPr/>
                </a:tc>
                <a:tc>
                  <a:txBody>
                    <a:bodyPr/>
                    <a:lstStyle/>
                    <a:p>
                      <a:r>
                        <a:rPr lang="de-AT" sz="1400" dirty="0" err="1" smtClean="0">
                          <a:latin typeface="Courier New" panose="02070309020205020404" pitchFamily="49" charset="0"/>
                          <a:cs typeface="Courier New" panose="02070309020205020404" pitchFamily="49" charset="0"/>
                        </a:rPr>
                        <a:t>obj</a:t>
                      </a:r>
                      <a:r>
                        <a:rPr lang="de-AT" sz="1400" dirty="0" smtClean="0">
                          <a:latin typeface="Courier New" panose="02070309020205020404" pitchFamily="49" charset="0"/>
                          <a:cs typeface="Courier New" panose="02070309020205020404" pitchFamily="49" charset="0"/>
                        </a:rPr>
                        <a:t> -&gt; </a:t>
                      </a:r>
                      <a:r>
                        <a:rPr lang="de-AT" sz="1400" dirty="0" err="1" smtClean="0">
                          <a:latin typeface="Courier New" panose="02070309020205020404" pitchFamily="49" charset="0"/>
                          <a:cs typeface="Courier New" panose="02070309020205020404" pitchFamily="49" charset="0"/>
                        </a:rPr>
                        <a:t>String.valueOf</a:t>
                      </a:r>
                      <a:r>
                        <a:rPr lang="de-AT" sz="1400" dirty="0" smtClean="0">
                          <a:latin typeface="Courier New" panose="02070309020205020404" pitchFamily="49" charset="0"/>
                          <a:cs typeface="Courier New" panose="02070309020205020404" pitchFamily="49" charset="0"/>
                        </a:rPr>
                        <a:t>(</a:t>
                      </a:r>
                      <a:r>
                        <a:rPr lang="de-AT" sz="1400" dirty="0" err="1" smtClean="0">
                          <a:latin typeface="Courier New" panose="02070309020205020404" pitchFamily="49" charset="0"/>
                          <a:cs typeface="Courier New" panose="02070309020205020404" pitchFamily="49" charset="0"/>
                        </a:rPr>
                        <a:t>obj</a:t>
                      </a:r>
                      <a:r>
                        <a:rPr lang="de-AT" sz="1400" dirty="0" smtClean="0">
                          <a:latin typeface="Courier New" panose="02070309020205020404" pitchFamily="49" charset="0"/>
                          <a:cs typeface="Courier New" panose="02070309020205020404" pitchFamily="49" charset="0"/>
                        </a:rPr>
                        <a:t>)</a:t>
                      </a:r>
                      <a:endParaRPr lang="en-GB" sz="1400" dirty="0">
                        <a:latin typeface="Courier New" panose="02070309020205020404" pitchFamily="49" charset="0"/>
                        <a:cs typeface="Courier New" panose="02070309020205020404" pitchFamily="49" charset="0"/>
                      </a:endParaRPr>
                    </a:p>
                  </a:txBody>
                  <a:tcPr/>
                </a:tc>
              </a:tr>
              <a:tr h="370840">
                <a:tc>
                  <a:txBody>
                    <a:bodyPr/>
                    <a:lstStyle/>
                    <a:p>
                      <a:r>
                        <a:rPr lang="de-AT" dirty="0" err="1" smtClean="0"/>
                        <a:t>instance</a:t>
                      </a:r>
                      <a:r>
                        <a:rPr lang="de-AT" dirty="0" smtClean="0"/>
                        <a:t> </a:t>
                      </a:r>
                      <a:r>
                        <a:rPr lang="de-AT" dirty="0" err="1" smtClean="0"/>
                        <a:t>method</a:t>
                      </a:r>
                      <a:r>
                        <a:rPr lang="de-AT" dirty="0" smtClean="0"/>
                        <a:t> </a:t>
                      </a:r>
                      <a:r>
                        <a:rPr lang="de-AT" dirty="0" err="1" smtClean="0"/>
                        <a:t>of</a:t>
                      </a:r>
                      <a:r>
                        <a:rPr lang="de-AT" dirty="0" smtClean="0"/>
                        <a:t> a type</a:t>
                      </a:r>
                      <a:endParaRPr lang="en-GB" dirty="0"/>
                    </a:p>
                  </a:txBody>
                  <a:tcPr/>
                </a:tc>
                <a:tc>
                  <a:txBody>
                    <a:bodyPr/>
                    <a:lstStyle/>
                    <a:p>
                      <a:r>
                        <a:rPr lang="de-AT" sz="1400" dirty="0" err="1" smtClean="0">
                          <a:latin typeface="Courier New" panose="02070309020205020404" pitchFamily="49" charset="0"/>
                          <a:cs typeface="Courier New" panose="02070309020205020404" pitchFamily="49" charset="0"/>
                        </a:rPr>
                        <a:t>Object</a:t>
                      </a:r>
                      <a:r>
                        <a:rPr lang="de-AT" sz="1400" dirty="0" smtClean="0">
                          <a:latin typeface="Courier New" panose="02070309020205020404" pitchFamily="49" charset="0"/>
                          <a:cs typeface="Courier New" panose="02070309020205020404" pitchFamily="49" charset="0"/>
                        </a:rPr>
                        <a:t>::</a:t>
                      </a:r>
                      <a:r>
                        <a:rPr lang="de-AT" sz="1400" dirty="0" err="1" smtClean="0">
                          <a:latin typeface="Courier New" panose="02070309020205020404" pitchFamily="49" charset="0"/>
                          <a:cs typeface="Courier New" panose="02070309020205020404" pitchFamily="49" charset="0"/>
                        </a:rPr>
                        <a:t>toString</a:t>
                      </a:r>
                      <a:endParaRPr lang="de-AT" sz="1400" dirty="0" smtClean="0">
                        <a:latin typeface="Courier New" panose="02070309020205020404" pitchFamily="49" charset="0"/>
                        <a:cs typeface="Courier New" panose="02070309020205020404" pitchFamily="49" charset="0"/>
                      </a:endParaRPr>
                    </a:p>
                    <a:p>
                      <a:r>
                        <a:rPr lang="de-AT" sz="1400" dirty="0" smtClean="0">
                          <a:latin typeface="Courier New" panose="02070309020205020404" pitchFamily="49" charset="0"/>
                          <a:cs typeface="Courier New" panose="02070309020205020404" pitchFamily="49" charset="0"/>
                        </a:rPr>
                        <a:t>String::</a:t>
                      </a:r>
                      <a:r>
                        <a:rPr lang="de-AT" sz="1400" dirty="0" err="1" smtClean="0">
                          <a:latin typeface="Courier New" panose="02070309020205020404" pitchFamily="49" charset="0"/>
                          <a:cs typeface="Courier New" panose="02070309020205020404" pitchFamily="49" charset="0"/>
                        </a:rPr>
                        <a:t>compareTo</a:t>
                      </a:r>
                      <a:endParaRPr lang="en-GB" sz="1400" dirty="0">
                        <a:latin typeface="Courier New" panose="02070309020205020404" pitchFamily="49" charset="0"/>
                        <a:cs typeface="Courier New" panose="02070309020205020404" pitchFamily="49" charset="0"/>
                      </a:endParaRPr>
                    </a:p>
                  </a:txBody>
                  <a:tcPr/>
                </a:tc>
                <a:tc>
                  <a:txBody>
                    <a:bodyPr/>
                    <a:lstStyle/>
                    <a:p>
                      <a:r>
                        <a:rPr lang="de-AT" sz="1400" dirty="0" err="1" smtClean="0">
                          <a:latin typeface="Courier New" panose="02070309020205020404" pitchFamily="49" charset="0"/>
                          <a:cs typeface="Courier New" panose="02070309020205020404" pitchFamily="49" charset="0"/>
                        </a:rPr>
                        <a:t>obj</a:t>
                      </a:r>
                      <a:r>
                        <a:rPr lang="de-AT" sz="1400" dirty="0" smtClean="0">
                          <a:latin typeface="Courier New" panose="02070309020205020404" pitchFamily="49" charset="0"/>
                          <a:cs typeface="Courier New" panose="02070309020205020404" pitchFamily="49" charset="0"/>
                        </a:rPr>
                        <a:t> -&gt; </a:t>
                      </a:r>
                      <a:r>
                        <a:rPr lang="de-AT" sz="1400" dirty="0" err="1" smtClean="0">
                          <a:latin typeface="Courier New" panose="02070309020205020404" pitchFamily="49" charset="0"/>
                          <a:cs typeface="Courier New" panose="02070309020205020404" pitchFamily="49" charset="0"/>
                        </a:rPr>
                        <a:t>obj.toString</a:t>
                      </a:r>
                      <a:r>
                        <a:rPr lang="de-AT" sz="1400" dirty="0" smtClean="0">
                          <a:latin typeface="Courier New" panose="02070309020205020404" pitchFamily="49" charset="0"/>
                          <a:cs typeface="Courier New" panose="02070309020205020404" pitchFamily="49" charset="0"/>
                        </a:rPr>
                        <a:t>()</a:t>
                      </a:r>
                    </a:p>
                    <a:p>
                      <a:r>
                        <a:rPr lang="de-AT" sz="1400" dirty="0" smtClean="0">
                          <a:latin typeface="Courier New" panose="02070309020205020404" pitchFamily="49" charset="0"/>
                          <a:cs typeface="Courier New" panose="02070309020205020404" pitchFamily="49" charset="0"/>
                        </a:rPr>
                        <a:t>(str1,str2)-&gt;str1.compareTo(str2)</a:t>
                      </a:r>
                      <a:endParaRPr lang="en-GB" sz="1400" dirty="0">
                        <a:latin typeface="Courier New" panose="02070309020205020404" pitchFamily="49" charset="0"/>
                        <a:cs typeface="Courier New" panose="02070309020205020404" pitchFamily="49" charset="0"/>
                      </a:endParaRPr>
                    </a:p>
                  </a:txBody>
                  <a:tcPr/>
                </a:tc>
              </a:tr>
              <a:tr h="370840">
                <a:tc>
                  <a:txBody>
                    <a:bodyPr/>
                    <a:lstStyle/>
                    <a:p>
                      <a:r>
                        <a:rPr lang="de-AT" dirty="0" err="1" smtClean="0"/>
                        <a:t>instance</a:t>
                      </a:r>
                      <a:r>
                        <a:rPr lang="de-AT" dirty="0" smtClean="0"/>
                        <a:t> </a:t>
                      </a:r>
                      <a:r>
                        <a:rPr lang="de-AT" dirty="0" err="1" smtClean="0"/>
                        <a:t>method</a:t>
                      </a:r>
                      <a:r>
                        <a:rPr lang="de-AT" dirty="0" smtClean="0"/>
                        <a:t> </a:t>
                      </a:r>
                      <a:r>
                        <a:rPr lang="de-AT" dirty="0" err="1" smtClean="0"/>
                        <a:t>of</a:t>
                      </a:r>
                      <a:r>
                        <a:rPr lang="de-AT" dirty="0" smtClean="0"/>
                        <a:t> an </a:t>
                      </a:r>
                      <a:r>
                        <a:rPr lang="de-AT" dirty="0" err="1" smtClean="0"/>
                        <a:t>object</a:t>
                      </a:r>
                      <a:endParaRPr lang="en-GB" dirty="0"/>
                    </a:p>
                  </a:txBody>
                  <a:tcPr/>
                </a:tc>
                <a:tc>
                  <a:txBody>
                    <a:bodyPr/>
                    <a:lstStyle/>
                    <a:p>
                      <a:r>
                        <a:rPr lang="de-AT" sz="1400" dirty="0" err="1" smtClean="0">
                          <a:latin typeface="Courier New" panose="02070309020205020404" pitchFamily="49" charset="0"/>
                          <a:cs typeface="Courier New" panose="02070309020205020404" pitchFamily="49" charset="0"/>
                        </a:rPr>
                        <a:t>person</a:t>
                      </a:r>
                      <a:r>
                        <a:rPr lang="de-AT" sz="1400" dirty="0" smtClean="0">
                          <a:latin typeface="Courier New" panose="02070309020205020404" pitchFamily="49" charset="0"/>
                          <a:cs typeface="Courier New" panose="02070309020205020404" pitchFamily="49" charset="0"/>
                        </a:rPr>
                        <a:t>::</a:t>
                      </a:r>
                      <a:r>
                        <a:rPr lang="de-AT" sz="1400" dirty="0" err="1" smtClean="0">
                          <a:latin typeface="Courier New" panose="02070309020205020404" pitchFamily="49" charset="0"/>
                          <a:cs typeface="Courier New" panose="02070309020205020404" pitchFamily="49" charset="0"/>
                        </a:rPr>
                        <a:t>getName</a:t>
                      </a:r>
                      <a:endParaRPr lang="en-GB" sz="1400" dirty="0">
                        <a:latin typeface="Courier New" panose="02070309020205020404" pitchFamily="49" charset="0"/>
                        <a:cs typeface="Courier New" panose="02070309020205020404" pitchFamily="49" charset="0"/>
                      </a:endParaRPr>
                    </a:p>
                  </a:txBody>
                  <a:tcPr/>
                </a:tc>
                <a:tc>
                  <a:txBody>
                    <a:bodyPr/>
                    <a:lstStyle/>
                    <a:p>
                      <a:r>
                        <a:rPr lang="de-AT" sz="1400" dirty="0" smtClean="0">
                          <a:latin typeface="Courier New" panose="02070309020205020404" pitchFamily="49" charset="0"/>
                          <a:cs typeface="Courier New" panose="02070309020205020404" pitchFamily="49" charset="0"/>
                        </a:rPr>
                        <a:t>() -&gt; </a:t>
                      </a:r>
                      <a:r>
                        <a:rPr lang="de-AT" sz="1400" dirty="0" err="1" smtClean="0">
                          <a:latin typeface="Courier New" panose="02070309020205020404" pitchFamily="49" charset="0"/>
                          <a:cs typeface="Courier New" panose="02070309020205020404" pitchFamily="49" charset="0"/>
                        </a:rPr>
                        <a:t>person.getName</a:t>
                      </a:r>
                      <a:r>
                        <a:rPr lang="de-AT" sz="1400" dirty="0" smtClean="0">
                          <a:latin typeface="Courier New" panose="02070309020205020404" pitchFamily="49" charset="0"/>
                          <a:cs typeface="Courier New" panose="02070309020205020404" pitchFamily="49" charset="0"/>
                        </a:rPr>
                        <a:t>()</a:t>
                      </a:r>
                      <a:endParaRPr lang="en-GB" sz="1400" dirty="0">
                        <a:latin typeface="Courier New" panose="02070309020205020404" pitchFamily="49" charset="0"/>
                        <a:cs typeface="Courier New" panose="02070309020205020404" pitchFamily="49" charset="0"/>
                      </a:endParaRPr>
                    </a:p>
                  </a:txBody>
                  <a:tcPr/>
                </a:tc>
              </a:tr>
              <a:tr h="370840">
                <a:tc>
                  <a:txBody>
                    <a:bodyPr/>
                    <a:lstStyle/>
                    <a:p>
                      <a:r>
                        <a:rPr lang="de-AT" dirty="0" err="1" smtClean="0"/>
                        <a:t>constructor</a:t>
                      </a:r>
                      <a:endParaRPr lang="en-GB" dirty="0"/>
                    </a:p>
                  </a:txBody>
                  <a:tcPr/>
                </a:tc>
                <a:tc>
                  <a:txBody>
                    <a:bodyPr/>
                    <a:lstStyle/>
                    <a:p>
                      <a:r>
                        <a:rPr lang="de-AT" sz="1400" dirty="0" err="1" smtClean="0">
                          <a:latin typeface="Courier New" panose="02070309020205020404" pitchFamily="49" charset="0"/>
                          <a:cs typeface="Courier New" panose="02070309020205020404" pitchFamily="49" charset="0"/>
                        </a:rPr>
                        <a:t>ArrayList</a:t>
                      </a:r>
                      <a:r>
                        <a:rPr lang="de-AT" sz="1400" dirty="0" smtClean="0">
                          <a:latin typeface="Courier New" panose="02070309020205020404" pitchFamily="49" charset="0"/>
                          <a:cs typeface="Courier New" panose="02070309020205020404" pitchFamily="49" charset="0"/>
                        </a:rPr>
                        <a:t>::</a:t>
                      </a:r>
                      <a:r>
                        <a:rPr lang="de-AT" sz="1400" dirty="0" err="1" smtClean="0">
                          <a:latin typeface="Courier New" panose="02070309020205020404" pitchFamily="49" charset="0"/>
                          <a:cs typeface="Courier New" panose="02070309020205020404" pitchFamily="49" charset="0"/>
                        </a:rPr>
                        <a:t>new</a:t>
                      </a:r>
                      <a:endParaRPr lang="en-GB" sz="1400" dirty="0">
                        <a:latin typeface="Courier New" panose="02070309020205020404" pitchFamily="49" charset="0"/>
                        <a:cs typeface="Courier New" panose="02070309020205020404" pitchFamily="49" charset="0"/>
                      </a:endParaRPr>
                    </a:p>
                  </a:txBody>
                  <a:tcPr/>
                </a:tc>
                <a:tc>
                  <a:txBody>
                    <a:bodyPr/>
                    <a:lstStyle/>
                    <a:p>
                      <a:r>
                        <a:rPr lang="de-AT" sz="1400" dirty="0" smtClean="0">
                          <a:latin typeface="Courier New" panose="02070309020205020404" pitchFamily="49" charset="0"/>
                          <a:cs typeface="Courier New" panose="02070309020205020404" pitchFamily="49" charset="0"/>
                        </a:rPr>
                        <a:t>() -&gt; </a:t>
                      </a:r>
                      <a:r>
                        <a:rPr lang="de-AT" sz="1400" dirty="0" err="1" smtClean="0">
                          <a:latin typeface="Courier New" panose="02070309020205020404" pitchFamily="49" charset="0"/>
                          <a:cs typeface="Courier New" panose="02070309020205020404" pitchFamily="49" charset="0"/>
                        </a:rPr>
                        <a:t>new</a:t>
                      </a:r>
                      <a:r>
                        <a:rPr lang="de-AT" sz="1400" dirty="0" smtClean="0">
                          <a:latin typeface="Courier New" panose="02070309020205020404" pitchFamily="49" charset="0"/>
                          <a:cs typeface="Courier New" panose="02070309020205020404" pitchFamily="49" charset="0"/>
                        </a:rPr>
                        <a:t> </a:t>
                      </a:r>
                      <a:r>
                        <a:rPr lang="de-AT" sz="1400" dirty="0" err="1" smtClean="0">
                          <a:latin typeface="Courier New" panose="02070309020205020404" pitchFamily="49" charset="0"/>
                          <a:cs typeface="Courier New" panose="02070309020205020404" pitchFamily="49" charset="0"/>
                        </a:rPr>
                        <a:t>ArrayList</a:t>
                      </a:r>
                      <a:r>
                        <a:rPr lang="de-AT" sz="1400" dirty="0" smtClean="0">
                          <a:latin typeface="Courier New" panose="02070309020205020404" pitchFamily="49" charset="0"/>
                          <a:cs typeface="Courier New" panose="02070309020205020404" pitchFamily="49" charset="0"/>
                        </a:rPr>
                        <a:t>&lt;&gt;()</a:t>
                      </a:r>
                      <a:endParaRPr lang="en-GB" sz="1400" dirty="0">
                        <a:latin typeface="Courier New" panose="02070309020205020404" pitchFamily="49" charset="0"/>
                        <a:cs typeface="Courier New" panose="02070309020205020404" pitchFamily="49" charset="0"/>
                      </a:endParaRPr>
                    </a:p>
                  </a:txBody>
                  <a:tcPr/>
                </a:tc>
              </a:tr>
            </a:tbl>
          </a:graphicData>
        </a:graphic>
      </p:graphicFrame>
    </p:spTree>
    <p:extLst>
      <p:ext uri="{BB962C8B-B14F-4D97-AF65-F5344CB8AC3E}">
        <p14:creationId xmlns:p14="http://schemas.microsoft.com/office/powerpoint/2010/main" val="39531675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Exercise</a:t>
            </a:r>
            <a:r>
              <a:rPr lang="de-AT" dirty="0" smtClean="0"/>
              <a:t> 5</a:t>
            </a:r>
            <a:endParaRPr lang="de-AT" dirty="0"/>
          </a:p>
        </p:txBody>
      </p:sp>
      <p:sp>
        <p:nvSpPr>
          <p:cNvPr id="3" name="Inhaltsplatzhalter 2"/>
          <p:cNvSpPr>
            <a:spLocks noGrp="1"/>
          </p:cNvSpPr>
          <p:nvPr>
            <p:ph idx="1"/>
          </p:nvPr>
        </p:nvSpPr>
        <p:spPr>
          <a:xfrm>
            <a:off x="457200" y="1351309"/>
            <a:ext cx="8229600" cy="4525963"/>
          </a:xfrm>
        </p:spPr>
        <p:txBody>
          <a:bodyPr/>
          <a:lstStyle/>
          <a:p>
            <a:r>
              <a:rPr lang="de-AT" sz="2400" dirty="0" err="1" smtClean="0"/>
              <a:t>Given</a:t>
            </a:r>
            <a:r>
              <a:rPr lang="de-AT" sz="2400" dirty="0" smtClean="0"/>
              <a:t> </a:t>
            </a:r>
            <a:r>
              <a:rPr lang="de-AT" sz="2400" dirty="0" err="1" smtClean="0"/>
              <a:t>the</a:t>
            </a:r>
            <a:r>
              <a:rPr lang="de-AT" sz="2400" dirty="0" smtClean="0"/>
              <a:t> </a:t>
            </a:r>
            <a:r>
              <a:rPr lang="de-AT" sz="2400" dirty="0" err="1" smtClean="0"/>
              <a:t>following</a:t>
            </a:r>
            <a:r>
              <a:rPr lang="de-AT" sz="2400" dirty="0" smtClean="0"/>
              <a:t> </a:t>
            </a:r>
            <a:r>
              <a:rPr lang="de-AT" sz="2400" dirty="0" err="1" smtClean="0"/>
              <a:t>classes</a:t>
            </a:r>
            <a:r>
              <a:rPr lang="de-AT" sz="2400" dirty="0" smtClean="0"/>
              <a:t>:</a:t>
            </a:r>
            <a:endParaRPr lang="de-AT" sz="2400" dirty="0"/>
          </a:p>
        </p:txBody>
      </p:sp>
      <p:sp>
        <p:nvSpPr>
          <p:cNvPr id="6" name="Textfeld 5"/>
          <p:cNvSpPr txBox="1"/>
          <p:nvPr/>
        </p:nvSpPr>
        <p:spPr>
          <a:xfrm>
            <a:off x="323528" y="5651956"/>
            <a:ext cx="7913064" cy="461665"/>
          </a:xfrm>
          <a:prstGeom prst="rect">
            <a:avLst/>
          </a:prstGeom>
          <a:noFill/>
        </p:spPr>
        <p:txBody>
          <a:bodyPr wrap="none" rtlCol="0">
            <a:spAutoFit/>
          </a:bodyPr>
          <a:lstStyle/>
          <a:p>
            <a:r>
              <a:rPr lang="de-AT" sz="2400" dirty="0" smtClean="0"/>
              <a:t>Write a </a:t>
            </a:r>
            <a:r>
              <a:rPr lang="de-AT" sz="2400" dirty="0" err="1" smtClean="0"/>
              <a:t>class</a:t>
            </a:r>
            <a:r>
              <a:rPr lang="de-AT" sz="2400" dirty="0" smtClean="0"/>
              <a:t> </a:t>
            </a:r>
            <a:r>
              <a:rPr lang="de-AT" sz="2400" dirty="0" smtClean="0">
                <a:latin typeface="Courier New" panose="02070309020205020404" pitchFamily="49" charset="0"/>
                <a:cs typeface="Courier New" panose="02070309020205020404" pitchFamily="49" charset="0"/>
              </a:rPr>
              <a:t>Person</a:t>
            </a:r>
            <a:r>
              <a:rPr lang="de-AT" sz="2400" dirty="0" smtClean="0"/>
              <a:t> so </a:t>
            </a:r>
            <a:r>
              <a:rPr lang="de-AT" sz="2400" dirty="0" err="1" smtClean="0"/>
              <a:t>that</a:t>
            </a:r>
            <a:r>
              <a:rPr lang="de-AT" sz="2400" dirty="0" smtClean="0"/>
              <a:t> </a:t>
            </a:r>
            <a:r>
              <a:rPr lang="de-AT" sz="2400" dirty="0" err="1" smtClean="0"/>
              <a:t>the</a:t>
            </a:r>
            <a:r>
              <a:rPr lang="de-AT" sz="2400" dirty="0" smtClean="0"/>
              <a:t> </a:t>
            </a:r>
            <a:r>
              <a:rPr lang="de-AT" sz="2400" dirty="0" err="1" smtClean="0"/>
              <a:t>code</a:t>
            </a:r>
            <a:r>
              <a:rPr lang="de-AT" sz="2400" dirty="0" smtClean="0"/>
              <a:t> </a:t>
            </a:r>
            <a:r>
              <a:rPr lang="de-AT" sz="2400" dirty="0" err="1" smtClean="0"/>
              <a:t>compiles</a:t>
            </a:r>
            <a:r>
              <a:rPr lang="de-AT" sz="2400" dirty="0" smtClean="0"/>
              <a:t> </a:t>
            </a:r>
            <a:r>
              <a:rPr lang="de-AT" sz="2400" dirty="0" err="1" smtClean="0"/>
              <a:t>and</a:t>
            </a:r>
            <a:r>
              <a:rPr lang="de-AT" sz="2400" dirty="0" smtClean="0"/>
              <a:t> </a:t>
            </a:r>
            <a:r>
              <a:rPr lang="de-AT" sz="2400" dirty="0" err="1" smtClean="0"/>
              <a:t>executes</a:t>
            </a:r>
            <a:r>
              <a:rPr lang="de-AT" sz="2400" dirty="0" smtClean="0"/>
              <a:t>.</a:t>
            </a:r>
            <a:endParaRPr lang="de-AT" sz="2400" dirty="0"/>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916832"/>
            <a:ext cx="8190170" cy="1609463"/>
          </a:xfrm>
          <a:prstGeom prst="rect">
            <a:avLst/>
          </a:prstGeom>
        </p:spPr>
      </p:pic>
      <p:pic>
        <p:nvPicPr>
          <p:cNvPr id="8" name="Grafik 7"/>
          <p:cNvPicPr>
            <a:picLocks noChangeAspect="1"/>
          </p:cNvPicPr>
          <p:nvPr/>
        </p:nvPicPr>
        <p:blipFill>
          <a:blip r:embed="rId3"/>
          <a:stretch>
            <a:fillRect/>
          </a:stretch>
        </p:blipFill>
        <p:spPr>
          <a:xfrm>
            <a:off x="467544" y="3682858"/>
            <a:ext cx="6803638" cy="1859661"/>
          </a:xfrm>
          <a:prstGeom prst="rect">
            <a:avLst/>
          </a:prstGeom>
        </p:spPr>
      </p:pic>
    </p:spTree>
    <p:extLst>
      <p:ext uri="{BB962C8B-B14F-4D97-AF65-F5344CB8AC3E}">
        <p14:creationId xmlns:p14="http://schemas.microsoft.com/office/powerpoint/2010/main" val="4646485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Agenda</a:t>
            </a:r>
            <a:endParaRPr lang="de-AT" dirty="0"/>
          </a:p>
        </p:txBody>
      </p:sp>
      <p:sp>
        <p:nvSpPr>
          <p:cNvPr id="3" name="Inhaltsplatzhalter 2"/>
          <p:cNvSpPr>
            <a:spLocks noGrp="1"/>
          </p:cNvSpPr>
          <p:nvPr>
            <p:ph idx="1"/>
          </p:nvPr>
        </p:nvSpPr>
        <p:spPr>
          <a:xfrm>
            <a:off x="457200" y="1340768"/>
            <a:ext cx="8229600" cy="4525963"/>
          </a:xfrm>
        </p:spPr>
        <p:txBody>
          <a:bodyPr/>
          <a:lstStyle/>
          <a:p>
            <a:r>
              <a:rPr lang="de-AT" dirty="0" smtClean="0"/>
              <a:t>Collections &amp; Lambdas </a:t>
            </a:r>
          </a:p>
          <a:p>
            <a:pPr lvl="1"/>
            <a:r>
              <a:rPr lang="de-AT" dirty="0" err="1" smtClean="0">
                <a:solidFill>
                  <a:srgbClr val="FF0000"/>
                </a:solidFill>
              </a:rPr>
              <a:t>External</a:t>
            </a:r>
            <a:r>
              <a:rPr lang="de-AT" dirty="0" smtClean="0">
                <a:solidFill>
                  <a:srgbClr val="FF0000"/>
                </a:solidFill>
              </a:rPr>
              <a:t> vs. Internal Iteration</a:t>
            </a:r>
          </a:p>
          <a:p>
            <a:pPr lvl="1"/>
            <a:r>
              <a:rPr lang="de-AT" dirty="0" err="1" smtClean="0"/>
              <a:t>Enhancements</a:t>
            </a:r>
            <a:r>
              <a:rPr lang="de-AT" dirty="0" smtClean="0"/>
              <a:t> on Collections</a:t>
            </a:r>
          </a:p>
          <a:p>
            <a:pPr lvl="1"/>
            <a:r>
              <a:rPr lang="de-AT" dirty="0" smtClean="0"/>
              <a:t>Streams</a:t>
            </a:r>
          </a:p>
          <a:p>
            <a:pPr lvl="1"/>
            <a:r>
              <a:rPr lang="de-AT" dirty="0" smtClean="0"/>
              <a:t>Filter-</a:t>
            </a:r>
            <a:r>
              <a:rPr lang="de-AT" dirty="0" err="1" smtClean="0"/>
              <a:t>Map</a:t>
            </a:r>
            <a:r>
              <a:rPr lang="de-AT" dirty="0" smtClean="0"/>
              <a:t>-</a:t>
            </a:r>
            <a:r>
              <a:rPr lang="de-AT" dirty="0" err="1" smtClean="0"/>
              <a:t>Reduce</a:t>
            </a:r>
            <a:endParaRPr lang="de-AT" dirty="0" smtClean="0"/>
          </a:p>
          <a:p>
            <a:pPr lvl="1"/>
            <a:r>
              <a:rPr lang="de-AT" dirty="0" smtClean="0"/>
              <a:t>Lambda </a:t>
            </a:r>
            <a:r>
              <a:rPr lang="de-AT" dirty="0" err="1" smtClean="0"/>
              <a:t>Pitfalls</a:t>
            </a:r>
            <a:endParaRPr lang="de-AT" dirty="0" smtClean="0"/>
          </a:p>
        </p:txBody>
      </p:sp>
    </p:spTree>
    <p:extLst>
      <p:ext uri="{BB962C8B-B14F-4D97-AF65-F5344CB8AC3E}">
        <p14:creationId xmlns:p14="http://schemas.microsoft.com/office/powerpoint/2010/main" val="195265596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External</a:t>
            </a:r>
            <a:r>
              <a:rPr lang="de-AT" dirty="0" smtClean="0"/>
              <a:t> vs. Internal Iteration</a:t>
            </a:r>
            <a:endParaRPr lang="de-AT" dirty="0"/>
          </a:p>
        </p:txBody>
      </p:sp>
      <p:sp>
        <p:nvSpPr>
          <p:cNvPr id="3" name="Inhaltsplatzhalter 2"/>
          <p:cNvSpPr>
            <a:spLocks noGrp="1"/>
          </p:cNvSpPr>
          <p:nvPr>
            <p:ph idx="1"/>
          </p:nvPr>
        </p:nvSpPr>
        <p:spPr/>
        <p:txBody>
          <a:bodyPr/>
          <a:lstStyle/>
          <a:p>
            <a:r>
              <a:rPr lang="de-AT" sz="2400" dirty="0" err="1" smtClean="0"/>
              <a:t>External</a:t>
            </a:r>
            <a:r>
              <a:rPr lang="de-AT" sz="2400" dirty="0" smtClean="0"/>
              <a:t> </a:t>
            </a:r>
            <a:r>
              <a:rPr lang="de-AT" sz="2400" dirty="0" err="1" smtClean="0"/>
              <a:t>iteration</a:t>
            </a:r>
            <a:r>
              <a:rPr lang="de-AT" sz="2400" dirty="0" smtClean="0"/>
              <a:t>: </a:t>
            </a:r>
            <a:r>
              <a:rPr lang="de-AT" sz="2400" dirty="0" err="1" smtClean="0"/>
              <a:t>loop</a:t>
            </a:r>
            <a:r>
              <a:rPr lang="de-AT" sz="2400" dirty="0" smtClean="0"/>
              <a:t> </a:t>
            </a:r>
            <a:r>
              <a:rPr lang="de-AT" sz="2400" dirty="0" err="1" smtClean="0"/>
              <a:t>is</a:t>
            </a:r>
            <a:r>
              <a:rPr lang="de-AT" sz="2400" dirty="0" smtClean="0"/>
              <a:t> </a:t>
            </a:r>
            <a:r>
              <a:rPr lang="de-AT" sz="2400" dirty="0" err="1" smtClean="0"/>
              <a:t>controlled</a:t>
            </a:r>
            <a:r>
              <a:rPr lang="de-AT" sz="2400" dirty="0" smtClean="0"/>
              <a:t> </a:t>
            </a:r>
            <a:r>
              <a:rPr lang="de-AT" sz="2400" dirty="0" err="1" smtClean="0"/>
              <a:t>by</a:t>
            </a:r>
            <a:r>
              <a:rPr lang="de-AT" sz="2400" dirty="0" smtClean="0"/>
              <a:t> </a:t>
            </a:r>
            <a:r>
              <a:rPr lang="de-AT" sz="2400" dirty="0" err="1" smtClean="0"/>
              <a:t>caller</a:t>
            </a:r>
            <a:r>
              <a:rPr lang="de-AT" sz="2400" dirty="0"/>
              <a:t> </a:t>
            </a:r>
            <a:r>
              <a:rPr lang="de-AT" sz="2400" dirty="0" err="1" smtClean="0"/>
              <a:t>which</a:t>
            </a:r>
            <a:r>
              <a:rPr lang="de-AT" sz="2400" dirty="0" smtClean="0"/>
              <a:t> </a:t>
            </a:r>
            <a:r>
              <a:rPr lang="de-AT" sz="2400" dirty="0" err="1" smtClean="0"/>
              <a:t>accesses</a:t>
            </a:r>
            <a:r>
              <a:rPr lang="de-AT" sz="2400" dirty="0" smtClean="0"/>
              <a:t> </a:t>
            </a:r>
            <a:r>
              <a:rPr lang="de-AT" sz="2400" dirty="0" err="1" smtClean="0"/>
              <a:t>the</a:t>
            </a:r>
            <a:r>
              <a:rPr lang="de-AT" sz="2400" dirty="0" smtClean="0"/>
              <a:t> </a:t>
            </a:r>
            <a:r>
              <a:rPr lang="de-AT" sz="2400" dirty="0" err="1" smtClean="0"/>
              <a:t>collection</a:t>
            </a:r>
            <a:r>
              <a:rPr lang="de-AT" sz="2400" dirty="0" smtClean="0"/>
              <a:t> </a:t>
            </a:r>
            <a:r>
              <a:rPr lang="de-AT" sz="2400" dirty="0" err="1" smtClean="0"/>
              <a:t>using</a:t>
            </a:r>
            <a:r>
              <a:rPr lang="de-AT" sz="2400" dirty="0" smtClean="0"/>
              <a:t> an </a:t>
            </a:r>
            <a:r>
              <a:rPr lang="de-AT" sz="2400" dirty="0" err="1" smtClean="0"/>
              <a:t>index</a:t>
            </a:r>
            <a:r>
              <a:rPr lang="de-AT" sz="2400" dirty="0" smtClean="0"/>
              <a:t> </a:t>
            </a:r>
            <a:r>
              <a:rPr lang="de-AT" sz="2400" dirty="0" err="1" smtClean="0"/>
              <a:t>or</a:t>
            </a:r>
            <a:r>
              <a:rPr lang="de-AT" sz="2400" dirty="0" smtClean="0"/>
              <a:t> </a:t>
            </a:r>
            <a:r>
              <a:rPr lang="de-AT" sz="2400" dirty="0" err="1" smtClean="0"/>
              <a:t>iterator</a:t>
            </a:r>
            <a:r>
              <a:rPr lang="de-AT" sz="2400" dirty="0" smtClean="0"/>
              <a:t> </a:t>
            </a:r>
          </a:p>
          <a:p>
            <a:r>
              <a:rPr lang="de-AT" sz="2400" dirty="0" smtClean="0"/>
              <a:t>Internal </a:t>
            </a:r>
            <a:r>
              <a:rPr lang="de-AT" sz="2400" dirty="0" err="1" smtClean="0"/>
              <a:t>iteration</a:t>
            </a:r>
            <a:r>
              <a:rPr lang="de-AT" sz="2400" dirty="0" smtClean="0"/>
              <a:t>: </a:t>
            </a:r>
            <a:r>
              <a:rPr lang="de-AT" sz="2400" dirty="0" err="1" smtClean="0"/>
              <a:t>loop</a:t>
            </a:r>
            <a:r>
              <a:rPr lang="de-AT" sz="2400" dirty="0" smtClean="0"/>
              <a:t> </a:t>
            </a:r>
            <a:r>
              <a:rPr lang="de-AT" sz="2400" dirty="0" err="1" smtClean="0"/>
              <a:t>is</a:t>
            </a:r>
            <a:r>
              <a:rPr lang="de-AT" sz="2400" dirty="0" smtClean="0"/>
              <a:t> </a:t>
            </a:r>
            <a:r>
              <a:rPr lang="de-AT" sz="2400" dirty="0" err="1" smtClean="0"/>
              <a:t>controlled</a:t>
            </a:r>
            <a:r>
              <a:rPr lang="de-AT" sz="2400" dirty="0" smtClean="0"/>
              <a:t> </a:t>
            </a:r>
            <a:r>
              <a:rPr lang="de-AT" sz="2400" dirty="0" err="1" smtClean="0"/>
              <a:t>by</a:t>
            </a:r>
            <a:r>
              <a:rPr lang="de-AT" sz="2400" dirty="0" smtClean="0"/>
              <a:t> </a:t>
            </a:r>
            <a:r>
              <a:rPr lang="de-AT" sz="2400" dirty="0" err="1" smtClean="0"/>
              <a:t>collection</a:t>
            </a:r>
            <a:r>
              <a:rPr lang="de-AT" sz="2400" dirty="0" smtClean="0"/>
              <a:t> </a:t>
            </a:r>
            <a:r>
              <a:rPr lang="de-AT" sz="2400" dirty="0" err="1" smtClean="0"/>
              <a:t>itself</a:t>
            </a:r>
            <a:endParaRPr lang="de-AT" sz="2400" dirty="0"/>
          </a:p>
        </p:txBody>
      </p:sp>
    </p:spTree>
    <p:extLst>
      <p:ext uri="{BB962C8B-B14F-4D97-AF65-F5344CB8AC3E}">
        <p14:creationId xmlns:p14="http://schemas.microsoft.com/office/powerpoint/2010/main" val="164137357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Internal Iteration in JDK 1.8</a:t>
            </a:r>
            <a:endParaRPr lang="de-AT" dirty="0"/>
          </a:p>
        </p:txBody>
      </p:sp>
      <p:sp>
        <p:nvSpPr>
          <p:cNvPr id="6" name="Textfeld 5"/>
          <p:cNvSpPr txBox="1"/>
          <p:nvPr/>
        </p:nvSpPr>
        <p:spPr>
          <a:xfrm>
            <a:off x="208380" y="1475414"/>
            <a:ext cx="4241610" cy="369332"/>
          </a:xfrm>
          <a:prstGeom prst="rect">
            <a:avLst/>
          </a:prstGeom>
          <a:noFill/>
        </p:spPr>
        <p:txBody>
          <a:bodyPr wrap="none" rtlCol="0">
            <a:spAutoFit/>
          </a:bodyPr>
          <a:lstStyle/>
          <a:p>
            <a:r>
              <a:rPr lang="de-AT" dirty="0" smtClean="0"/>
              <a:t>New </a:t>
            </a:r>
            <a:r>
              <a:rPr lang="de-AT" dirty="0" err="1" smtClean="0"/>
              <a:t>methods</a:t>
            </a:r>
            <a:r>
              <a:rPr lang="de-AT" dirty="0" smtClean="0"/>
              <a:t> in </a:t>
            </a:r>
            <a:r>
              <a:rPr lang="de-AT" dirty="0" err="1" smtClean="0"/>
              <a:t>interface</a:t>
            </a:r>
            <a:r>
              <a:rPr lang="de-AT" dirty="0" smtClean="0"/>
              <a:t> </a:t>
            </a:r>
            <a:r>
              <a:rPr lang="de-AT" dirty="0" smtClean="0">
                <a:latin typeface="Courier New" panose="02070309020205020404" pitchFamily="49" charset="0"/>
                <a:cs typeface="Courier New" panose="02070309020205020404" pitchFamily="49" charset="0"/>
              </a:rPr>
              <a:t>Collection</a:t>
            </a:r>
            <a:r>
              <a:rPr lang="de-AT" dirty="0" smtClean="0"/>
              <a:t>:</a:t>
            </a:r>
            <a:endParaRPr lang="de-AT" dirty="0"/>
          </a:p>
        </p:txBody>
      </p:sp>
      <p:sp>
        <p:nvSpPr>
          <p:cNvPr id="9" name="Textfeld 8"/>
          <p:cNvSpPr txBox="1"/>
          <p:nvPr/>
        </p:nvSpPr>
        <p:spPr>
          <a:xfrm>
            <a:off x="204715" y="2646606"/>
            <a:ext cx="1129476" cy="369332"/>
          </a:xfrm>
          <a:prstGeom prst="rect">
            <a:avLst/>
          </a:prstGeom>
          <a:noFill/>
        </p:spPr>
        <p:txBody>
          <a:bodyPr wrap="none" rtlCol="0">
            <a:spAutoFit/>
          </a:bodyPr>
          <a:lstStyle/>
          <a:p>
            <a:r>
              <a:rPr lang="de-AT" dirty="0" err="1" smtClean="0"/>
              <a:t>Examples</a:t>
            </a:r>
            <a:r>
              <a:rPr lang="de-AT" dirty="0" smtClean="0"/>
              <a:t>:</a:t>
            </a:r>
            <a:endParaRPr lang="de-AT" dirty="0"/>
          </a:p>
        </p:txBody>
      </p:sp>
      <p:pic>
        <p:nvPicPr>
          <p:cNvPr id="10" name="Grafik 9"/>
          <p:cNvPicPr>
            <a:picLocks noChangeAspect="1"/>
          </p:cNvPicPr>
          <p:nvPr/>
        </p:nvPicPr>
        <p:blipFill>
          <a:blip r:embed="rId2"/>
          <a:stretch>
            <a:fillRect/>
          </a:stretch>
        </p:blipFill>
        <p:spPr>
          <a:xfrm>
            <a:off x="204715" y="3073714"/>
            <a:ext cx="8679050" cy="1003358"/>
          </a:xfrm>
          <a:prstGeom prst="rect">
            <a:avLst/>
          </a:prstGeom>
        </p:spPr>
      </p:pic>
      <p:sp>
        <p:nvSpPr>
          <p:cNvPr id="11" name="Textfeld 10"/>
          <p:cNvSpPr txBox="1"/>
          <p:nvPr/>
        </p:nvSpPr>
        <p:spPr>
          <a:xfrm>
            <a:off x="251520" y="3133830"/>
            <a:ext cx="7632848" cy="307777"/>
          </a:xfrm>
          <a:prstGeom prst="rect">
            <a:avLst/>
          </a:prstGeom>
          <a:solidFill>
            <a:srgbClr val="E0E0E0"/>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internal </a:t>
            </a:r>
            <a:r>
              <a:rPr lang="de-AT" sz="1400" b="1" dirty="0" err="1" smtClean="0">
                <a:solidFill>
                  <a:srgbClr val="FF0000"/>
                </a:solidFill>
                <a:latin typeface="Courier New" panose="02070309020205020404" pitchFamily="49" charset="0"/>
                <a:cs typeface="Courier New" panose="02070309020205020404" pitchFamily="49" charset="0"/>
              </a:rPr>
              <a:t>iteration</a:t>
            </a:r>
            <a:r>
              <a:rPr lang="de-AT" sz="1400" b="1" dirty="0" smtClean="0">
                <a:solidFill>
                  <a:srgbClr val="FF0000"/>
                </a:solidFill>
                <a:latin typeface="Courier New" panose="02070309020205020404" pitchFamily="49" charset="0"/>
                <a:cs typeface="Courier New" panose="02070309020205020404" pitchFamily="49" charset="0"/>
              </a:rPr>
              <a:t> in 3 </a:t>
            </a:r>
            <a:r>
              <a:rPr lang="de-AT" sz="1400" b="1" dirty="0" err="1" smtClean="0">
                <a:solidFill>
                  <a:srgbClr val="FF0000"/>
                </a:solidFill>
                <a:latin typeface="Courier New" panose="02070309020205020404" pitchFamily="49" charset="0"/>
                <a:cs typeface="Courier New" panose="02070309020205020404" pitchFamily="49" charset="0"/>
              </a:rPr>
              <a:t>variants</a:t>
            </a:r>
            <a:endParaRPr lang="en-GB" sz="1400" b="1" dirty="0">
              <a:solidFill>
                <a:srgbClr val="FF0000"/>
              </a:solidFill>
              <a:latin typeface="Courier New" panose="02070309020205020404" pitchFamily="49" charset="0"/>
              <a:cs typeface="Courier New" panose="02070309020205020404" pitchFamily="49" charset="0"/>
            </a:endParaRPr>
          </a:p>
        </p:txBody>
      </p:sp>
      <p:pic>
        <p:nvPicPr>
          <p:cNvPr id="12" name="Grafik 11"/>
          <p:cNvPicPr>
            <a:picLocks noChangeAspect="1"/>
          </p:cNvPicPr>
          <p:nvPr/>
        </p:nvPicPr>
        <p:blipFill>
          <a:blip r:embed="rId3"/>
          <a:stretch>
            <a:fillRect/>
          </a:stretch>
        </p:blipFill>
        <p:spPr>
          <a:xfrm>
            <a:off x="2815678" y="1934483"/>
            <a:ext cx="3448050" cy="333375"/>
          </a:xfrm>
          <a:prstGeom prst="rect">
            <a:avLst/>
          </a:prstGeom>
        </p:spPr>
      </p:pic>
      <p:pic>
        <p:nvPicPr>
          <p:cNvPr id="13" name="Grafik 12"/>
          <p:cNvPicPr>
            <a:picLocks noChangeAspect="1"/>
          </p:cNvPicPr>
          <p:nvPr/>
        </p:nvPicPr>
        <p:blipFill>
          <a:blip r:embed="rId4"/>
          <a:stretch>
            <a:fillRect/>
          </a:stretch>
        </p:blipFill>
        <p:spPr>
          <a:xfrm>
            <a:off x="2819375" y="2204864"/>
            <a:ext cx="3552825" cy="323850"/>
          </a:xfrm>
          <a:prstGeom prst="rect">
            <a:avLst/>
          </a:prstGeom>
        </p:spPr>
      </p:pic>
    </p:spTree>
    <p:extLst>
      <p:ext uri="{BB962C8B-B14F-4D97-AF65-F5344CB8AC3E}">
        <p14:creationId xmlns:p14="http://schemas.microsoft.com/office/powerpoint/2010/main" val="12469406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a:t>External</a:t>
            </a:r>
            <a:r>
              <a:rPr lang="de-AT" dirty="0"/>
              <a:t> </a:t>
            </a:r>
            <a:r>
              <a:rPr lang="de-AT" dirty="0" smtClean="0"/>
              <a:t>vs. Internal </a:t>
            </a:r>
            <a:r>
              <a:rPr lang="de-AT" dirty="0"/>
              <a:t>Iteration</a:t>
            </a:r>
          </a:p>
        </p:txBody>
      </p:sp>
      <p:sp>
        <p:nvSpPr>
          <p:cNvPr id="5" name="Textfeld 4"/>
          <p:cNvSpPr txBox="1"/>
          <p:nvPr/>
        </p:nvSpPr>
        <p:spPr>
          <a:xfrm>
            <a:off x="457200" y="1422721"/>
            <a:ext cx="1867884" cy="369332"/>
          </a:xfrm>
          <a:prstGeom prst="rect">
            <a:avLst/>
          </a:prstGeom>
          <a:noFill/>
        </p:spPr>
        <p:txBody>
          <a:bodyPr wrap="none" rtlCol="0">
            <a:spAutoFit/>
          </a:bodyPr>
          <a:lstStyle/>
          <a:p>
            <a:r>
              <a:rPr lang="de-AT" dirty="0" err="1" smtClean="0"/>
              <a:t>External</a:t>
            </a:r>
            <a:r>
              <a:rPr lang="de-AT" dirty="0" smtClean="0"/>
              <a:t> </a:t>
            </a:r>
            <a:r>
              <a:rPr lang="de-AT" dirty="0" err="1"/>
              <a:t>i</a:t>
            </a:r>
            <a:r>
              <a:rPr lang="de-AT" dirty="0" err="1" smtClean="0"/>
              <a:t>teration</a:t>
            </a:r>
            <a:r>
              <a:rPr lang="de-AT" dirty="0" smtClean="0"/>
              <a:t>:</a:t>
            </a:r>
            <a:endParaRPr lang="de-AT" dirty="0"/>
          </a:p>
        </p:txBody>
      </p:sp>
      <p:pic>
        <p:nvPicPr>
          <p:cNvPr id="6" name="Grafik 5"/>
          <p:cNvPicPr>
            <a:picLocks noChangeAspect="1"/>
          </p:cNvPicPr>
          <p:nvPr/>
        </p:nvPicPr>
        <p:blipFill>
          <a:blip r:embed="rId2"/>
          <a:stretch>
            <a:fillRect/>
          </a:stretch>
        </p:blipFill>
        <p:spPr>
          <a:xfrm>
            <a:off x="466857" y="1820188"/>
            <a:ext cx="8378312" cy="1464796"/>
          </a:xfrm>
          <a:prstGeom prst="rect">
            <a:avLst/>
          </a:prstGeom>
        </p:spPr>
      </p:pic>
      <p:sp>
        <p:nvSpPr>
          <p:cNvPr id="7" name="Textfeld 6"/>
          <p:cNvSpPr txBox="1"/>
          <p:nvPr/>
        </p:nvSpPr>
        <p:spPr>
          <a:xfrm>
            <a:off x="492081" y="3687534"/>
            <a:ext cx="1837811" cy="369332"/>
          </a:xfrm>
          <a:prstGeom prst="rect">
            <a:avLst/>
          </a:prstGeom>
          <a:noFill/>
        </p:spPr>
        <p:txBody>
          <a:bodyPr wrap="none" rtlCol="0">
            <a:spAutoFit/>
          </a:bodyPr>
          <a:lstStyle/>
          <a:p>
            <a:r>
              <a:rPr lang="de-AT" dirty="0" smtClean="0"/>
              <a:t>Internal </a:t>
            </a:r>
            <a:r>
              <a:rPr lang="de-AT" dirty="0" err="1" smtClean="0"/>
              <a:t>iteration</a:t>
            </a:r>
            <a:r>
              <a:rPr lang="de-AT" dirty="0" smtClean="0"/>
              <a:t>:</a:t>
            </a:r>
            <a:endParaRPr lang="de-AT" dirty="0"/>
          </a:p>
        </p:txBody>
      </p:sp>
      <p:pic>
        <p:nvPicPr>
          <p:cNvPr id="8" name="Grafik 7"/>
          <p:cNvPicPr>
            <a:picLocks noChangeAspect="1"/>
          </p:cNvPicPr>
          <p:nvPr/>
        </p:nvPicPr>
        <p:blipFill>
          <a:blip r:embed="rId3"/>
          <a:stretch>
            <a:fillRect/>
          </a:stretch>
        </p:blipFill>
        <p:spPr>
          <a:xfrm>
            <a:off x="497553" y="4056866"/>
            <a:ext cx="8347615" cy="1460366"/>
          </a:xfrm>
          <a:prstGeom prst="rect">
            <a:avLst/>
          </a:prstGeom>
        </p:spPr>
      </p:pic>
    </p:spTree>
    <p:extLst>
      <p:ext uri="{BB962C8B-B14F-4D97-AF65-F5344CB8AC3E}">
        <p14:creationId xmlns:p14="http://schemas.microsoft.com/office/powerpoint/2010/main" val="5664799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a:t>External</a:t>
            </a:r>
            <a:r>
              <a:rPr lang="de-AT" dirty="0"/>
              <a:t> </a:t>
            </a:r>
            <a:r>
              <a:rPr lang="de-AT" dirty="0" smtClean="0"/>
              <a:t>vs. Internal </a:t>
            </a:r>
            <a:r>
              <a:rPr lang="de-AT" dirty="0"/>
              <a:t>Iteration</a:t>
            </a:r>
          </a:p>
        </p:txBody>
      </p:sp>
      <p:pic>
        <p:nvPicPr>
          <p:cNvPr id="3" name="Grafik 2"/>
          <p:cNvPicPr>
            <a:picLocks noChangeAspect="1"/>
          </p:cNvPicPr>
          <p:nvPr/>
        </p:nvPicPr>
        <p:blipFill>
          <a:blip r:embed="rId2"/>
          <a:stretch>
            <a:fillRect/>
          </a:stretch>
        </p:blipFill>
        <p:spPr>
          <a:xfrm>
            <a:off x="481321" y="2099254"/>
            <a:ext cx="8426921" cy="1137675"/>
          </a:xfrm>
          <a:prstGeom prst="rect">
            <a:avLst/>
          </a:prstGeom>
        </p:spPr>
      </p:pic>
      <p:pic>
        <p:nvPicPr>
          <p:cNvPr id="4" name="Grafik 3"/>
          <p:cNvPicPr>
            <a:picLocks noChangeAspect="1"/>
          </p:cNvPicPr>
          <p:nvPr/>
        </p:nvPicPr>
        <p:blipFill>
          <a:blip r:embed="rId3"/>
          <a:stretch>
            <a:fillRect/>
          </a:stretch>
        </p:blipFill>
        <p:spPr>
          <a:xfrm>
            <a:off x="481321" y="3548895"/>
            <a:ext cx="8426921" cy="600185"/>
          </a:xfrm>
          <a:prstGeom prst="rect">
            <a:avLst/>
          </a:prstGeom>
        </p:spPr>
      </p:pic>
      <p:sp>
        <p:nvSpPr>
          <p:cNvPr id="9" name="Textfeld 8"/>
          <p:cNvSpPr txBox="1"/>
          <p:nvPr/>
        </p:nvSpPr>
        <p:spPr>
          <a:xfrm>
            <a:off x="457200" y="1700808"/>
            <a:ext cx="1863395" cy="369332"/>
          </a:xfrm>
          <a:prstGeom prst="rect">
            <a:avLst/>
          </a:prstGeom>
          <a:noFill/>
        </p:spPr>
        <p:txBody>
          <a:bodyPr wrap="none" rtlCol="0">
            <a:spAutoFit/>
          </a:bodyPr>
          <a:lstStyle/>
          <a:p>
            <a:r>
              <a:rPr lang="de-AT" dirty="0" err="1" smtClean="0"/>
              <a:t>Another</a:t>
            </a:r>
            <a:r>
              <a:rPr lang="de-AT" dirty="0" smtClean="0"/>
              <a:t> </a:t>
            </a:r>
            <a:r>
              <a:rPr lang="de-AT" dirty="0" err="1"/>
              <a:t>e</a:t>
            </a:r>
            <a:r>
              <a:rPr lang="de-AT" dirty="0" err="1" smtClean="0"/>
              <a:t>xample</a:t>
            </a:r>
            <a:r>
              <a:rPr lang="de-AT" dirty="0" smtClean="0"/>
              <a:t>:</a:t>
            </a:r>
            <a:endParaRPr lang="de-AT" dirty="0"/>
          </a:p>
        </p:txBody>
      </p:sp>
      <p:sp>
        <p:nvSpPr>
          <p:cNvPr id="10" name="Textfeld 9"/>
          <p:cNvSpPr txBox="1"/>
          <p:nvPr/>
        </p:nvSpPr>
        <p:spPr>
          <a:xfrm>
            <a:off x="481321" y="4365104"/>
            <a:ext cx="479618" cy="369332"/>
          </a:xfrm>
          <a:prstGeom prst="rect">
            <a:avLst/>
          </a:prstGeom>
          <a:noFill/>
        </p:spPr>
        <p:txBody>
          <a:bodyPr wrap="none" rtlCol="0">
            <a:spAutoFit/>
          </a:bodyPr>
          <a:lstStyle/>
          <a:p>
            <a:r>
              <a:rPr lang="de-AT" dirty="0" err="1" smtClean="0"/>
              <a:t>Or</a:t>
            </a:r>
            <a:r>
              <a:rPr lang="de-AT" dirty="0"/>
              <a:t>:</a:t>
            </a:r>
          </a:p>
        </p:txBody>
      </p:sp>
      <p:pic>
        <p:nvPicPr>
          <p:cNvPr id="11" name="Grafik 10"/>
          <p:cNvPicPr>
            <a:picLocks noChangeAspect="1"/>
          </p:cNvPicPr>
          <p:nvPr/>
        </p:nvPicPr>
        <p:blipFill>
          <a:blip r:embed="rId4"/>
          <a:stretch>
            <a:fillRect/>
          </a:stretch>
        </p:blipFill>
        <p:spPr>
          <a:xfrm>
            <a:off x="481847" y="4977704"/>
            <a:ext cx="8402630" cy="607126"/>
          </a:xfrm>
          <a:prstGeom prst="rect">
            <a:avLst/>
          </a:prstGeom>
        </p:spPr>
      </p:pic>
    </p:spTree>
    <p:extLst>
      <p:ext uri="{BB962C8B-B14F-4D97-AF65-F5344CB8AC3E}">
        <p14:creationId xmlns:p14="http://schemas.microsoft.com/office/powerpoint/2010/main" val="11531594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Agenda</a:t>
            </a:r>
            <a:endParaRPr lang="de-AT" dirty="0"/>
          </a:p>
        </p:txBody>
      </p:sp>
      <p:sp>
        <p:nvSpPr>
          <p:cNvPr id="3" name="Inhaltsplatzhalter 2"/>
          <p:cNvSpPr>
            <a:spLocks noGrp="1"/>
          </p:cNvSpPr>
          <p:nvPr>
            <p:ph idx="1"/>
          </p:nvPr>
        </p:nvSpPr>
        <p:spPr>
          <a:xfrm>
            <a:off x="457200" y="1340768"/>
            <a:ext cx="8229600" cy="4525963"/>
          </a:xfrm>
        </p:spPr>
        <p:txBody>
          <a:bodyPr/>
          <a:lstStyle/>
          <a:p>
            <a:r>
              <a:rPr lang="de-AT" dirty="0" smtClean="0"/>
              <a:t>Java Date &amp; Time API</a:t>
            </a:r>
          </a:p>
          <a:p>
            <a:pPr lvl="1"/>
            <a:r>
              <a:rPr lang="de-AT" dirty="0" smtClean="0"/>
              <a:t>Date Processing </a:t>
            </a:r>
            <a:r>
              <a:rPr lang="de-AT" dirty="0" err="1" smtClean="0"/>
              <a:t>before</a:t>
            </a:r>
            <a:r>
              <a:rPr lang="de-AT" dirty="0" smtClean="0"/>
              <a:t> JSR-310</a:t>
            </a:r>
          </a:p>
          <a:p>
            <a:pPr lvl="1"/>
            <a:r>
              <a:rPr lang="de-AT" dirty="0" err="1" smtClean="0"/>
              <a:t>Overview</a:t>
            </a:r>
            <a:r>
              <a:rPr lang="de-AT" dirty="0" smtClean="0"/>
              <a:t> on New </a:t>
            </a:r>
            <a:r>
              <a:rPr lang="de-AT" dirty="0" err="1" smtClean="0"/>
              <a:t>Classes</a:t>
            </a:r>
            <a:endParaRPr lang="de-AT" dirty="0" smtClean="0"/>
          </a:p>
        </p:txBody>
      </p:sp>
    </p:spTree>
    <p:extLst>
      <p:ext uri="{BB962C8B-B14F-4D97-AF65-F5344CB8AC3E}">
        <p14:creationId xmlns:p14="http://schemas.microsoft.com/office/powerpoint/2010/main" val="20592945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External</a:t>
            </a:r>
            <a:r>
              <a:rPr lang="de-AT" dirty="0" smtClean="0"/>
              <a:t> vs. Internal Iteration</a:t>
            </a:r>
            <a:endParaRPr lang="de-AT" dirty="0"/>
          </a:p>
        </p:txBody>
      </p:sp>
      <p:sp>
        <p:nvSpPr>
          <p:cNvPr id="9" name="Textfeld 8"/>
          <p:cNvSpPr txBox="1"/>
          <p:nvPr/>
        </p:nvSpPr>
        <p:spPr>
          <a:xfrm>
            <a:off x="457200" y="1700808"/>
            <a:ext cx="1863395" cy="369332"/>
          </a:xfrm>
          <a:prstGeom prst="rect">
            <a:avLst/>
          </a:prstGeom>
          <a:noFill/>
        </p:spPr>
        <p:txBody>
          <a:bodyPr wrap="none" rtlCol="0">
            <a:spAutoFit/>
          </a:bodyPr>
          <a:lstStyle/>
          <a:p>
            <a:r>
              <a:rPr lang="de-AT" dirty="0" err="1" smtClean="0"/>
              <a:t>Another</a:t>
            </a:r>
            <a:r>
              <a:rPr lang="de-AT" dirty="0" smtClean="0"/>
              <a:t> </a:t>
            </a:r>
            <a:r>
              <a:rPr lang="de-AT" dirty="0" err="1" smtClean="0"/>
              <a:t>example</a:t>
            </a:r>
            <a:r>
              <a:rPr lang="de-AT" dirty="0" smtClean="0"/>
              <a:t>:</a:t>
            </a:r>
            <a:endParaRPr lang="de-AT" dirty="0"/>
          </a:p>
        </p:txBody>
      </p:sp>
      <p:pic>
        <p:nvPicPr>
          <p:cNvPr id="5" name="Grafik 4"/>
          <p:cNvPicPr>
            <a:picLocks noChangeAspect="1"/>
          </p:cNvPicPr>
          <p:nvPr/>
        </p:nvPicPr>
        <p:blipFill>
          <a:blip r:embed="rId2"/>
          <a:stretch>
            <a:fillRect/>
          </a:stretch>
        </p:blipFill>
        <p:spPr>
          <a:xfrm>
            <a:off x="530598" y="2180065"/>
            <a:ext cx="8275142" cy="1109564"/>
          </a:xfrm>
          <a:prstGeom prst="rect">
            <a:avLst/>
          </a:prstGeom>
        </p:spPr>
      </p:pic>
      <p:pic>
        <p:nvPicPr>
          <p:cNvPr id="6" name="Grafik 5"/>
          <p:cNvPicPr>
            <a:picLocks noChangeAspect="1"/>
          </p:cNvPicPr>
          <p:nvPr/>
        </p:nvPicPr>
        <p:blipFill>
          <a:blip r:embed="rId3"/>
          <a:stretch>
            <a:fillRect/>
          </a:stretch>
        </p:blipFill>
        <p:spPr>
          <a:xfrm>
            <a:off x="517773" y="3546137"/>
            <a:ext cx="8287967" cy="533342"/>
          </a:xfrm>
          <a:prstGeom prst="rect">
            <a:avLst/>
          </a:prstGeom>
        </p:spPr>
      </p:pic>
    </p:spTree>
    <p:extLst>
      <p:ext uri="{BB962C8B-B14F-4D97-AF65-F5344CB8AC3E}">
        <p14:creationId xmlns:p14="http://schemas.microsoft.com/office/powerpoint/2010/main" val="166108044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Exercise</a:t>
            </a:r>
            <a:r>
              <a:rPr lang="de-AT" dirty="0" smtClean="0"/>
              <a:t> 6</a:t>
            </a:r>
            <a:endParaRPr lang="de-AT" dirty="0"/>
          </a:p>
        </p:txBody>
      </p:sp>
      <p:sp>
        <p:nvSpPr>
          <p:cNvPr id="3" name="Inhaltsplatzhalter 2"/>
          <p:cNvSpPr>
            <a:spLocks noGrp="1"/>
          </p:cNvSpPr>
          <p:nvPr>
            <p:ph idx="1"/>
          </p:nvPr>
        </p:nvSpPr>
        <p:spPr>
          <a:xfrm>
            <a:off x="431936" y="1135285"/>
            <a:ext cx="8229600" cy="4525963"/>
          </a:xfrm>
        </p:spPr>
        <p:txBody>
          <a:bodyPr/>
          <a:lstStyle/>
          <a:p>
            <a:r>
              <a:rPr lang="de-AT" sz="1800" dirty="0" err="1" smtClean="0"/>
              <a:t>Given</a:t>
            </a:r>
            <a:r>
              <a:rPr lang="de-AT" sz="1800" dirty="0" smtClean="0"/>
              <a:t> </a:t>
            </a:r>
            <a:r>
              <a:rPr lang="de-AT" sz="1800" dirty="0" err="1" smtClean="0"/>
              <a:t>the</a:t>
            </a:r>
            <a:r>
              <a:rPr lang="de-AT" sz="1800" dirty="0" smtClean="0"/>
              <a:t> </a:t>
            </a:r>
            <a:r>
              <a:rPr lang="de-AT" sz="1800" dirty="0" err="1" smtClean="0"/>
              <a:t>following</a:t>
            </a:r>
            <a:r>
              <a:rPr lang="de-AT" sz="1800" dirty="0" smtClean="0"/>
              <a:t> </a:t>
            </a:r>
            <a:r>
              <a:rPr lang="de-AT" sz="1800" dirty="0" err="1" smtClean="0"/>
              <a:t>class</a:t>
            </a:r>
            <a:endParaRPr lang="de-AT" sz="1800" dirty="0"/>
          </a:p>
        </p:txBody>
      </p:sp>
      <p:pic>
        <p:nvPicPr>
          <p:cNvPr id="4" name="Grafik 3"/>
          <p:cNvPicPr>
            <a:picLocks noChangeAspect="1"/>
          </p:cNvPicPr>
          <p:nvPr/>
        </p:nvPicPr>
        <p:blipFill>
          <a:blip r:embed="rId2"/>
          <a:stretch>
            <a:fillRect/>
          </a:stretch>
        </p:blipFill>
        <p:spPr>
          <a:xfrm>
            <a:off x="683568" y="1556792"/>
            <a:ext cx="3672408" cy="3652367"/>
          </a:xfrm>
          <a:prstGeom prst="rect">
            <a:avLst/>
          </a:prstGeom>
        </p:spPr>
      </p:pic>
      <p:sp>
        <p:nvSpPr>
          <p:cNvPr id="5" name="Textfeld 4"/>
          <p:cNvSpPr txBox="1"/>
          <p:nvPr/>
        </p:nvSpPr>
        <p:spPr>
          <a:xfrm>
            <a:off x="299210" y="5301208"/>
            <a:ext cx="8495052" cy="646331"/>
          </a:xfrm>
          <a:prstGeom prst="rect">
            <a:avLst/>
          </a:prstGeom>
          <a:solidFill>
            <a:schemeClr val="bg1"/>
          </a:solidFill>
        </p:spPr>
        <p:txBody>
          <a:bodyPr wrap="square" rtlCol="0">
            <a:spAutoFit/>
          </a:bodyPr>
          <a:lstStyle/>
          <a:p>
            <a:r>
              <a:rPr lang="de-AT" dirty="0" err="1" smtClean="0"/>
              <a:t>Construct</a:t>
            </a:r>
            <a:r>
              <a:rPr lang="de-AT" dirty="0" smtClean="0"/>
              <a:t> a </a:t>
            </a:r>
            <a:r>
              <a:rPr lang="de-AT" dirty="0" err="1" smtClean="0"/>
              <a:t>list</a:t>
            </a:r>
            <a:r>
              <a:rPr lang="de-AT" dirty="0" smtClean="0"/>
              <a:t> </a:t>
            </a:r>
            <a:r>
              <a:rPr lang="de-AT" dirty="0" err="1" smtClean="0"/>
              <a:t>of</a:t>
            </a:r>
            <a:r>
              <a:rPr lang="de-AT" dirty="0" smtClean="0"/>
              <a:t> </a:t>
            </a:r>
            <a:r>
              <a:rPr lang="de-AT" dirty="0" err="1"/>
              <a:t>p</a:t>
            </a:r>
            <a:r>
              <a:rPr lang="de-AT" dirty="0" err="1" smtClean="0"/>
              <a:t>ersons</a:t>
            </a:r>
            <a:r>
              <a:rPr lang="de-AT" dirty="0" smtClean="0"/>
              <a:t>. </a:t>
            </a:r>
            <a:r>
              <a:rPr lang="de-AT" dirty="0" err="1" smtClean="0"/>
              <a:t>Use</a:t>
            </a:r>
            <a:r>
              <a:rPr lang="de-AT" dirty="0" smtClean="0"/>
              <a:t> </a:t>
            </a:r>
            <a:r>
              <a:rPr lang="de-AT" dirty="0" err="1" smtClean="0"/>
              <a:t>the</a:t>
            </a:r>
            <a:r>
              <a:rPr lang="de-AT" dirty="0" smtClean="0"/>
              <a:t> </a:t>
            </a:r>
            <a:r>
              <a:rPr lang="de-AT" dirty="0" err="1" smtClean="0"/>
              <a:t>list</a:t>
            </a:r>
            <a:r>
              <a:rPr lang="de-AT" dirty="0" smtClean="0"/>
              <a:t> </a:t>
            </a:r>
            <a:r>
              <a:rPr lang="de-AT" dirty="0" err="1" smtClean="0"/>
              <a:t>to</a:t>
            </a:r>
            <a:r>
              <a:rPr lang="de-AT" dirty="0" smtClean="0"/>
              <a:t> </a:t>
            </a:r>
            <a:r>
              <a:rPr lang="de-AT" dirty="0" err="1" smtClean="0"/>
              <a:t>construct</a:t>
            </a:r>
            <a:r>
              <a:rPr lang="de-AT" dirty="0" smtClean="0"/>
              <a:t> a </a:t>
            </a:r>
            <a:r>
              <a:rPr lang="de-AT" dirty="0" err="1"/>
              <a:t>m</a:t>
            </a:r>
            <a:r>
              <a:rPr lang="de-AT" dirty="0" err="1" smtClean="0"/>
              <a:t>ap</a:t>
            </a:r>
            <a:r>
              <a:rPr lang="de-AT" dirty="0" smtClean="0"/>
              <a:t> </a:t>
            </a:r>
            <a:r>
              <a:rPr lang="de-AT" dirty="0" err="1" smtClean="0"/>
              <a:t>using</a:t>
            </a:r>
            <a:r>
              <a:rPr lang="de-AT" dirty="0" smtClean="0"/>
              <a:t> </a:t>
            </a:r>
            <a:r>
              <a:rPr lang="de-AT" dirty="0" err="1" smtClean="0"/>
              <a:t>the</a:t>
            </a:r>
            <a:r>
              <a:rPr lang="de-AT" dirty="0" smtClean="0"/>
              <a:t> </a:t>
            </a:r>
            <a:r>
              <a:rPr lang="de-AT" dirty="0" err="1" smtClean="0"/>
              <a:t>person's</a:t>
            </a:r>
            <a:r>
              <a:rPr lang="de-AT" dirty="0" smtClean="0"/>
              <a:t> </a:t>
            </a:r>
            <a:r>
              <a:rPr lang="de-AT" dirty="0" err="1" smtClean="0"/>
              <a:t>id</a:t>
            </a:r>
            <a:r>
              <a:rPr lang="de-AT" dirty="0" smtClean="0"/>
              <a:t> </a:t>
            </a:r>
            <a:r>
              <a:rPr lang="de-AT" dirty="0" err="1" smtClean="0"/>
              <a:t>as</a:t>
            </a:r>
            <a:r>
              <a:rPr lang="de-AT" dirty="0" smtClean="0"/>
              <a:t> </a:t>
            </a:r>
            <a:r>
              <a:rPr lang="de-AT" dirty="0" err="1" smtClean="0"/>
              <a:t>the</a:t>
            </a:r>
            <a:r>
              <a:rPr lang="de-AT" dirty="0" smtClean="0"/>
              <a:t> </a:t>
            </a:r>
            <a:r>
              <a:rPr lang="de-AT" dirty="0" err="1" smtClean="0"/>
              <a:t>key</a:t>
            </a:r>
            <a:r>
              <a:rPr lang="de-AT" dirty="0" smtClean="0"/>
              <a:t> </a:t>
            </a:r>
            <a:r>
              <a:rPr lang="de-AT" dirty="0" err="1" smtClean="0"/>
              <a:t>and</a:t>
            </a:r>
            <a:r>
              <a:rPr lang="de-AT" dirty="0" smtClean="0"/>
              <a:t> </a:t>
            </a:r>
            <a:r>
              <a:rPr lang="de-AT" dirty="0" err="1" smtClean="0"/>
              <a:t>person</a:t>
            </a:r>
            <a:r>
              <a:rPr lang="de-AT" dirty="0" smtClean="0"/>
              <a:t> </a:t>
            </a:r>
            <a:r>
              <a:rPr lang="de-AT" dirty="0" err="1" smtClean="0"/>
              <a:t>itself</a:t>
            </a:r>
            <a:r>
              <a:rPr lang="de-AT" dirty="0" smtClean="0"/>
              <a:t> </a:t>
            </a:r>
            <a:r>
              <a:rPr lang="de-AT" dirty="0" err="1" smtClean="0"/>
              <a:t>as</a:t>
            </a:r>
            <a:r>
              <a:rPr lang="de-AT" dirty="0" smtClean="0"/>
              <a:t> </a:t>
            </a:r>
            <a:r>
              <a:rPr lang="de-AT" dirty="0" err="1" smtClean="0"/>
              <a:t>the</a:t>
            </a:r>
            <a:r>
              <a:rPr lang="de-AT" dirty="0" smtClean="0"/>
              <a:t> </a:t>
            </a:r>
            <a:r>
              <a:rPr lang="de-AT" dirty="0" err="1" smtClean="0"/>
              <a:t>value</a:t>
            </a:r>
            <a:r>
              <a:rPr lang="de-AT" dirty="0" smtClean="0"/>
              <a:t>. </a:t>
            </a:r>
            <a:r>
              <a:rPr lang="de-AT" dirty="0" err="1" smtClean="0"/>
              <a:t>Solve</a:t>
            </a:r>
            <a:r>
              <a:rPr lang="de-AT" dirty="0" smtClean="0"/>
              <a:t> </a:t>
            </a:r>
            <a:r>
              <a:rPr lang="de-AT" dirty="0" err="1" smtClean="0"/>
              <a:t>this</a:t>
            </a:r>
            <a:r>
              <a:rPr lang="de-AT" dirty="0" smtClean="0"/>
              <a:t> </a:t>
            </a:r>
            <a:r>
              <a:rPr lang="de-AT" dirty="0" err="1" smtClean="0"/>
              <a:t>exercise</a:t>
            </a:r>
            <a:r>
              <a:rPr lang="de-AT" dirty="0" smtClean="0"/>
              <a:t> </a:t>
            </a:r>
            <a:r>
              <a:rPr lang="de-AT" dirty="0" err="1" smtClean="0"/>
              <a:t>by</a:t>
            </a:r>
            <a:r>
              <a:rPr lang="de-AT" dirty="0" smtClean="0"/>
              <a:t> </a:t>
            </a:r>
            <a:r>
              <a:rPr lang="de-AT" dirty="0" err="1" smtClean="0"/>
              <a:t>using</a:t>
            </a:r>
            <a:r>
              <a:rPr lang="de-AT" dirty="0" smtClean="0"/>
              <a:t> internal </a:t>
            </a:r>
            <a:r>
              <a:rPr lang="de-AT" dirty="0" err="1" smtClean="0"/>
              <a:t>and</a:t>
            </a:r>
            <a:r>
              <a:rPr lang="de-AT" dirty="0" smtClean="0"/>
              <a:t> </a:t>
            </a:r>
            <a:r>
              <a:rPr lang="de-AT" dirty="0" err="1" smtClean="0"/>
              <a:t>external</a:t>
            </a:r>
            <a:r>
              <a:rPr lang="de-AT" dirty="0" smtClean="0"/>
              <a:t> </a:t>
            </a:r>
            <a:r>
              <a:rPr lang="de-AT" dirty="0" err="1" smtClean="0"/>
              <a:t>iteration</a:t>
            </a:r>
            <a:r>
              <a:rPr lang="de-AT" dirty="0" smtClean="0"/>
              <a:t>.</a:t>
            </a:r>
          </a:p>
        </p:txBody>
      </p:sp>
    </p:spTree>
    <p:extLst>
      <p:ext uri="{BB962C8B-B14F-4D97-AF65-F5344CB8AC3E}">
        <p14:creationId xmlns:p14="http://schemas.microsoft.com/office/powerpoint/2010/main" val="97619383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Agenda</a:t>
            </a:r>
            <a:endParaRPr lang="de-AT" dirty="0"/>
          </a:p>
        </p:txBody>
      </p:sp>
      <p:sp>
        <p:nvSpPr>
          <p:cNvPr id="3" name="Inhaltsplatzhalter 2"/>
          <p:cNvSpPr>
            <a:spLocks noGrp="1"/>
          </p:cNvSpPr>
          <p:nvPr>
            <p:ph idx="1"/>
          </p:nvPr>
        </p:nvSpPr>
        <p:spPr>
          <a:xfrm>
            <a:off x="457200" y="1340768"/>
            <a:ext cx="8229600" cy="4525963"/>
          </a:xfrm>
        </p:spPr>
        <p:txBody>
          <a:bodyPr/>
          <a:lstStyle/>
          <a:p>
            <a:r>
              <a:rPr lang="de-AT" dirty="0" smtClean="0"/>
              <a:t>Collections &amp; Lambdas </a:t>
            </a:r>
          </a:p>
          <a:p>
            <a:pPr lvl="1"/>
            <a:r>
              <a:rPr lang="de-AT" dirty="0" err="1" smtClean="0"/>
              <a:t>External</a:t>
            </a:r>
            <a:r>
              <a:rPr lang="de-AT" dirty="0" smtClean="0"/>
              <a:t> vs. internal Iteration</a:t>
            </a:r>
          </a:p>
          <a:p>
            <a:pPr lvl="1"/>
            <a:r>
              <a:rPr lang="de-AT" dirty="0" err="1" smtClean="0">
                <a:solidFill>
                  <a:srgbClr val="FF0000"/>
                </a:solidFill>
              </a:rPr>
              <a:t>Enhancements</a:t>
            </a:r>
            <a:r>
              <a:rPr lang="de-AT" dirty="0" smtClean="0">
                <a:solidFill>
                  <a:srgbClr val="FF0000"/>
                </a:solidFill>
              </a:rPr>
              <a:t> on Collections</a:t>
            </a:r>
          </a:p>
          <a:p>
            <a:pPr lvl="1"/>
            <a:r>
              <a:rPr lang="de-AT" dirty="0" smtClean="0"/>
              <a:t>Streams</a:t>
            </a:r>
          </a:p>
          <a:p>
            <a:pPr lvl="1"/>
            <a:r>
              <a:rPr lang="de-AT" dirty="0" smtClean="0"/>
              <a:t>Filter-</a:t>
            </a:r>
            <a:r>
              <a:rPr lang="de-AT" dirty="0" err="1" smtClean="0"/>
              <a:t>Map</a:t>
            </a:r>
            <a:r>
              <a:rPr lang="de-AT" dirty="0" smtClean="0"/>
              <a:t>-</a:t>
            </a:r>
            <a:r>
              <a:rPr lang="de-AT" dirty="0" err="1" smtClean="0"/>
              <a:t>Reduce</a:t>
            </a:r>
            <a:endParaRPr lang="de-AT" dirty="0" smtClean="0"/>
          </a:p>
          <a:p>
            <a:pPr lvl="1"/>
            <a:r>
              <a:rPr lang="de-AT" dirty="0" smtClean="0"/>
              <a:t>Lambda </a:t>
            </a:r>
            <a:r>
              <a:rPr lang="de-AT" dirty="0" err="1" smtClean="0"/>
              <a:t>Pitfalls</a:t>
            </a:r>
            <a:endParaRPr lang="de-AT" dirty="0" smtClean="0"/>
          </a:p>
        </p:txBody>
      </p:sp>
    </p:spTree>
    <p:extLst>
      <p:ext uri="{BB962C8B-B14F-4D97-AF65-F5344CB8AC3E}">
        <p14:creationId xmlns:p14="http://schemas.microsoft.com/office/powerpoint/2010/main" val="63195231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Interface </a:t>
            </a:r>
            <a:r>
              <a:rPr lang="de-AT" dirty="0" err="1" smtClean="0">
                <a:latin typeface="Courier New" panose="02070309020205020404" pitchFamily="49" charset="0"/>
                <a:cs typeface="Courier New" panose="02070309020205020404" pitchFamily="49" charset="0"/>
              </a:rPr>
              <a:t>Predicate</a:t>
            </a:r>
            <a:r>
              <a:rPr lang="de-AT" dirty="0" smtClean="0">
                <a:latin typeface="Courier New" panose="02070309020205020404" pitchFamily="49" charset="0"/>
                <a:cs typeface="Courier New" panose="02070309020205020404" pitchFamily="49" charset="0"/>
              </a:rPr>
              <a:t>&lt;T&gt;</a:t>
            </a:r>
            <a:endParaRPr lang="de-AT" dirty="0">
              <a:latin typeface="Courier New" panose="02070309020205020404" pitchFamily="49" charset="0"/>
              <a:cs typeface="Courier New" panose="02070309020205020404" pitchFamily="49" charset="0"/>
            </a:endParaRPr>
          </a:p>
        </p:txBody>
      </p:sp>
      <p:pic>
        <p:nvPicPr>
          <p:cNvPr id="4" name="Grafik 3"/>
          <p:cNvPicPr>
            <a:picLocks noChangeAspect="1"/>
          </p:cNvPicPr>
          <p:nvPr/>
        </p:nvPicPr>
        <p:blipFill>
          <a:blip r:embed="rId2"/>
          <a:stretch>
            <a:fillRect/>
          </a:stretch>
        </p:blipFill>
        <p:spPr>
          <a:xfrm>
            <a:off x="457200" y="1556792"/>
            <a:ext cx="8276138" cy="1800200"/>
          </a:xfrm>
          <a:prstGeom prst="rect">
            <a:avLst/>
          </a:prstGeom>
        </p:spPr>
      </p:pic>
    </p:spTree>
    <p:extLst>
      <p:ext uri="{BB962C8B-B14F-4D97-AF65-F5344CB8AC3E}">
        <p14:creationId xmlns:p14="http://schemas.microsoft.com/office/powerpoint/2010/main" val="132035624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Interface </a:t>
            </a:r>
            <a:r>
              <a:rPr lang="de-AT" dirty="0" err="1" smtClean="0">
                <a:latin typeface="Courier New" panose="02070309020205020404" pitchFamily="49" charset="0"/>
                <a:cs typeface="Courier New" panose="02070309020205020404" pitchFamily="49" charset="0"/>
              </a:rPr>
              <a:t>Predicate</a:t>
            </a:r>
            <a:r>
              <a:rPr lang="de-AT" dirty="0" smtClean="0">
                <a:latin typeface="Courier New" panose="02070309020205020404" pitchFamily="49" charset="0"/>
                <a:cs typeface="Courier New" panose="02070309020205020404" pitchFamily="49" charset="0"/>
              </a:rPr>
              <a:t>&lt;T&gt;</a:t>
            </a:r>
            <a:endParaRPr lang="de-AT" dirty="0">
              <a:latin typeface="Courier New" panose="02070309020205020404" pitchFamily="49" charset="0"/>
              <a:cs typeface="Courier New" panose="02070309020205020404" pitchFamily="49" charset="0"/>
            </a:endParaRPr>
          </a:p>
        </p:txBody>
      </p:sp>
      <p:pic>
        <p:nvPicPr>
          <p:cNvPr id="3" name="Grafik 2"/>
          <p:cNvPicPr>
            <a:picLocks noChangeAspect="1"/>
          </p:cNvPicPr>
          <p:nvPr/>
        </p:nvPicPr>
        <p:blipFill>
          <a:blip r:embed="rId2"/>
          <a:stretch>
            <a:fillRect/>
          </a:stretch>
        </p:blipFill>
        <p:spPr>
          <a:xfrm>
            <a:off x="457200" y="1844824"/>
            <a:ext cx="8226897" cy="2299394"/>
          </a:xfrm>
          <a:prstGeom prst="rect">
            <a:avLst/>
          </a:prstGeom>
        </p:spPr>
      </p:pic>
      <p:sp>
        <p:nvSpPr>
          <p:cNvPr id="5" name="Textfeld 4"/>
          <p:cNvSpPr txBox="1"/>
          <p:nvPr/>
        </p:nvSpPr>
        <p:spPr>
          <a:xfrm>
            <a:off x="468040" y="1441919"/>
            <a:ext cx="1039708" cy="369332"/>
          </a:xfrm>
          <a:prstGeom prst="rect">
            <a:avLst/>
          </a:prstGeom>
          <a:noFill/>
        </p:spPr>
        <p:txBody>
          <a:bodyPr wrap="none" rtlCol="0">
            <a:spAutoFit/>
          </a:bodyPr>
          <a:lstStyle/>
          <a:p>
            <a:r>
              <a:rPr lang="de-AT" dirty="0" err="1" smtClean="0"/>
              <a:t>Example</a:t>
            </a:r>
            <a:r>
              <a:rPr lang="de-AT" dirty="0" smtClean="0"/>
              <a:t>:</a:t>
            </a:r>
            <a:endParaRPr lang="de-AT" dirty="0"/>
          </a:p>
        </p:txBody>
      </p:sp>
      <p:sp>
        <p:nvSpPr>
          <p:cNvPr id="6" name="Textfeld 5"/>
          <p:cNvSpPr txBox="1"/>
          <p:nvPr/>
        </p:nvSpPr>
        <p:spPr>
          <a:xfrm>
            <a:off x="683568" y="2132856"/>
            <a:ext cx="7632848" cy="307777"/>
          </a:xfrm>
          <a:prstGeom prst="rect">
            <a:avLst/>
          </a:prstGeom>
          <a:solidFill>
            <a:srgbClr val="E0E0E0"/>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define</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a:solidFill>
                  <a:srgbClr val="FF0000"/>
                </a:solidFill>
                <a:latin typeface="Courier New" panose="02070309020205020404" pitchFamily="49" charset="0"/>
                <a:cs typeface="Courier New" panose="02070309020205020404" pitchFamily="49" charset="0"/>
              </a:rPr>
              <a:t>p</a:t>
            </a:r>
            <a:r>
              <a:rPr lang="de-AT" sz="1400" b="1" dirty="0" err="1" smtClean="0">
                <a:solidFill>
                  <a:srgbClr val="FF0000"/>
                </a:solidFill>
                <a:latin typeface="Courier New" panose="02070309020205020404" pitchFamily="49" charset="0"/>
                <a:cs typeface="Courier New" panose="02070309020205020404" pitchFamily="49" charset="0"/>
              </a:rPr>
              <a:t>redicates</a:t>
            </a:r>
            <a:endParaRPr lang="en-GB" sz="1400" b="1"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2861084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Interface </a:t>
            </a:r>
            <a:r>
              <a:rPr lang="de-AT" dirty="0" err="1" smtClean="0">
                <a:latin typeface="Courier New" panose="02070309020205020404" pitchFamily="49" charset="0"/>
                <a:cs typeface="Courier New" panose="02070309020205020404" pitchFamily="49" charset="0"/>
              </a:rPr>
              <a:t>Predicate</a:t>
            </a:r>
            <a:r>
              <a:rPr lang="de-AT" dirty="0" smtClean="0">
                <a:latin typeface="Courier New" panose="02070309020205020404" pitchFamily="49" charset="0"/>
                <a:cs typeface="Courier New" panose="02070309020205020404" pitchFamily="49" charset="0"/>
              </a:rPr>
              <a:t>&lt;T&gt;</a:t>
            </a:r>
            <a:endParaRPr lang="de-AT" dirty="0">
              <a:latin typeface="Courier New" panose="02070309020205020404" pitchFamily="49" charset="0"/>
              <a:cs typeface="Courier New" panose="02070309020205020404" pitchFamily="49" charset="0"/>
            </a:endParaRPr>
          </a:p>
        </p:txBody>
      </p:sp>
      <p:sp>
        <p:nvSpPr>
          <p:cNvPr id="5" name="Textfeld 4"/>
          <p:cNvSpPr txBox="1"/>
          <p:nvPr/>
        </p:nvSpPr>
        <p:spPr>
          <a:xfrm>
            <a:off x="468040" y="1441919"/>
            <a:ext cx="4119013" cy="369332"/>
          </a:xfrm>
          <a:prstGeom prst="rect">
            <a:avLst/>
          </a:prstGeom>
          <a:noFill/>
        </p:spPr>
        <p:txBody>
          <a:bodyPr wrap="none" rtlCol="0">
            <a:spAutoFit/>
          </a:bodyPr>
          <a:lstStyle/>
          <a:p>
            <a:r>
              <a:rPr lang="de-AT" dirty="0" err="1" smtClean="0"/>
              <a:t>Examples</a:t>
            </a:r>
            <a:r>
              <a:rPr lang="de-AT" dirty="0" smtClean="0"/>
              <a:t> </a:t>
            </a:r>
            <a:r>
              <a:rPr lang="de-AT" dirty="0" err="1" smtClean="0"/>
              <a:t>for</a:t>
            </a:r>
            <a:r>
              <a:rPr lang="de-AT" dirty="0" smtClean="0"/>
              <a:t> </a:t>
            </a:r>
            <a:r>
              <a:rPr lang="de-AT" dirty="0" err="1" smtClean="0"/>
              <a:t>using</a:t>
            </a:r>
            <a:r>
              <a:rPr lang="de-AT" dirty="0" smtClean="0"/>
              <a:t> </a:t>
            </a:r>
            <a:r>
              <a:rPr lang="de-AT" dirty="0" err="1" smtClean="0">
                <a:latin typeface="Courier New" panose="02070309020205020404" pitchFamily="49" charset="0"/>
                <a:cs typeface="Courier New" panose="02070309020205020404" pitchFamily="49" charset="0"/>
              </a:rPr>
              <a:t>negate</a:t>
            </a:r>
            <a:r>
              <a:rPr lang="de-AT" dirty="0" smtClean="0">
                <a:latin typeface="Courier New" panose="02070309020205020404" pitchFamily="49" charset="0"/>
                <a:cs typeface="Courier New" panose="02070309020205020404" pitchFamily="49" charset="0"/>
              </a:rPr>
              <a:t>, </a:t>
            </a:r>
            <a:r>
              <a:rPr lang="de-AT" dirty="0" err="1" smtClean="0">
                <a:latin typeface="Courier New" panose="02070309020205020404" pitchFamily="49" charset="0"/>
                <a:cs typeface="Courier New" panose="02070309020205020404" pitchFamily="49" charset="0"/>
              </a:rPr>
              <a:t>and</a:t>
            </a:r>
            <a:r>
              <a:rPr lang="de-AT" dirty="0" smtClean="0">
                <a:latin typeface="Courier New" panose="02070309020205020404" pitchFamily="49" charset="0"/>
                <a:cs typeface="Courier New" panose="02070309020205020404" pitchFamily="49" charset="0"/>
              </a:rPr>
              <a:t>, </a:t>
            </a:r>
            <a:r>
              <a:rPr lang="de-AT" dirty="0" err="1" smtClean="0">
                <a:latin typeface="Courier New" panose="02070309020205020404" pitchFamily="49" charset="0"/>
                <a:cs typeface="Courier New" panose="02070309020205020404" pitchFamily="49" charset="0"/>
              </a:rPr>
              <a:t>or</a:t>
            </a:r>
            <a:r>
              <a:rPr lang="de-AT" dirty="0" smtClean="0"/>
              <a:t>:</a:t>
            </a:r>
            <a:endParaRPr lang="de-AT" dirty="0"/>
          </a:p>
        </p:txBody>
      </p:sp>
      <p:pic>
        <p:nvPicPr>
          <p:cNvPr id="4" name="Grafik 3"/>
          <p:cNvPicPr>
            <a:picLocks noChangeAspect="1"/>
          </p:cNvPicPr>
          <p:nvPr/>
        </p:nvPicPr>
        <p:blipFill>
          <a:blip r:embed="rId3"/>
          <a:stretch>
            <a:fillRect/>
          </a:stretch>
        </p:blipFill>
        <p:spPr>
          <a:xfrm>
            <a:off x="457200" y="1841429"/>
            <a:ext cx="8416190" cy="4175537"/>
          </a:xfrm>
          <a:prstGeom prst="rect">
            <a:avLst/>
          </a:prstGeom>
        </p:spPr>
      </p:pic>
      <p:sp>
        <p:nvSpPr>
          <p:cNvPr id="6" name="Textfeld 5"/>
          <p:cNvSpPr txBox="1"/>
          <p:nvPr/>
        </p:nvSpPr>
        <p:spPr>
          <a:xfrm>
            <a:off x="755576" y="2564904"/>
            <a:ext cx="7632848" cy="307777"/>
          </a:xfrm>
          <a:prstGeom prst="rect">
            <a:avLst/>
          </a:prstGeom>
          <a:solidFill>
            <a:srgbClr val="E0E0E0"/>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simple </a:t>
            </a:r>
            <a:r>
              <a:rPr lang="de-AT" sz="1400" b="1" dirty="0" err="1" smtClean="0">
                <a:solidFill>
                  <a:srgbClr val="FF0000"/>
                </a:solidFill>
                <a:latin typeface="Courier New" panose="02070309020205020404" pitchFamily="49" charset="0"/>
                <a:cs typeface="Courier New" panose="02070309020205020404" pitchFamily="49" charset="0"/>
              </a:rPr>
              <a:t>predicates</a:t>
            </a:r>
            <a:endParaRPr lang="en-GB" sz="1400" b="1" dirty="0">
              <a:solidFill>
                <a:srgbClr val="FF0000"/>
              </a:solidFill>
              <a:latin typeface="Courier New" panose="02070309020205020404" pitchFamily="49" charset="0"/>
              <a:cs typeface="Courier New" panose="02070309020205020404" pitchFamily="49" charset="0"/>
            </a:endParaRPr>
          </a:p>
        </p:txBody>
      </p:sp>
      <p:sp>
        <p:nvSpPr>
          <p:cNvPr id="7" name="Textfeld 6"/>
          <p:cNvSpPr txBox="1"/>
          <p:nvPr/>
        </p:nvSpPr>
        <p:spPr>
          <a:xfrm>
            <a:off x="755576" y="3288379"/>
            <a:ext cx="7632848" cy="307777"/>
          </a:xfrm>
          <a:prstGeom prst="rect">
            <a:avLst/>
          </a:prstGeom>
          <a:solidFill>
            <a:srgbClr val="E0E0E0"/>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negation</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of</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predicates</a:t>
            </a:r>
            <a:endParaRPr lang="en-GB" sz="1400" b="1" dirty="0">
              <a:solidFill>
                <a:srgbClr val="FF0000"/>
              </a:solidFill>
              <a:latin typeface="Courier New" panose="02070309020205020404" pitchFamily="49" charset="0"/>
              <a:cs typeface="Courier New" panose="02070309020205020404" pitchFamily="49" charset="0"/>
            </a:endParaRPr>
          </a:p>
        </p:txBody>
      </p:sp>
      <p:sp>
        <p:nvSpPr>
          <p:cNvPr id="8" name="Textfeld 7"/>
          <p:cNvSpPr txBox="1"/>
          <p:nvPr/>
        </p:nvSpPr>
        <p:spPr>
          <a:xfrm>
            <a:off x="755576" y="4011854"/>
            <a:ext cx="7632848" cy="307777"/>
          </a:xfrm>
          <a:prstGeom prst="rect">
            <a:avLst/>
          </a:prstGeom>
          <a:solidFill>
            <a:srgbClr val="E0E0E0"/>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combining</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predicates</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using</a:t>
            </a:r>
            <a:r>
              <a:rPr lang="de-AT" sz="1400" b="1" dirty="0" smtClean="0">
                <a:solidFill>
                  <a:srgbClr val="FF0000"/>
                </a:solidFill>
                <a:latin typeface="Courier New" panose="02070309020205020404" pitchFamily="49" charset="0"/>
                <a:cs typeface="Courier New" panose="02070309020205020404" pitchFamily="49" charset="0"/>
              </a:rPr>
              <a:t> AND</a:t>
            </a:r>
            <a:endParaRPr lang="en-GB" sz="1400" b="1" dirty="0">
              <a:solidFill>
                <a:srgbClr val="FF0000"/>
              </a:solidFill>
              <a:latin typeface="Courier New" panose="02070309020205020404" pitchFamily="49" charset="0"/>
              <a:cs typeface="Courier New" panose="02070309020205020404" pitchFamily="49" charset="0"/>
            </a:endParaRPr>
          </a:p>
        </p:txBody>
      </p:sp>
      <p:sp>
        <p:nvSpPr>
          <p:cNvPr id="9" name="Textfeld 8"/>
          <p:cNvSpPr txBox="1"/>
          <p:nvPr/>
        </p:nvSpPr>
        <p:spPr>
          <a:xfrm>
            <a:off x="755576" y="4713708"/>
            <a:ext cx="7632848" cy="307777"/>
          </a:xfrm>
          <a:prstGeom prst="rect">
            <a:avLst/>
          </a:prstGeom>
          <a:solidFill>
            <a:srgbClr val="E0E0E0"/>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combining</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predicates</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using</a:t>
            </a:r>
            <a:r>
              <a:rPr lang="de-AT" sz="1400" b="1" dirty="0" smtClean="0">
                <a:solidFill>
                  <a:srgbClr val="FF0000"/>
                </a:solidFill>
                <a:latin typeface="Courier New" panose="02070309020205020404" pitchFamily="49" charset="0"/>
                <a:cs typeface="Courier New" panose="02070309020205020404" pitchFamily="49" charset="0"/>
              </a:rPr>
              <a:t> OR</a:t>
            </a:r>
            <a:endParaRPr lang="en-GB" sz="1400" b="1"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7720230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a:latin typeface="Courier New" panose="02070309020205020404" pitchFamily="49" charset="0"/>
                <a:cs typeface="Courier New" panose="02070309020205020404" pitchFamily="49" charset="0"/>
              </a:rPr>
              <a:t>r</a:t>
            </a:r>
            <a:r>
              <a:rPr lang="de-AT" dirty="0" err="1" smtClean="0">
                <a:latin typeface="Courier New" panose="02070309020205020404" pitchFamily="49" charset="0"/>
                <a:cs typeface="Courier New" panose="02070309020205020404" pitchFamily="49" charset="0"/>
              </a:rPr>
              <a:t>emoveIf</a:t>
            </a:r>
            <a:r>
              <a:rPr lang="de-AT" dirty="0" smtClean="0"/>
              <a:t> </a:t>
            </a:r>
            <a:r>
              <a:rPr lang="de-AT" dirty="0" err="1" smtClean="0"/>
              <a:t>Method</a:t>
            </a:r>
            <a:r>
              <a:rPr lang="de-AT" dirty="0" smtClean="0"/>
              <a:t> in Collection</a:t>
            </a:r>
            <a:endParaRPr lang="de-AT" dirty="0"/>
          </a:p>
        </p:txBody>
      </p:sp>
      <p:pic>
        <p:nvPicPr>
          <p:cNvPr id="4" name="Grafik 3"/>
          <p:cNvPicPr>
            <a:picLocks noChangeAspect="1"/>
          </p:cNvPicPr>
          <p:nvPr/>
        </p:nvPicPr>
        <p:blipFill>
          <a:blip r:embed="rId2"/>
          <a:stretch>
            <a:fillRect/>
          </a:stretch>
        </p:blipFill>
        <p:spPr>
          <a:xfrm>
            <a:off x="457200" y="1189038"/>
            <a:ext cx="7524750" cy="457200"/>
          </a:xfrm>
          <a:prstGeom prst="rect">
            <a:avLst/>
          </a:prstGeom>
        </p:spPr>
      </p:pic>
      <p:pic>
        <p:nvPicPr>
          <p:cNvPr id="5" name="Grafik 4"/>
          <p:cNvPicPr>
            <a:picLocks noChangeAspect="1"/>
          </p:cNvPicPr>
          <p:nvPr/>
        </p:nvPicPr>
        <p:blipFill>
          <a:blip r:embed="rId3"/>
          <a:stretch>
            <a:fillRect/>
          </a:stretch>
        </p:blipFill>
        <p:spPr>
          <a:xfrm>
            <a:off x="457200" y="2276872"/>
            <a:ext cx="8288920" cy="3744416"/>
          </a:xfrm>
          <a:prstGeom prst="rect">
            <a:avLst/>
          </a:prstGeom>
        </p:spPr>
      </p:pic>
      <p:sp>
        <p:nvSpPr>
          <p:cNvPr id="6" name="Textfeld 5"/>
          <p:cNvSpPr txBox="1"/>
          <p:nvPr/>
        </p:nvSpPr>
        <p:spPr>
          <a:xfrm>
            <a:off x="457200" y="1848897"/>
            <a:ext cx="1039708" cy="369332"/>
          </a:xfrm>
          <a:prstGeom prst="rect">
            <a:avLst/>
          </a:prstGeom>
          <a:noFill/>
        </p:spPr>
        <p:txBody>
          <a:bodyPr wrap="none" rtlCol="0">
            <a:spAutoFit/>
          </a:bodyPr>
          <a:lstStyle/>
          <a:p>
            <a:r>
              <a:rPr lang="de-AT" dirty="0" err="1" smtClean="0"/>
              <a:t>Example</a:t>
            </a:r>
            <a:r>
              <a:rPr lang="de-AT" dirty="0" smtClean="0"/>
              <a:t>:</a:t>
            </a:r>
            <a:endParaRPr lang="de-AT" dirty="0"/>
          </a:p>
        </p:txBody>
      </p:sp>
      <p:sp>
        <p:nvSpPr>
          <p:cNvPr id="7" name="Textfeld 6"/>
          <p:cNvSpPr txBox="1"/>
          <p:nvPr/>
        </p:nvSpPr>
        <p:spPr>
          <a:xfrm>
            <a:off x="683568" y="2996952"/>
            <a:ext cx="7632848" cy="307777"/>
          </a:xfrm>
          <a:prstGeom prst="rect">
            <a:avLst/>
          </a:prstGeom>
          <a:solidFill>
            <a:srgbClr val="E0E0E0"/>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remove</a:t>
            </a:r>
            <a:endParaRPr lang="en-GB" sz="1400" b="1" dirty="0">
              <a:solidFill>
                <a:srgbClr val="FF0000"/>
              </a:solidFill>
              <a:latin typeface="Courier New" panose="02070309020205020404" pitchFamily="49" charset="0"/>
              <a:cs typeface="Courier New" panose="02070309020205020404" pitchFamily="49" charset="0"/>
            </a:endParaRPr>
          </a:p>
        </p:txBody>
      </p:sp>
      <p:sp>
        <p:nvSpPr>
          <p:cNvPr id="8" name="Textfeld 7"/>
          <p:cNvSpPr txBox="1"/>
          <p:nvPr/>
        </p:nvSpPr>
        <p:spPr>
          <a:xfrm>
            <a:off x="3275856" y="4653136"/>
            <a:ext cx="4248472" cy="307777"/>
          </a:xfrm>
          <a:prstGeom prst="rect">
            <a:avLst/>
          </a:prstGeom>
          <a:solidFill>
            <a:srgbClr val="E0E0E0"/>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empty</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element</a:t>
            </a:r>
            <a:endParaRPr lang="en-GB" sz="1400" b="1" dirty="0">
              <a:solidFill>
                <a:srgbClr val="FF0000"/>
              </a:solidFill>
              <a:latin typeface="Courier New" panose="02070309020205020404" pitchFamily="49" charset="0"/>
              <a:cs typeface="Courier New" panose="02070309020205020404" pitchFamily="49" charset="0"/>
            </a:endParaRPr>
          </a:p>
        </p:txBody>
      </p:sp>
      <p:sp>
        <p:nvSpPr>
          <p:cNvPr id="9" name="Textfeld 8"/>
          <p:cNvSpPr txBox="1"/>
          <p:nvPr/>
        </p:nvSpPr>
        <p:spPr>
          <a:xfrm>
            <a:off x="3275856" y="5183323"/>
            <a:ext cx="5328592" cy="307777"/>
          </a:xfrm>
          <a:prstGeom prst="rect">
            <a:avLst/>
          </a:prstGeom>
          <a:solidFill>
            <a:srgbClr val="E0E0E0"/>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whitespace</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element</a:t>
            </a:r>
            <a:endParaRPr lang="en-GB" sz="1400" b="1"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3296400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Interface </a:t>
            </a:r>
            <a:r>
              <a:rPr lang="de-AT" dirty="0" err="1" smtClean="0">
                <a:latin typeface="Courier New" panose="02070309020205020404" pitchFamily="49" charset="0"/>
                <a:cs typeface="Courier New" panose="02070309020205020404" pitchFamily="49" charset="0"/>
              </a:rPr>
              <a:t>Function</a:t>
            </a:r>
            <a:r>
              <a:rPr lang="de-AT" dirty="0" smtClean="0">
                <a:latin typeface="Courier New" panose="02070309020205020404" pitchFamily="49" charset="0"/>
                <a:cs typeface="Courier New" panose="02070309020205020404" pitchFamily="49" charset="0"/>
              </a:rPr>
              <a:t>&lt;T,R&gt; </a:t>
            </a:r>
            <a:r>
              <a:rPr lang="de-AT" dirty="0" err="1" smtClean="0"/>
              <a:t>a</a:t>
            </a:r>
            <a:r>
              <a:rPr lang="de-AT" dirty="0" err="1" smtClean="0"/>
              <a:t>nd</a:t>
            </a:r>
            <a:r>
              <a:rPr lang="de-AT" dirty="0" smtClean="0">
                <a:latin typeface="Courier New" panose="02070309020205020404" pitchFamily="49" charset="0"/>
                <a:cs typeface="Courier New" panose="02070309020205020404" pitchFamily="49" charset="0"/>
              </a:rPr>
              <a:t> </a:t>
            </a:r>
            <a:r>
              <a:rPr lang="de-AT" dirty="0" err="1" smtClean="0">
                <a:latin typeface="Courier New" panose="02070309020205020404" pitchFamily="49" charset="0"/>
                <a:cs typeface="Courier New" panose="02070309020205020404" pitchFamily="49" charset="0"/>
              </a:rPr>
              <a:t>UnaryOperator</a:t>
            </a:r>
            <a:r>
              <a:rPr lang="de-AT" dirty="0" smtClean="0">
                <a:latin typeface="Courier New" panose="02070309020205020404" pitchFamily="49" charset="0"/>
                <a:cs typeface="Courier New" panose="02070309020205020404" pitchFamily="49" charset="0"/>
              </a:rPr>
              <a:t>&lt;T&gt;</a:t>
            </a:r>
            <a:endParaRPr lang="de-AT" dirty="0">
              <a:latin typeface="Courier New" panose="02070309020205020404" pitchFamily="49" charset="0"/>
              <a:cs typeface="Courier New" panose="02070309020205020404" pitchFamily="49" charset="0"/>
            </a:endParaRPr>
          </a:p>
        </p:txBody>
      </p:sp>
      <p:pic>
        <p:nvPicPr>
          <p:cNvPr id="3" name="Grafik 2"/>
          <p:cNvPicPr>
            <a:picLocks noChangeAspect="1"/>
          </p:cNvPicPr>
          <p:nvPr/>
        </p:nvPicPr>
        <p:blipFill>
          <a:blip r:embed="rId3"/>
          <a:stretch>
            <a:fillRect/>
          </a:stretch>
        </p:blipFill>
        <p:spPr>
          <a:xfrm>
            <a:off x="458269" y="1628800"/>
            <a:ext cx="8275030" cy="3024336"/>
          </a:xfrm>
          <a:prstGeom prst="rect">
            <a:avLst/>
          </a:prstGeom>
        </p:spPr>
      </p:pic>
      <p:sp>
        <p:nvSpPr>
          <p:cNvPr id="4" name="Textfeld 3"/>
          <p:cNvSpPr txBox="1"/>
          <p:nvPr/>
        </p:nvSpPr>
        <p:spPr>
          <a:xfrm>
            <a:off x="899592" y="2132856"/>
            <a:ext cx="7632848" cy="307777"/>
          </a:xfrm>
          <a:prstGeom prst="rect">
            <a:avLst/>
          </a:prstGeom>
          <a:solidFill>
            <a:srgbClr val="E0E0E0"/>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interfaces</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may</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have</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static</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methods</a:t>
            </a:r>
            <a:endParaRPr lang="en-GB" sz="1400" b="1"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4755968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Interface </a:t>
            </a:r>
            <a:r>
              <a:rPr lang="de-AT" dirty="0" err="1" smtClean="0">
                <a:latin typeface="Courier New" panose="02070309020205020404" pitchFamily="49" charset="0"/>
                <a:cs typeface="Courier New" panose="02070309020205020404" pitchFamily="49" charset="0"/>
              </a:rPr>
              <a:t>Function</a:t>
            </a:r>
            <a:r>
              <a:rPr lang="de-AT" dirty="0" smtClean="0">
                <a:latin typeface="Courier New" panose="02070309020205020404" pitchFamily="49" charset="0"/>
                <a:cs typeface="Courier New" panose="02070309020205020404" pitchFamily="49" charset="0"/>
              </a:rPr>
              <a:t>&lt;T,R&gt; </a:t>
            </a:r>
            <a:r>
              <a:rPr lang="de-AT" dirty="0" err="1"/>
              <a:t>and</a:t>
            </a:r>
            <a:r>
              <a:rPr lang="de-AT" dirty="0" smtClean="0">
                <a:latin typeface="Courier New" panose="02070309020205020404" pitchFamily="49" charset="0"/>
                <a:cs typeface="Courier New" panose="02070309020205020404" pitchFamily="49" charset="0"/>
              </a:rPr>
              <a:t> </a:t>
            </a:r>
            <a:r>
              <a:rPr lang="de-AT" dirty="0" err="1" smtClean="0">
                <a:latin typeface="Courier New" panose="02070309020205020404" pitchFamily="49" charset="0"/>
                <a:cs typeface="Courier New" panose="02070309020205020404" pitchFamily="49" charset="0"/>
              </a:rPr>
              <a:t>UnaryOperator</a:t>
            </a:r>
            <a:r>
              <a:rPr lang="de-AT" dirty="0" smtClean="0">
                <a:latin typeface="Courier New" panose="02070309020205020404" pitchFamily="49" charset="0"/>
                <a:cs typeface="Courier New" panose="02070309020205020404" pitchFamily="49" charset="0"/>
              </a:rPr>
              <a:t>&lt;T&gt;</a:t>
            </a:r>
            <a:endParaRPr lang="de-AT" dirty="0">
              <a:latin typeface="Courier New" panose="02070309020205020404" pitchFamily="49" charset="0"/>
              <a:cs typeface="Courier New" panose="02070309020205020404" pitchFamily="49" charset="0"/>
            </a:endParaRPr>
          </a:p>
        </p:txBody>
      </p:sp>
      <p:pic>
        <p:nvPicPr>
          <p:cNvPr id="4" name="Grafik 3"/>
          <p:cNvPicPr>
            <a:picLocks noChangeAspect="1"/>
          </p:cNvPicPr>
          <p:nvPr/>
        </p:nvPicPr>
        <p:blipFill>
          <a:blip r:embed="rId3"/>
          <a:stretch>
            <a:fillRect/>
          </a:stretch>
        </p:blipFill>
        <p:spPr>
          <a:xfrm>
            <a:off x="457200" y="1571317"/>
            <a:ext cx="8398792" cy="4665995"/>
          </a:xfrm>
          <a:prstGeom prst="rect">
            <a:avLst/>
          </a:prstGeom>
        </p:spPr>
      </p:pic>
    </p:spTree>
    <p:extLst>
      <p:ext uri="{BB962C8B-B14F-4D97-AF65-F5344CB8AC3E}">
        <p14:creationId xmlns:p14="http://schemas.microsoft.com/office/powerpoint/2010/main" val="333989997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a:latin typeface="Courier New" panose="02070309020205020404" pitchFamily="49" charset="0"/>
                <a:cs typeface="Courier New" panose="02070309020205020404" pitchFamily="49" charset="0"/>
              </a:rPr>
              <a:t>r</a:t>
            </a:r>
            <a:r>
              <a:rPr lang="de-AT" dirty="0" err="1" smtClean="0">
                <a:latin typeface="Courier New" panose="02070309020205020404" pitchFamily="49" charset="0"/>
                <a:cs typeface="Courier New" panose="02070309020205020404" pitchFamily="49" charset="0"/>
              </a:rPr>
              <a:t>eplaceAll</a:t>
            </a:r>
            <a:r>
              <a:rPr lang="de-AT" dirty="0" smtClean="0"/>
              <a:t> </a:t>
            </a:r>
            <a:r>
              <a:rPr lang="de-AT" dirty="0" err="1" smtClean="0"/>
              <a:t>Method</a:t>
            </a:r>
            <a:r>
              <a:rPr lang="de-AT" dirty="0" smtClean="0"/>
              <a:t> in List</a:t>
            </a:r>
            <a:endParaRPr lang="de-AT" dirty="0"/>
          </a:p>
        </p:txBody>
      </p:sp>
      <p:sp>
        <p:nvSpPr>
          <p:cNvPr id="6" name="Textfeld 5"/>
          <p:cNvSpPr txBox="1"/>
          <p:nvPr/>
        </p:nvSpPr>
        <p:spPr>
          <a:xfrm>
            <a:off x="457200" y="1848897"/>
            <a:ext cx="1039708" cy="369332"/>
          </a:xfrm>
          <a:prstGeom prst="rect">
            <a:avLst/>
          </a:prstGeom>
          <a:noFill/>
        </p:spPr>
        <p:txBody>
          <a:bodyPr wrap="none" rtlCol="0">
            <a:spAutoFit/>
          </a:bodyPr>
          <a:lstStyle/>
          <a:p>
            <a:r>
              <a:rPr lang="de-AT" dirty="0" err="1" smtClean="0"/>
              <a:t>Example</a:t>
            </a:r>
            <a:r>
              <a:rPr lang="de-AT" dirty="0" smtClean="0"/>
              <a:t>:</a:t>
            </a:r>
            <a:endParaRPr lang="de-AT" dirty="0"/>
          </a:p>
        </p:txBody>
      </p:sp>
      <p:pic>
        <p:nvPicPr>
          <p:cNvPr id="3" name="Grafik 2"/>
          <p:cNvPicPr>
            <a:picLocks noChangeAspect="1"/>
          </p:cNvPicPr>
          <p:nvPr/>
        </p:nvPicPr>
        <p:blipFill>
          <a:blip r:embed="rId2"/>
          <a:stretch>
            <a:fillRect/>
          </a:stretch>
        </p:blipFill>
        <p:spPr>
          <a:xfrm>
            <a:off x="457200" y="1211433"/>
            <a:ext cx="8324850" cy="457200"/>
          </a:xfrm>
          <a:prstGeom prst="rect">
            <a:avLst/>
          </a:prstGeom>
        </p:spPr>
      </p:pic>
      <p:pic>
        <p:nvPicPr>
          <p:cNvPr id="7" name="Grafik 6"/>
          <p:cNvPicPr>
            <a:picLocks noChangeAspect="1"/>
          </p:cNvPicPr>
          <p:nvPr/>
        </p:nvPicPr>
        <p:blipFill>
          <a:blip r:embed="rId3"/>
          <a:stretch>
            <a:fillRect/>
          </a:stretch>
        </p:blipFill>
        <p:spPr>
          <a:xfrm>
            <a:off x="454503" y="2492896"/>
            <a:ext cx="8397414" cy="3096344"/>
          </a:xfrm>
          <a:prstGeom prst="rect">
            <a:avLst/>
          </a:prstGeom>
        </p:spPr>
      </p:pic>
      <p:sp>
        <p:nvSpPr>
          <p:cNvPr id="8" name="Textfeld 7"/>
          <p:cNvSpPr txBox="1"/>
          <p:nvPr/>
        </p:nvSpPr>
        <p:spPr>
          <a:xfrm>
            <a:off x="755576" y="3212976"/>
            <a:ext cx="7632848" cy="307777"/>
          </a:xfrm>
          <a:prstGeom prst="rect">
            <a:avLst/>
          </a:prstGeom>
          <a:solidFill>
            <a:srgbClr val="E0E0E0"/>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handling</a:t>
            </a:r>
            <a:r>
              <a:rPr lang="de-AT" sz="1400" b="1" dirty="0" smtClean="0">
                <a:solidFill>
                  <a:srgbClr val="FF0000"/>
                </a:solidFill>
                <a:latin typeface="Courier New" panose="02070309020205020404" pitchFamily="49" charset="0"/>
                <a:cs typeface="Courier New" panose="02070309020205020404" pitchFamily="49" charset="0"/>
              </a:rPr>
              <a:t> null </a:t>
            </a:r>
            <a:r>
              <a:rPr lang="de-AT" sz="1400" b="1" dirty="0" err="1" smtClean="0">
                <a:solidFill>
                  <a:srgbClr val="FF0000"/>
                </a:solidFill>
                <a:latin typeface="Courier New" panose="02070309020205020404" pitchFamily="49" charset="0"/>
                <a:cs typeface="Courier New" panose="02070309020205020404" pitchFamily="49" charset="0"/>
              </a:rPr>
              <a:t>values</a:t>
            </a:r>
            <a:endParaRPr lang="en-GB" sz="1400" b="1" dirty="0">
              <a:solidFill>
                <a:srgbClr val="FF0000"/>
              </a:solidFill>
              <a:latin typeface="Courier New" panose="02070309020205020404" pitchFamily="49" charset="0"/>
              <a:cs typeface="Courier New" panose="02070309020205020404" pitchFamily="49" charset="0"/>
            </a:endParaRPr>
          </a:p>
        </p:txBody>
      </p:sp>
      <p:sp>
        <p:nvSpPr>
          <p:cNvPr id="9" name="Textfeld 8"/>
          <p:cNvSpPr txBox="1"/>
          <p:nvPr/>
        </p:nvSpPr>
        <p:spPr>
          <a:xfrm>
            <a:off x="755576" y="3933056"/>
            <a:ext cx="7632848" cy="307777"/>
          </a:xfrm>
          <a:prstGeom prst="rect">
            <a:avLst/>
          </a:prstGeom>
          <a:solidFill>
            <a:srgbClr val="E0E0E0"/>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trim</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whitespace</a:t>
            </a:r>
            <a:endParaRPr lang="en-GB" sz="1400" b="1" dirty="0">
              <a:solidFill>
                <a:srgbClr val="FF0000"/>
              </a:solidFill>
              <a:latin typeface="Courier New" panose="02070309020205020404" pitchFamily="49" charset="0"/>
              <a:cs typeface="Courier New" panose="02070309020205020404" pitchFamily="49" charset="0"/>
            </a:endParaRPr>
          </a:p>
        </p:txBody>
      </p:sp>
      <p:sp>
        <p:nvSpPr>
          <p:cNvPr id="10" name="Textfeld 9"/>
          <p:cNvSpPr txBox="1"/>
          <p:nvPr/>
        </p:nvSpPr>
        <p:spPr>
          <a:xfrm>
            <a:off x="755576" y="4453371"/>
            <a:ext cx="7632848" cy="307777"/>
          </a:xfrm>
          <a:prstGeom prst="rect">
            <a:avLst/>
          </a:prstGeom>
          <a:solidFill>
            <a:srgbClr val="E0E0E0"/>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remove</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empty</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values</a:t>
            </a:r>
            <a:endParaRPr lang="en-GB" sz="1400" b="1"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045248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Agenda</a:t>
            </a:r>
            <a:endParaRPr lang="de-AT" dirty="0"/>
          </a:p>
        </p:txBody>
      </p:sp>
      <p:sp>
        <p:nvSpPr>
          <p:cNvPr id="3" name="Inhaltsplatzhalter 2"/>
          <p:cNvSpPr>
            <a:spLocks noGrp="1"/>
          </p:cNvSpPr>
          <p:nvPr>
            <p:ph idx="1"/>
          </p:nvPr>
        </p:nvSpPr>
        <p:spPr>
          <a:xfrm>
            <a:off x="457200" y="1340768"/>
            <a:ext cx="8229600" cy="4525963"/>
          </a:xfrm>
        </p:spPr>
        <p:txBody>
          <a:bodyPr/>
          <a:lstStyle/>
          <a:p>
            <a:r>
              <a:rPr lang="en-US" dirty="0" smtClean="0"/>
              <a:t>Further Changes in JDK 1.8</a:t>
            </a:r>
            <a:endParaRPr lang="de-AT" dirty="0" smtClean="0"/>
          </a:p>
          <a:p>
            <a:pPr lvl="1"/>
            <a:r>
              <a:rPr lang="de-AT" dirty="0" err="1" smtClean="0"/>
              <a:t>Extensions</a:t>
            </a:r>
            <a:r>
              <a:rPr lang="de-AT" dirty="0" smtClean="0"/>
              <a:t> </a:t>
            </a:r>
            <a:r>
              <a:rPr lang="de-AT" dirty="0" err="1" smtClean="0"/>
              <a:t>of</a:t>
            </a:r>
            <a:r>
              <a:rPr lang="de-AT" dirty="0" smtClean="0"/>
              <a:t> Interface </a:t>
            </a:r>
            <a:r>
              <a:rPr lang="de-AT" dirty="0" err="1" smtClean="0"/>
              <a:t>Comparator</a:t>
            </a:r>
            <a:r>
              <a:rPr lang="de-AT" dirty="0" smtClean="0"/>
              <a:t>&lt;T&gt;</a:t>
            </a:r>
          </a:p>
          <a:p>
            <a:pPr lvl="1"/>
            <a:r>
              <a:rPr lang="de-AT" dirty="0" smtClean="0"/>
              <a:t>Class Optional&lt;T&gt;</a:t>
            </a:r>
          </a:p>
          <a:p>
            <a:pPr lvl="1"/>
            <a:r>
              <a:rPr lang="de-AT" dirty="0" smtClean="0"/>
              <a:t>Parallel Array </a:t>
            </a:r>
            <a:r>
              <a:rPr lang="de-AT" dirty="0" err="1" smtClean="0"/>
              <a:t>Operations</a:t>
            </a:r>
            <a:endParaRPr lang="de-AT" dirty="0" smtClean="0"/>
          </a:p>
          <a:p>
            <a:pPr lvl="1"/>
            <a:r>
              <a:rPr lang="de-AT" dirty="0" err="1" smtClean="0"/>
              <a:t>Extensions</a:t>
            </a:r>
            <a:r>
              <a:rPr lang="de-AT" dirty="0" smtClean="0"/>
              <a:t> </a:t>
            </a:r>
            <a:r>
              <a:rPr lang="de-AT" dirty="0" err="1" smtClean="0"/>
              <a:t>of</a:t>
            </a:r>
            <a:r>
              <a:rPr lang="de-AT" dirty="0" smtClean="0"/>
              <a:t> Interface </a:t>
            </a:r>
            <a:r>
              <a:rPr lang="de-AT" dirty="0" err="1" smtClean="0"/>
              <a:t>Map</a:t>
            </a:r>
            <a:r>
              <a:rPr lang="de-AT" dirty="0" smtClean="0"/>
              <a:t>&lt;K,V&gt;</a:t>
            </a:r>
          </a:p>
          <a:p>
            <a:pPr lvl="1"/>
            <a:r>
              <a:rPr lang="de-AT" dirty="0" err="1" smtClean="0"/>
              <a:t>Extensions</a:t>
            </a:r>
            <a:r>
              <a:rPr lang="de-AT" dirty="0" smtClean="0"/>
              <a:t> </a:t>
            </a:r>
            <a:r>
              <a:rPr lang="de-AT" dirty="0" err="1" smtClean="0"/>
              <a:t>of</a:t>
            </a:r>
            <a:r>
              <a:rPr lang="de-AT" dirty="0" smtClean="0"/>
              <a:t> NIO </a:t>
            </a:r>
            <a:r>
              <a:rPr lang="de-AT" dirty="0" err="1" smtClean="0"/>
              <a:t>and</a:t>
            </a:r>
            <a:r>
              <a:rPr lang="de-AT" dirty="0" smtClean="0"/>
              <a:t> Class Files</a:t>
            </a:r>
          </a:p>
          <a:p>
            <a:pPr lvl="1"/>
            <a:r>
              <a:rPr lang="de-AT" dirty="0" err="1" smtClean="0"/>
              <a:t>Concurrency</a:t>
            </a:r>
            <a:r>
              <a:rPr lang="de-AT" dirty="0" smtClean="0"/>
              <a:t> </a:t>
            </a:r>
            <a:r>
              <a:rPr lang="de-AT" dirty="0" err="1" smtClean="0"/>
              <a:t>Enhancements</a:t>
            </a:r>
            <a:endParaRPr lang="de-AT" dirty="0" smtClean="0"/>
          </a:p>
          <a:p>
            <a:pPr lvl="1"/>
            <a:r>
              <a:rPr lang="de-AT" dirty="0" smtClean="0"/>
              <a:t>Nashorn JavaScript Engine</a:t>
            </a:r>
          </a:p>
          <a:p>
            <a:pPr marL="0" indent="0">
              <a:buNone/>
            </a:pPr>
            <a:endParaRPr lang="de-AT" dirty="0" smtClean="0"/>
          </a:p>
        </p:txBody>
      </p:sp>
    </p:spTree>
    <p:extLst>
      <p:ext uri="{BB962C8B-B14F-4D97-AF65-F5344CB8AC3E}">
        <p14:creationId xmlns:p14="http://schemas.microsoft.com/office/powerpoint/2010/main" val="126149447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Exercise</a:t>
            </a:r>
            <a:r>
              <a:rPr lang="de-AT" dirty="0" smtClean="0"/>
              <a:t> 7</a:t>
            </a:r>
            <a:endParaRPr lang="de-AT" dirty="0"/>
          </a:p>
        </p:txBody>
      </p:sp>
      <p:sp>
        <p:nvSpPr>
          <p:cNvPr id="3" name="Inhaltsplatzhalter 2"/>
          <p:cNvSpPr>
            <a:spLocks noGrp="1"/>
          </p:cNvSpPr>
          <p:nvPr>
            <p:ph idx="1"/>
          </p:nvPr>
        </p:nvSpPr>
        <p:spPr/>
        <p:txBody>
          <a:bodyPr/>
          <a:lstStyle/>
          <a:p>
            <a:r>
              <a:rPr lang="de-AT" sz="2400" dirty="0" err="1" smtClean="0"/>
              <a:t>Generate</a:t>
            </a:r>
            <a:r>
              <a:rPr lang="de-AT" sz="2400" dirty="0" smtClean="0"/>
              <a:t> a </a:t>
            </a:r>
            <a:r>
              <a:rPr lang="de-AT" sz="2400" dirty="0" err="1" smtClean="0"/>
              <a:t>list</a:t>
            </a:r>
            <a:r>
              <a:rPr lang="de-AT" sz="2400" dirty="0" smtClean="0"/>
              <a:t> </a:t>
            </a:r>
            <a:r>
              <a:rPr lang="de-AT" sz="2400" dirty="0" err="1" smtClean="0"/>
              <a:t>of</a:t>
            </a:r>
            <a:r>
              <a:rPr lang="de-AT" sz="2400" dirty="0" smtClean="0"/>
              <a:t> 1000 </a:t>
            </a:r>
            <a:r>
              <a:rPr lang="de-AT" sz="2400" dirty="0" err="1" smtClean="0"/>
              <a:t>random</a:t>
            </a:r>
            <a:r>
              <a:rPr lang="de-AT" sz="2400" dirty="0" smtClean="0"/>
              <a:t> </a:t>
            </a:r>
            <a:r>
              <a:rPr lang="de-AT" sz="2400" dirty="0" err="1" smtClean="0"/>
              <a:t>numbers</a:t>
            </a:r>
            <a:r>
              <a:rPr lang="de-AT" sz="2400" dirty="0" smtClean="0"/>
              <a:t> </a:t>
            </a:r>
            <a:r>
              <a:rPr lang="de-AT" sz="2400" dirty="0" err="1" smtClean="0"/>
              <a:t>between</a:t>
            </a:r>
            <a:r>
              <a:rPr lang="de-AT" sz="2400" dirty="0" smtClean="0"/>
              <a:t> 0 </a:t>
            </a:r>
            <a:r>
              <a:rPr lang="de-AT" sz="2400" dirty="0" err="1" smtClean="0"/>
              <a:t>and</a:t>
            </a:r>
            <a:r>
              <a:rPr lang="de-AT" sz="2400" dirty="0" smtClean="0"/>
              <a:t> 100.</a:t>
            </a:r>
          </a:p>
          <a:p>
            <a:r>
              <a:rPr lang="de-AT" sz="2400" dirty="0" smtClean="0"/>
              <a:t>Remove all </a:t>
            </a:r>
            <a:r>
              <a:rPr lang="de-AT" sz="2400" dirty="0" err="1" smtClean="0"/>
              <a:t>numbers</a:t>
            </a:r>
            <a:r>
              <a:rPr lang="de-AT" sz="2400" dirty="0" smtClean="0"/>
              <a:t> </a:t>
            </a:r>
            <a:r>
              <a:rPr lang="de-AT" sz="2400" dirty="0" err="1" smtClean="0"/>
              <a:t>which</a:t>
            </a:r>
            <a:r>
              <a:rPr lang="de-AT" sz="2400" dirty="0" smtClean="0"/>
              <a:t> </a:t>
            </a:r>
            <a:r>
              <a:rPr lang="de-AT" sz="2400" dirty="0" err="1" smtClean="0"/>
              <a:t>are</a:t>
            </a:r>
            <a:r>
              <a:rPr lang="de-AT" sz="2400" dirty="0" smtClean="0"/>
              <a:t> </a:t>
            </a:r>
            <a:r>
              <a:rPr lang="de-AT" sz="2400" dirty="0" err="1" smtClean="0"/>
              <a:t>even</a:t>
            </a:r>
            <a:r>
              <a:rPr lang="de-AT" sz="2400" dirty="0" smtClean="0"/>
              <a:t> </a:t>
            </a:r>
            <a:r>
              <a:rPr lang="de-AT" sz="2400" dirty="0" err="1" smtClean="0"/>
              <a:t>and</a:t>
            </a:r>
            <a:r>
              <a:rPr lang="de-AT" sz="2400" dirty="0" smtClean="0"/>
              <a:t> larger </a:t>
            </a:r>
            <a:r>
              <a:rPr lang="de-AT" sz="2400" dirty="0" err="1" smtClean="0"/>
              <a:t>than</a:t>
            </a:r>
            <a:r>
              <a:rPr lang="de-AT" sz="2400" dirty="0" smtClean="0"/>
              <a:t> 50.</a:t>
            </a:r>
          </a:p>
          <a:p>
            <a:r>
              <a:rPr lang="de-AT" sz="2400" dirty="0" err="1" smtClean="0"/>
              <a:t>Use</a:t>
            </a:r>
            <a:r>
              <a:rPr lang="de-AT" sz="2400" dirty="0" smtClean="0"/>
              <a:t> </a:t>
            </a:r>
            <a:r>
              <a:rPr lang="de-AT" sz="2400" dirty="0" err="1" smtClean="0"/>
              <a:t>the</a:t>
            </a:r>
            <a:r>
              <a:rPr lang="de-AT" sz="2400" dirty="0" smtClean="0"/>
              <a:t> </a:t>
            </a:r>
            <a:r>
              <a:rPr lang="de-AT" sz="2400" dirty="0" err="1" smtClean="0"/>
              <a:t>functional</a:t>
            </a:r>
            <a:r>
              <a:rPr lang="de-AT" sz="2400" dirty="0" smtClean="0"/>
              <a:t> </a:t>
            </a:r>
            <a:r>
              <a:rPr lang="de-AT" sz="2400" dirty="0" err="1" smtClean="0"/>
              <a:t>interface</a:t>
            </a:r>
            <a:r>
              <a:rPr lang="de-AT" sz="2400" dirty="0" smtClean="0"/>
              <a:t> </a:t>
            </a:r>
            <a:r>
              <a:rPr lang="de-AT" sz="2400" dirty="0" err="1" smtClean="0">
                <a:latin typeface="Courier New" panose="02070309020205020404" pitchFamily="49" charset="0"/>
                <a:cs typeface="Courier New" panose="02070309020205020404" pitchFamily="49" charset="0"/>
              </a:rPr>
              <a:t>Predicate</a:t>
            </a:r>
            <a:r>
              <a:rPr lang="de-AT" sz="2400" dirty="0" smtClean="0"/>
              <a:t>.</a:t>
            </a:r>
          </a:p>
        </p:txBody>
      </p:sp>
    </p:spTree>
    <p:extLst>
      <p:ext uri="{BB962C8B-B14F-4D97-AF65-F5344CB8AC3E}">
        <p14:creationId xmlns:p14="http://schemas.microsoft.com/office/powerpoint/2010/main" val="353874606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Agenda</a:t>
            </a:r>
            <a:endParaRPr lang="de-AT" dirty="0"/>
          </a:p>
        </p:txBody>
      </p:sp>
      <p:sp>
        <p:nvSpPr>
          <p:cNvPr id="3" name="Inhaltsplatzhalter 2"/>
          <p:cNvSpPr>
            <a:spLocks noGrp="1"/>
          </p:cNvSpPr>
          <p:nvPr>
            <p:ph idx="1"/>
          </p:nvPr>
        </p:nvSpPr>
        <p:spPr>
          <a:xfrm>
            <a:off x="457200" y="1340768"/>
            <a:ext cx="8229600" cy="4525963"/>
          </a:xfrm>
        </p:spPr>
        <p:txBody>
          <a:bodyPr/>
          <a:lstStyle/>
          <a:p>
            <a:r>
              <a:rPr lang="de-AT" dirty="0" smtClean="0"/>
              <a:t>Collections &amp; Lambdas </a:t>
            </a:r>
          </a:p>
          <a:p>
            <a:pPr lvl="1"/>
            <a:r>
              <a:rPr lang="de-AT" dirty="0" err="1" smtClean="0"/>
              <a:t>External</a:t>
            </a:r>
            <a:r>
              <a:rPr lang="de-AT" dirty="0" smtClean="0"/>
              <a:t> vs. internal Iteration</a:t>
            </a:r>
          </a:p>
          <a:p>
            <a:pPr lvl="1"/>
            <a:r>
              <a:rPr lang="de-AT" dirty="0" err="1" smtClean="0"/>
              <a:t>Enhancements</a:t>
            </a:r>
            <a:r>
              <a:rPr lang="de-AT" dirty="0" smtClean="0"/>
              <a:t> on Collections</a:t>
            </a:r>
          </a:p>
          <a:p>
            <a:pPr lvl="1"/>
            <a:r>
              <a:rPr lang="de-AT" dirty="0" smtClean="0">
                <a:solidFill>
                  <a:srgbClr val="FF0000"/>
                </a:solidFill>
              </a:rPr>
              <a:t>Streams</a:t>
            </a:r>
          </a:p>
          <a:p>
            <a:pPr lvl="1"/>
            <a:r>
              <a:rPr lang="de-AT" dirty="0" smtClean="0"/>
              <a:t>Filter-</a:t>
            </a:r>
            <a:r>
              <a:rPr lang="de-AT" dirty="0" err="1" smtClean="0"/>
              <a:t>Map</a:t>
            </a:r>
            <a:r>
              <a:rPr lang="de-AT" dirty="0" smtClean="0"/>
              <a:t>-</a:t>
            </a:r>
            <a:r>
              <a:rPr lang="de-AT" dirty="0" err="1" smtClean="0"/>
              <a:t>Reduce</a:t>
            </a:r>
            <a:endParaRPr lang="de-AT" dirty="0" smtClean="0"/>
          </a:p>
          <a:p>
            <a:pPr lvl="1"/>
            <a:r>
              <a:rPr lang="de-AT" dirty="0" smtClean="0"/>
              <a:t>Lambda </a:t>
            </a:r>
            <a:r>
              <a:rPr lang="de-AT" dirty="0" err="1" smtClean="0"/>
              <a:t>Pitfalls</a:t>
            </a:r>
            <a:endParaRPr lang="de-AT" dirty="0" smtClean="0"/>
          </a:p>
        </p:txBody>
      </p:sp>
    </p:spTree>
    <p:extLst>
      <p:ext uri="{BB962C8B-B14F-4D97-AF65-F5344CB8AC3E}">
        <p14:creationId xmlns:p14="http://schemas.microsoft.com/office/powerpoint/2010/main" val="160653640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Streams</a:t>
            </a:r>
            <a:endParaRPr lang="de-AT" dirty="0"/>
          </a:p>
        </p:txBody>
      </p:sp>
      <p:sp>
        <p:nvSpPr>
          <p:cNvPr id="3" name="Inhaltsplatzhalter 2"/>
          <p:cNvSpPr>
            <a:spLocks noGrp="1"/>
          </p:cNvSpPr>
          <p:nvPr>
            <p:ph idx="1"/>
          </p:nvPr>
        </p:nvSpPr>
        <p:spPr/>
        <p:txBody>
          <a:bodyPr/>
          <a:lstStyle/>
          <a:p>
            <a:pPr marL="0" indent="0" algn="ctr">
              <a:buNone/>
            </a:pPr>
            <a:r>
              <a:rPr lang="de-AT" sz="2400" dirty="0" err="1" smtClean="0">
                <a:solidFill>
                  <a:srgbClr val="FF0000"/>
                </a:solidFill>
              </a:rPr>
              <a:t>java.util.stream.Stream</a:t>
            </a:r>
            <a:r>
              <a:rPr lang="de-AT" sz="2400" dirty="0" smtClean="0">
                <a:solidFill>
                  <a:srgbClr val="FF0000"/>
                </a:solidFill>
              </a:rPr>
              <a:t> != java.io.*Stream</a:t>
            </a:r>
            <a:endParaRPr lang="de-AT" sz="2400" dirty="0">
              <a:solidFill>
                <a:srgbClr val="FF0000"/>
              </a:solidFill>
            </a:endParaRPr>
          </a:p>
        </p:txBody>
      </p:sp>
      <p:pic>
        <p:nvPicPr>
          <p:cNvPr id="4" name="Grafik 3"/>
          <p:cNvPicPr>
            <a:picLocks noChangeAspect="1"/>
          </p:cNvPicPr>
          <p:nvPr/>
        </p:nvPicPr>
        <p:blipFill>
          <a:blip r:embed="rId2"/>
          <a:stretch>
            <a:fillRect/>
          </a:stretch>
        </p:blipFill>
        <p:spPr>
          <a:xfrm>
            <a:off x="539552" y="2348880"/>
            <a:ext cx="6547731" cy="870769"/>
          </a:xfrm>
          <a:prstGeom prst="rect">
            <a:avLst/>
          </a:prstGeom>
        </p:spPr>
      </p:pic>
      <p:sp>
        <p:nvSpPr>
          <p:cNvPr id="5" name="Textfeld 4"/>
          <p:cNvSpPr txBox="1"/>
          <p:nvPr/>
        </p:nvSpPr>
        <p:spPr>
          <a:xfrm>
            <a:off x="539552" y="3645024"/>
            <a:ext cx="1039708" cy="369332"/>
          </a:xfrm>
          <a:prstGeom prst="rect">
            <a:avLst/>
          </a:prstGeom>
          <a:noFill/>
        </p:spPr>
        <p:txBody>
          <a:bodyPr wrap="none" rtlCol="0">
            <a:spAutoFit/>
          </a:bodyPr>
          <a:lstStyle/>
          <a:p>
            <a:r>
              <a:rPr lang="de-AT" dirty="0" err="1" smtClean="0"/>
              <a:t>Example</a:t>
            </a:r>
            <a:r>
              <a:rPr lang="de-AT" dirty="0" smtClean="0"/>
              <a:t>:</a:t>
            </a:r>
            <a:endParaRPr lang="de-AT" dirty="0"/>
          </a:p>
        </p:txBody>
      </p:sp>
      <p:pic>
        <p:nvPicPr>
          <p:cNvPr id="6" name="Grafik 5"/>
          <p:cNvPicPr>
            <a:picLocks noChangeAspect="1"/>
          </p:cNvPicPr>
          <p:nvPr/>
        </p:nvPicPr>
        <p:blipFill>
          <a:blip r:embed="rId3"/>
          <a:stretch>
            <a:fillRect/>
          </a:stretch>
        </p:blipFill>
        <p:spPr>
          <a:xfrm>
            <a:off x="457200" y="4324245"/>
            <a:ext cx="8393545" cy="832947"/>
          </a:xfrm>
          <a:prstGeom prst="rect">
            <a:avLst/>
          </a:prstGeom>
        </p:spPr>
      </p:pic>
      <p:pic>
        <p:nvPicPr>
          <p:cNvPr id="7" name="Grafik 6"/>
          <p:cNvPicPr>
            <a:picLocks noChangeAspect="1"/>
          </p:cNvPicPr>
          <p:nvPr/>
        </p:nvPicPr>
        <p:blipFill>
          <a:blip r:embed="rId4"/>
          <a:stretch>
            <a:fillRect/>
          </a:stretch>
        </p:blipFill>
        <p:spPr>
          <a:xfrm>
            <a:off x="1187624" y="5253336"/>
            <a:ext cx="6362700" cy="904875"/>
          </a:xfrm>
          <a:prstGeom prst="rect">
            <a:avLst/>
          </a:prstGeom>
        </p:spPr>
      </p:pic>
      <p:sp>
        <p:nvSpPr>
          <p:cNvPr id="8" name="Textfeld 7"/>
          <p:cNvSpPr txBox="1"/>
          <p:nvPr/>
        </p:nvSpPr>
        <p:spPr>
          <a:xfrm>
            <a:off x="1147212" y="5339754"/>
            <a:ext cx="864096" cy="307777"/>
          </a:xfrm>
          <a:prstGeom prst="rect">
            <a:avLst/>
          </a:prstGeom>
          <a:solidFill>
            <a:schemeClr val="bg1"/>
          </a:solidFill>
        </p:spPr>
        <p:txBody>
          <a:bodyPr wrap="square" rtlCol="0">
            <a:spAutoFit/>
          </a:bodyPr>
          <a:lstStyle/>
          <a:p>
            <a:r>
              <a:rPr lang="de-AT" sz="1400" b="1" i="1" dirty="0" smtClean="0">
                <a:latin typeface="Courier New" panose="02070309020205020404" pitchFamily="49" charset="0"/>
                <a:cs typeface="Courier New" panose="02070309020205020404" pitchFamily="49" charset="0"/>
              </a:rPr>
              <a:t>Source</a:t>
            </a:r>
            <a:endParaRPr lang="en-GB" sz="1400" b="1" i="1" dirty="0">
              <a:latin typeface="Courier New" panose="02070309020205020404" pitchFamily="49" charset="0"/>
              <a:cs typeface="Courier New" panose="02070309020205020404" pitchFamily="49" charset="0"/>
            </a:endParaRPr>
          </a:p>
        </p:txBody>
      </p:sp>
      <p:sp>
        <p:nvSpPr>
          <p:cNvPr id="9" name="Textfeld 8"/>
          <p:cNvSpPr txBox="1"/>
          <p:nvPr/>
        </p:nvSpPr>
        <p:spPr>
          <a:xfrm>
            <a:off x="6444208" y="5339754"/>
            <a:ext cx="864096" cy="307777"/>
          </a:xfrm>
          <a:prstGeom prst="rect">
            <a:avLst/>
          </a:prstGeom>
          <a:solidFill>
            <a:schemeClr val="bg1"/>
          </a:solidFill>
        </p:spPr>
        <p:txBody>
          <a:bodyPr wrap="square" rtlCol="0">
            <a:spAutoFit/>
          </a:bodyPr>
          <a:lstStyle/>
          <a:p>
            <a:r>
              <a:rPr lang="de-AT" sz="1400" b="1" i="1" dirty="0" err="1" smtClean="0">
                <a:latin typeface="Courier New" panose="02070309020205020404" pitchFamily="49" charset="0"/>
                <a:cs typeface="Courier New" panose="02070309020205020404" pitchFamily="49" charset="0"/>
              </a:rPr>
              <a:t>Result</a:t>
            </a:r>
            <a:endParaRPr lang="en-GB" sz="1400" b="1" i="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3222878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Construction</a:t>
            </a:r>
            <a:r>
              <a:rPr lang="de-AT" dirty="0" smtClean="0"/>
              <a:t> </a:t>
            </a:r>
            <a:r>
              <a:rPr lang="de-AT" dirty="0" err="1" smtClean="0"/>
              <a:t>of</a:t>
            </a:r>
            <a:r>
              <a:rPr lang="de-AT" dirty="0" smtClean="0"/>
              <a:t> Streams</a:t>
            </a:r>
            <a:endParaRPr lang="de-AT" dirty="0"/>
          </a:p>
        </p:txBody>
      </p:sp>
      <p:pic>
        <p:nvPicPr>
          <p:cNvPr id="10" name="Grafik 9"/>
          <p:cNvPicPr>
            <a:picLocks noChangeAspect="1"/>
          </p:cNvPicPr>
          <p:nvPr/>
        </p:nvPicPr>
        <p:blipFill>
          <a:blip r:embed="rId2"/>
          <a:stretch>
            <a:fillRect/>
          </a:stretch>
        </p:blipFill>
        <p:spPr>
          <a:xfrm>
            <a:off x="457200" y="1628799"/>
            <a:ext cx="8229600" cy="2310891"/>
          </a:xfrm>
          <a:prstGeom prst="rect">
            <a:avLst/>
          </a:prstGeom>
        </p:spPr>
      </p:pic>
      <p:pic>
        <p:nvPicPr>
          <p:cNvPr id="11" name="Grafik 10"/>
          <p:cNvPicPr>
            <a:picLocks noChangeAspect="1"/>
          </p:cNvPicPr>
          <p:nvPr/>
        </p:nvPicPr>
        <p:blipFill>
          <a:blip r:embed="rId3"/>
          <a:stretch>
            <a:fillRect/>
          </a:stretch>
        </p:blipFill>
        <p:spPr>
          <a:xfrm>
            <a:off x="456385" y="4653136"/>
            <a:ext cx="8230415" cy="432048"/>
          </a:xfrm>
          <a:prstGeom prst="rect">
            <a:avLst/>
          </a:prstGeom>
        </p:spPr>
      </p:pic>
      <p:sp>
        <p:nvSpPr>
          <p:cNvPr id="5" name="Textfeld 4"/>
          <p:cNvSpPr txBox="1"/>
          <p:nvPr/>
        </p:nvSpPr>
        <p:spPr>
          <a:xfrm>
            <a:off x="471598" y="2784244"/>
            <a:ext cx="8170855" cy="523220"/>
          </a:xfrm>
          <a:prstGeom prst="rect">
            <a:avLst/>
          </a:prstGeom>
          <a:solidFill>
            <a:schemeClr val="bg1"/>
          </a:solidFill>
        </p:spPr>
        <p:txBody>
          <a:bodyPr wrap="square" rtlCol="0">
            <a:spAutoFit/>
          </a:bodyPr>
          <a:lstStyle/>
          <a:p>
            <a:endParaRPr lang="de-AT" sz="1400" b="1" dirty="0" smtClean="0">
              <a:latin typeface="Courier New" panose="02070309020205020404" pitchFamily="49" charset="0"/>
              <a:cs typeface="Courier New" panose="02070309020205020404" pitchFamily="49" charset="0"/>
            </a:endParaRPr>
          </a:p>
          <a:p>
            <a:r>
              <a:rPr lang="de-AT" sz="1400" dirty="0" smtClean="0">
                <a:latin typeface="+mn-lt"/>
                <a:cs typeface="Courier New" panose="02070309020205020404" pitchFamily="49" charset="0"/>
              </a:rPr>
              <a:t>Streams </a:t>
            </a:r>
            <a:r>
              <a:rPr lang="de-AT" sz="1400" dirty="0" err="1" smtClean="0">
                <a:latin typeface="+mn-lt"/>
                <a:cs typeface="Courier New" panose="02070309020205020404" pitchFamily="49" charset="0"/>
              </a:rPr>
              <a:t>can</a:t>
            </a:r>
            <a:r>
              <a:rPr lang="de-AT" sz="1400" dirty="0">
                <a:latin typeface="+mn-lt"/>
                <a:cs typeface="Courier New" panose="02070309020205020404" pitchFamily="49" charset="0"/>
              </a:rPr>
              <a:t> also </a:t>
            </a:r>
            <a:r>
              <a:rPr lang="de-AT" sz="1400" dirty="0" err="1">
                <a:latin typeface="+mn-lt"/>
                <a:cs typeface="Courier New" panose="02070309020205020404" pitchFamily="49" charset="0"/>
              </a:rPr>
              <a:t>be</a:t>
            </a:r>
            <a:r>
              <a:rPr lang="de-AT" sz="1400" dirty="0">
                <a:latin typeface="+mn-lt"/>
                <a:cs typeface="Courier New" panose="02070309020205020404" pitchFamily="49" charset="0"/>
              </a:rPr>
              <a:t> </a:t>
            </a:r>
            <a:r>
              <a:rPr lang="de-AT" sz="1400" dirty="0" err="1" smtClean="0">
                <a:latin typeface="+mn-lt"/>
                <a:cs typeface="Courier New" panose="02070309020205020404" pitchFamily="49" charset="0"/>
              </a:rPr>
              <a:t>executed</a:t>
            </a:r>
            <a:r>
              <a:rPr lang="de-AT" sz="1400" dirty="0" smtClean="0">
                <a:latin typeface="+mn-lt"/>
                <a:cs typeface="Courier New" panose="02070309020205020404" pitchFamily="49" charset="0"/>
              </a:rPr>
              <a:t> in parallel (</a:t>
            </a:r>
            <a:r>
              <a:rPr lang="de-AT" sz="1400" dirty="0" err="1" smtClean="0">
                <a:latin typeface="+mn-lt"/>
                <a:cs typeface="Courier New" panose="02070309020205020404" pitchFamily="49" charset="0"/>
              </a:rPr>
              <a:t>using</a:t>
            </a:r>
            <a:r>
              <a:rPr lang="de-AT" sz="1400" dirty="0" smtClean="0">
                <a:latin typeface="+mn-lt"/>
                <a:cs typeface="Courier New" panose="02070309020205020404" pitchFamily="49" charset="0"/>
              </a:rPr>
              <a:t> multiple </a:t>
            </a:r>
            <a:r>
              <a:rPr lang="de-AT" sz="1400" dirty="0" err="1" smtClean="0">
                <a:latin typeface="+mn-lt"/>
                <a:cs typeface="Courier New" panose="02070309020205020404" pitchFamily="49" charset="0"/>
              </a:rPr>
              <a:t>threads</a:t>
            </a:r>
            <a:r>
              <a:rPr lang="de-AT" sz="1400" dirty="0" smtClean="0">
                <a:latin typeface="+mn-lt"/>
                <a:cs typeface="Courier New" panose="02070309020205020404" pitchFamily="49" charset="0"/>
              </a:rPr>
              <a:t>):</a:t>
            </a:r>
          </a:p>
        </p:txBody>
      </p:sp>
    </p:spTree>
    <p:extLst>
      <p:ext uri="{BB962C8B-B14F-4D97-AF65-F5344CB8AC3E}">
        <p14:creationId xmlns:p14="http://schemas.microsoft.com/office/powerpoint/2010/main" val="344148392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Construction</a:t>
            </a:r>
            <a:r>
              <a:rPr lang="de-AT" dirty="0" smtClean="0"/>
              <a:t> </a:t>
            </a:r>
            <a:r>
              <a:rPr lang="de-AT" dirty="0" err="1" smtClean="0"/>
              <a:t>of</a:t>
            </a:r>
            <a:r>
              <a:rPr lang="de-AT" dirty="0" smtClean="0"/>
              <a:t> Streams</a:t>
            </a:r>
            <a:endParaRPr lang="de-AT" dirty="0"/>
          </a:p>
        </p:txBody>
      </p:sp>
      <p:pic>
        <p:nvPicPr>
          <p:cNvPr id="3" name="Grafik 2"/>
          <p:cNvPicPr>
            <a:picLocks noChangeAspect="1"/>
          </p:cNvPicPr>
          <p:nvPr/>
        </p:nvPicPr>
        <p:blipFill>
          <a:blip r:embed="rId2"/>
          <a:stretch>
            <a:fillRect/>
          </a:stretch>
        </p:blipFill>
        <p:spPr>
          <a:xfrm>
            <a:off x="457199" y="1556792"/>
            <a:ext cx="8611953" cy="1152128"/>
          </a:xfrm>
          <a:prstGeom prst="rect">
            <a:avLst/>
          </a:prstGeom>
        </p:spPr>
      </p:pic>
      <p:cxnSp>
        <p:nvCxnSpPr>
          <p:cNvPr id="7" name="Gerade Verbindung mit Pfeil 6"/>
          <p:cNvCxnSpPr/>
          <p:nvPr/>
        </p:nvCxnSpPr>
        <p:spPr>
          <a:xfrm flipV="1">
            <a:off x="2411760" y="2348880"/>
            <a:ext cx="432048" cy="57606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8" name="Textfeld 7"/>
          <p:cNvSpPr txBox="1"/>
          <p:nvPr/>
        </p:nvSpPr>
        <p:spPr>
          <a:xfrm>
            <a:off x="1403648" y="2924944"/>
            <a:ext cx="2171941" cy="369332"/>
          </a:xfrm>
          <a:prstGeom prst="rect">
            <a:avLst/>
          </a:prstGeom>
          <a:noFill/>
        </p:spPr>
        <p:txBody>
          <a:bodyPr wrap="none" rtlCol="0">
            <a:spAutoFit/>
          </a:bodyPr>
          <a:lstStyle/>
          <a:p>
            <a:r>
              <a:rPr lang="de-AT" dirty="0" smtClean="0"/>
              <a:t>Streams </a:t>
            </a:r>
            <a:r>
              <a:rPr lang="de-AT" dirty="0" err="1" smtClean="0"/>
              <a:t>of</a:t>
            </a:r>
            <a:r>
              <a:rPr lang="de-AT" dirty="0" smtClean="0"/>
              <a:t> primitives</a:t>
            </a:r>
            <a:endParaRPr lang="de-AT" dirty="0"/>
          </a:p>
        </p:txBody>
      </p:sp>
      <p:pic>
        <p:nvPicPr>
          <p:cNvPr id="9" name="Grafik 8"/>
          <p:cNvPicPr>
            <a:picLocks noChangeAspect="1"/>
          </p:cNvPicPr>
          <p:nvPr/>
        </p:nvPicPr>
        <p:blipFill>
          <a:blip r:embed="rId3"/>
          <a:stretch>
            <a:fillRect/>
          </a:stretch>
        </p:blipFill>
        <p:spPr>
          <a:xfrm>
            <a:off x="398938" y="3717032"/>
            <a:ext cx="8670214" cy="2335614"/>
          </a:xfrm>
          <a:prstGeom prst="rect">
            <a:avLst/>
          </a:prstGeom>
        </p:spPr>
      </p:pic>
      <p:cxnSp>
        <p:nvCxnSpPr>
          <p:cNvPr id="13" name="Gerade Verbindung mit Pfeil 12"/>
          <p:cNvCxnSpPr/>
          <p:nvPr/>
        </p:nvCxnSpPr>
        <p:spPr>
          <a:xfrm flipH="1">
            <a:off x="3635896" y="3294276"/>
            <a:ext cx="1944216" cy="164689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4" name="Textfeld 13"/>
          <p:cNvSpPr txBox="1"/>
          <p:nvPr/>
        </p:nvSpPr>
        <p:spPr>
          <a:xfrm>
            <a:off x="5580112" y="3100978"/>
            <a:ext cx="3568669" cy="369332"/>
          </a:xfrm>
          <a:prstGeom prst="rect">
            <a:avLst/>
          </a:prstGeom>
          <a:noFill/>
        </p:spPr>
        <p:txBody>
          <a:bodyPr wrap="none" rtlCol="0">
            <a:spAutoFit/>
          </a:bodyPr>
          <a:lstStyle/>
          <a:p>
            <a:r>
              <a:rPr lang="de-AT" dirty="0" smtClean="0"/>
              <a:t>Transformation </a:t>
            </a:r>
            <a:r>
              <a:rPr lang="de-AT" dirty="0" err="1" smtClean="0"/>
              <a:t>to</a:t>
            </a:r>
            <a:r>
              <a:rPr lang="de-AT" dirty="0" smtClean="0"/>
              <a:t> </a:t>
            </a:r>
            <a:r>
              <a:rPr lang="de-AT" dirty="0" smtClean="0">
                <a:latin typeface="Courier New" panose="02070309020205020404" pitchFamily="49" charset="0"/>
                <a:cs typeface="Courier New" panose="02070309020205020404" pitchFamily="49" charset="0"/>
              </a:rPr>
              <a:t>Stream&lt;Long&gt;</a:t>
            </a:r>
            <a:endParaRPr lang="de-AT" dirty="0">
              <a:latin typeface="Courier New" panose="02070309020205020404" pitchFamily="49" charset="0"/>
              <a:cs typeface="Courier New" panose="02070309020205020404" pitchFamily="49" charset="0"/>
            </a:endParaRPr>
          </a:p>
        </p:txBody>
      </p:sp>
      <p:cxnSp>
        <p:nvCxnSpPr>
          <p:cNvPr id="16" name="Gerade Verbindung mit Pfeil 15"/>
          <p:cNvCxnSpPr/>
          <p:nvPr/>
        </p:nvCxnSpPr>
        <p:spPr>
          <a:xfrm>
            <a:off x="2411760" y="3294276"/>
            <a:ext cx="655356" cy="128685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81247938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Infinite Streams</a:t>
            </a:r>
            <a:endParaRPr lang="de-AT" dirty="0"/>
          </a:p>
        </p:txBody>
      </p:sp>
      <p:pic>
        <p:nvPicPr>
          <p:cNvPr id="4" name="Grafik 3"/>
          <p:cNvPicPr>
            <a:picLocks noChangeAspect="1"/>
          </p:cNvPicPr>
          <p:nvPr/>
        </p:nvPicPr>
        <p:blipFill>
          <a:blip r:embed="rId2"/>
          <a:stretch>
            <a:fillRect/>
          </a:stretch>
        </p:blipFill>
        <p:spPr>
          <a:xfrm>
            <a:off x="457199" y="1417638"/>
            <a:ext cx="8190741" cy="2659434"/>
          </a:xfrm>
          <a:prstGeom prst="rect">
            <a:avLst/>
          </a:prstGeom>
        </p:spPr>
      </p:pic>
    </p:spTree>
    <p:extLst>
      <p:ext uri="{BB962C8B-B14F-4D97-AF65-F5344CB8AC3E}">
        <p14:creationId xmlns:p14="http://schemas.microsoft.com/office/powerpoint/2010/main" val="208102617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2"/>
          <a:stretch>
            <a:fillRect/>
          </a:stretch>
        </p:blipFill>
        <p:spPr>
          <a:xfrm>
            <a:off x="179512" y="116632"/>
            <a:ext cx="6362700" cy="904875"/>
          </a:xfrm>
          <a:prstGeom prst="rect">
            <a:avLst/>
          </a:prstGeom>
        </p:spPr>
      </p:pic>
      <p:sp>
        <p:nvSpPr>
          <p:cNvPr id="4" name="Textfeld 3"/>
          <p:cNvSpPr txBox="1"/>
          <p:nvPr/>
        </p:nvSpPr>
        <p:spPr>
          <a:xfrm>
            <a:off x="179512" y="188640"/>
            <a:ext cx="864096" cy="307777"/>
          </a:xfrm>
          <a:prstGeom prst="rect">
            <a:avLst/>
          </a:prstGeom>
          <a:solidFill>
            <a:schemeClr val="bg1"/>
          </a:solidFill>
        </p:spPr>
        <p:txBody>
          <a:bodyPr wrap="square" rtlCol="0">
            <a:spAutoFit/>
          </a:bodyPr>
          <a:lstStyle/>
          <a:p>
            <a:r>
              <a:rPr lang="de-AT" sz="1400" b="1" i="1" dirty="0" smtClean="0">
                <a:latin typeface="Courier New" panose="02070309020205020404" pitchFamily="49" charset="0"/>
                <a:cs typeface="Courier New" panose="02070309020205020404" pitchFamily="49" charset="0"/>
              </a:rPr>
              <a:t>Source</a:t>
            </a:r>
            <a:endParaRPr lang="en-GB" sz="1400" b="1" i="1" dirty="0">
              <a:latin typeface="Courier New" panose="02070309020205020404" pitchFamily="49" charset="0"/>
              <a:cs typeface="Courier New" panose="02070309020205020404" pitchFamily="49" charset="0"/>
            </a:endParaRPr>
          </a:p>
        </p:txBody>
      </p:sp>
      <p:sp>
        <p:nvSpPr>
          <p:cNvPr id="7" name="Textfeld 6"/>
          <p:cNvSpPr txBox="1"/>
          <p:nvPr/>
        </p:nvSpPr>
        <p:spPr>
          <a:xfrm>
            <a:off x="5436096" y="188640"/>
            <a:ext cx="1106116" cy="307777"/>
          </a:xfrm>
          <a:prstGeom prst="rect">
            <a:avLst/>
          </a:prstGeom>
          <a:solidFill>
            <a:schemeClr val="bg1"/>
          </a:solidFill>
        </p:spPr>
        <p:txBody>
          <a:bodyPr wrap="square" rtlCol="0">
            <a:spAutoFit/>
          </a:bodyPr>
          <a:lstStyle/>
          <a:p>
            <a:r>
              <a:rPr lang="de-AT" sz="1400" b="1" i="1" dirty="0" err="1" smtClean="0">
                <a:latin typeface="Courier New" panose="02070309020205020404" pitchFamily="49" charset="0"/>
                <a:cs typeface="Courier New" panose="02070309020205020404" pitchFamily="49" charset="0"/>
              </a:rPr>
              <a:t>Result</a:t>
            </a:r>
            <a:endParaRPr lang="en-GB" sz="1400" b="1" i="1" dirty="0">
              <a:latin typeface="Courier New" panose="02070309020205020404" pitchFamily="49" charset="0"/>
              <a:cs typeface="Courier New" panose="02070309020205020404" pitchFamily="49" charset="0"/>
            </a:endParaRPr>
          </a:p>
        </p:txBody>
      </p:sp>
      <p:grpSp>
        <p:nvGrpSpPr>
          <p:cNvPr id="6" name="Gruppieren 5"/>
          <p:cNvGrpSpPr/>
          <p:nvPr/>
        </p:nvGrpSpPr>
        <p:grpSpPr>
          <a:xfrm>
            <a:off x="179512" y="911435"/>
            <a:ext cx="8928992" cy="5397885"/>
            <a:chOff x="179512" y="911435"/>
            <a:chExt cx="8964488" cy="5397885"/>
          </a:xfrm>
        </p:grpSpPr>
        <p:pic>
          <p:nvPicPr>
            <p:cNvPr id="3" name="Grafik 2"/>
            <p:cNvPicPr>
              <a:picLocks noChangeAspect="1"/>
            </p:cNvPicPr>
            <p:nvPr/>
          </p:nvPicPr>
          <p:blipFill>
            <a:blip r:embed="rId3"/>
            <a:stretch>
              <a:fillRect/>
            </a:stretch>
          </p:blipFill>
          <p:spPr>
            <a:xfrm>
              <a:off x="179512" y="911435"/>
              <a:ext cx="8964488" cy="5397885"/>
            </a:xfrm>
            <a:prstGeom prst="rect">
              <a:avLst/>
            </a:prstGeom>
          </p:spPr>
        </p:pic>
        <p:sp>
          <p:nvSpPr>
            <p:cNvPr id="8" name="Rechteck 7"/>
            <p:cNvSpPr/>
            <p:nvPr/>
          </p:nvSpPr>
          <p:spPr>
            <a:xfrm>
              <a:off x="179512" y="911435"/>
              <a:ext cx="8802367" cy="7188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hteck 9"/>
            <p:cNvSpPr/>
            <p:nvPr/>
          </p:nvSpPr>
          <p:spPr>
            <a:xfrm>
              <a:off x="179512" y="1718677"/>
              <a:ext cx="8802367" cy="7188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hteck 10"/>
            <p:cNvSpPr/>
            <p:nvPr/>
          </p:nvSpPr>
          <p:spPr>
            <a:xfrm>
              <a:off x="179512" y="3007330"/>
              <a:ext cx="8802367" cy="721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23196559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2"/>
          <a:stretch>
            <a:fillRect/>
          </a:stretch>
        </p:blipFill>
        <p:spPr>
          <a:xfrm>
            <a:off x="179512" y="116632"/>
            <a:ext cx="6362700" cy="904875"/>
          </a:xfrm>
          <a:prstGeom prst="rect">
            <a:avLst/>
          </a:prstGeom>
        </p:spPr>
      </p:pic>
      <p:sp>
        <p:nvSpPr>
          <p:cNvPr id="4" name="Textfeld 3"/>
          <p:cNvSpPr txBox="1"/>
          <p:nvPr/>
        </p:nvSpPr>
        <p:spPr>
          <a:xfrm>
            <a:off x="179512" y="188640"/>
            <a:ext cx="864096" cy="307777"/>
          </a:xfrm>
          <a:prstGeom prst="rect">
            <a:avLst/>
          </a:prstGeom>
          <a:solidFill>
            <a:schemeClr val="bg1"/>
          </a:solidFill>
        </p:spPr>
        <p:txBody>
          <a:bodyPr wrap="square" rtlCol="0">
            <a:spAutoFit/>
          </a:bodyPr>
          <a:lstStyle/>
          <a:p>
            <a:r>
              <a:rPr lang="de-AT" sz="1400" b="1" i="1" dirty="0" smtClean="0">
                <a:latin typeface="Courier New" panose="02070309020205020404" pitchFamily="49" charset="0"/>
                <a:cs typeface="Courier New" panose="02070309020205020404" pitchFamily="49" charset="0"/>
              </a:rPr>
              <a:t>Source</a:t>
            </a:r>
            <a:endParaRPr lang="en-GB" sz="1400" b="1" i="1" dirty="0">
              <a:latin typeface="Courier New" panose="02070309020205020404" pitchFamily="49" charset="0"/>
              <a:cs typeface="Courier New" panose="02070309020205020404" pitchFamily="49" charset="0"/>
            </a:endParaRPr>
          </a:p>
        </p:txBody>
      </p:sp>
      <p:sp>
        <p:nvSpPr>
          <p:cNvPr id="7" name="Textfeld 6"/>
          <p:cNvSpPr txBox="1"/>
          <p:nvPr/>
        </p:nvSpPr>
        <p:spPr>
          <a:xfrm>
            <a:off x="5436096" y="188640"/>
            <a:ext cx="1106116" cy="307777"/>
          </a:xfrm>
          <a:prstGeom prst="rect">
            <a:avLst/>
          </a:prstGeom>
          <a:solidFill>
            <a:schemeClr val="bg1"/>
          </a:solidFill>
        </p:spPr>
        <p:txBody>
          <a:bodyPr wrap="square" rtlCol="0">
            <a:spAutoFit/>
          </a:bodyPr>
          <a:lstStyle/>
          <a:p>
            <a:r>
              <a:rPr lang="de-AT" sz="1400" b="1" i="1" dirty="0" err="1" smtClean="0">
                <a:latin typeface="Courier New" panose="02070309020205020404" pitchFamily="49" charset="0"/>
                <a:cs typeface="Courier New" panose="02070309020205020404" pitchFamily="49" charset="0"/>
              </a:rPr>
              <a:t>Result</a:t>
            </a:r>
            <a:endParaRPr lang="en-GB" sz="1400" b="1" i="1" dirty="0">
              <a:latin typeface="Courier New" panose="02070309020205020404" pitchFamily="49" charset="0"/>
              <a:cs typeface="Courier New" panose="02070309020205020404" pitchFamily="49" charset="0"/>
            </a:endParaRPr>
          </a:p>
        </p:txBody>
      </p:sp>
      <p:grpSp>
        <p:nvGrpSpPr>
          <p:cNvPr id="3" name="Gruppieren 2"/>
          <p:cNvGrpSpPr/>
          <p:nvPr/>
        </p:nvGrpSpPr>
        <p:grpSpPr>
          <a:xfrm>
            <a:off x="147856" y="1021507"/>
            <a:ext cx="8888640" cy="5287813"/>
            <a:chOff x="147856" y="1021507"/>
            <a:chExt cx="8672616" cy="5632246"/>
          </a:xfrm>
        </p:grpSpPr>
        <p:pic>
          <p:nvPicPr>
            <p:cNvPr id="9" name="Grafik 8"/>
            <p:cNvPicPr>
              <a:picLocks noChangeAspect="1"/>
            </p:cNvPicPr>
            <p:nvPr/>
          </p:nvPicPr>
          <p:blipFill>
            <a:blip r:embed="rId3"/>
            <a:stretch>
              <a:fillRect/>
            </a:stretch>
          </p:blipFill>
          <p:spPr>
            <a:xfrm>
              <a:off x="147856" y="1021507"/>
              <a:ext cx="8672616" cy="5632246"/>
            </a:xfrm>
            <a:prstGeom prst="rect">
              <a:avLst/>
            </a:prstGeom>
          </p:spPr>
        </p:pic>
        <p:sp>
          <p:nvSpPr>
            <p:cNvPr id="8" name="Rechteck 7"/>
            <p:cNvSpPr/>
            <p:nvPr/>
          </p:nvSpPr>
          <p:spPr>
            <a:xfrm>
              <a:off x="179512" y="1045891"/>
              <a:ext cx="8568952" cy="7893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hteck 9"/>
            <p:cNvSpPr/>
            <p:nvPr/>
          </p:nvSpPr>
          <p:spPr>
            <a:xfrm>
              <a:off x="179512" y="2521634"/>
              <a:ext cx="8568952" cy="7893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hteck 10"/>
            <p:cNvSpPr/>
            <p:nvPr/>
          </p:nvSpPr>
          <p:spPr>
            <a:xfrm>
              <a:off x="179512" y="3341384"/>
              <a:ext cx="8568952" cy="8744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hteck 11"/>
            <p:cNvSpPr/>
            <p:nvPr/>
          </p:nvSpPr>
          <p:spPr>
            <a:xfrm>
              <a:off x="179512" y="4249295"/>
              <a:ext cx="8568952" cy="8744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hteck 12"/>
            <p:cNvSpPr/>
            <p:nvPr/>
          </p:nvSpPr>
          <p:spPr>
            <a:xfrm>
              <a:off x="179512" y="5157206"/>
              <a:ext cx="8568952" cy="14401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48978133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2"/>
          <a:stretch>
            <a:fillRect/>
          </a:stretch>
        </p:blipFill>
        <p:spPr>
          <a:xfrm>
            <a:off x="179512" y="116632"/>
            <a:ext cx="6362700" cy="904875"/>
          </a:xfrm>
          <a:prstGeom prst="rect">
            <a:avLst/>
          </a:prstGeom>
        </p:spPr>
      </p:pic>
      <p:sp>
        <p:nvSpPr>
          <p:cNvPr id="4" name="Textfeld 3"/>
          <p:cNvSpPr txBox="1"/>
          <p:nvPr/>
        </p:nvSpPr>
        <p:spPr>
          <a:xfrm>
            <a:off x="179512" y="188640"/>
            <a:ext cx="864096" cy="307777"/>
          </a:xfrm>
          <a:prstGeom prst="rect">
            <a:avLst/>
          </a:prstGeom>
          <a:solidFill>
            <a:schemeClr val="bg1"/>
          </a:solidFill>
        </p:spPr>
        <p:txBody>
          <a:bodyPr wrap="square" rtlCol="0">
            <a:spAutoFit/>
          </a:bodyPr>
          <a:lstStyle/>
          <a:p>
            <a:r>
              <a:rPr lang="de-AT" sz="1400" b="1" i="1" dirty="0" smtClean="0">
                <a:latin typeface="Courier New" panose="02070309020205020404" pitchFamily="49" charset="0"/>
                <a:cs typeface="Courier New" panose="02070309020205020404" pitchFamily="49" charset="0"/>
              </a:rPr>
              <a:t>Source</a:t>
            </a:r>
            <a:endParaRPr lang="en-GB" sz="1400" b="1" i="1" dirty="0">
              <a:latin typeface="Courier New" panose="02070309020205020404" pitchFamily="49" charset="0"/>
              <a:cs typeface="Courier New" panose="02070309020205020404" pitchFamily="49" charset="0"/>
            </a:endParaRPr>
          </a:p>
        </p:txBody>
      </p:sp>
      <p:sp>
        <p:nvSpPr>
          <p:cNvPr id="7" name="Textfeld 6"/>
          <p:cNvSpPr txBox="1"/>
          <p:nvPr/>
        </p:nvSpPr>
        <p:spPr>
          <a:xfrm>
            <a:off x="5436096" y="188640"/>
            <a:ext cx="1106116" cy="307777"/>
          </a:xfrm>
          <a:prstGeom prst="rect">
            <a:avLst/>
          </a:prstGeom>
          <a:solidFill>
            <a:schemeClr val="bg1"/>
          </a:solidFill>
        </p:spPr>
        <p:txBody>
          <a:bodyPr wrap="square" rtlCol="0">
            <a:spAutoFit/>
          </a:bodyPr>
          <a:lstStyle/>
          <a:p>
            <a:r>
              <a:rPr lang="de-AT" sz="1400" b="1" i="1" dirty="0" err="1" smtClean="0">
                <a:latin typeface="Courier New" panose="02070309020205020404" pitchFamily="49" charset="0"/>
                <a:cs typeface="Courier New" panose="02070309020205020404" pitchFamily="49" charset="0"/>
              </a:rPr>
              <a:t>Result</a:t>
            </a:r>
            <a:endParaRPr lang="en-GB" sz="1400" b="1" i="1" dirty="0">
              <a:latin typeface="Courier New" panose="02070309020205020404" pitchFamily="49" charset="0"/>
              <a:cs typeface="Courier New" panose="02070309020205020404" pitchFamily="49" charset="0"/>
            </a:endParaRPr>
          </a:p>
        </p:txBody>
      </p:sp>
      <p:grpSp>
        <p:nvGrpSpPr>
          <p:cNvPr id="6" name="Gruppieren 5"/>
          <p:cNvGrpSpPr/>
          <p:nvPr/>
        </p:nvGrpSpPr>
        <p:grpSpPr>
          <a:xfrm>
            <a:off x="251520" y="1045725"/>
            <a:ext cx="8712968" cy="5130331"/>
            <a:chOff x="251520" y="1045725"/>
            <a:chExt cx="8818836" cy="5130331"/>
          </a:xfrm>
        </p:grpSpPr>
        <p:pic>
          <p:nvPicPr>
            <p:cNvPr id="2" name="Grafik 1"/>
            <p:cNvPicPr>
              <a:picLocks noChangeAspect="1"/>
            </p:cNvPicPr>
            <p:nvPr/>
          </p:nvPicPr>
          <p:blipFill>
            <a:blip r:embed="rId3"/>
            <a:stretch>
              <a:fillRect/>
            </a:stretch>
          </p:blipFill>
          <p:spPr>
            <a:xfrm>
              <a:off x="251520" y="1045725"/>
              <a:ext cx="8818836" cy="5130331"/>
            </a:xfrm>
            <a:prstGeom prst="rect">
              <a:avLst/>
            </a:prstGeom>
          </p:spPr>
        </p:pic>
        <p:sp>
          <p:nvSpPr>
            <p:cNvPr id="8" name="Rechteck 7"/>
            <p:cNvSpPr/>
            <p:nvPr/>
          </p:nvSpPr>
          <p:spPr>
            <a:xfrm>
              <a:off x="251520" y="1045878"/>
              <a:ext cx="8784976" cy="6036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hteck 12"/>
            <p:cNvSpPr/>
            <p:nvPr/>
          </p:nvSpPr>
          <p:spPr>
            <a:xfrm>
              <a:off x="251520" y="4503416"/>
              <a:ext cx="8784976" cy="8628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hteck 13"/>
            <p:cNvSpPr/>
            <p:nvPr/>
          </p:nvSpPr>
          <p:spPr>
            <a:xfrm>
              <a:off x="251520" y="5372649"/>
              <a:ext cx="8784976" cy="8034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04485446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2"/>
          <a:stretch>
            <a:fillRect/>
          </a:stretch>
        </p:blipFill>
        <p:spPr>
          <a:xfrm>
            <a:off x="179512" y="116632"/>
            <a:ext cx="6362700" cy="904875"/>
          </a:xfrm>
          <a:prstGeom prst="rect">
            <a:avLst/>
          </a:prstGeom>
        </p:spPr>
      </p:pic>
      <p:sp>
        <p:nvSpPr>
          <p:cNvPr id="4" name="Textfeld 3"/>
          <p:cNvSpPr txBox="1"/>
          <p:nvPr/>
        </p:nvSpPr>
        <p:spPr>
          <a:xfrm>
            <a:off x="179512" y="188640"/>
            <a:ext cx="864096" cy="307777"/>
          </a:xfrm>
          <a:prstGeom prst="rect">
            <a:avLst/>
          </a:prstGeom>
          <a:solidFill>
            <a:schemeClr val="bg1"/>
          </a:solidFill>
        </p:spPr>
        <p:txBody>
          <a:bodyPr wrap="square" rtlCol="0">
            <a:spAutoFit/>
          </a:bodyPr>
          <a:lstStyle/>
          <a:p>
            <a:r>
              <a:rPr lang="de-AT" sz="1400" b="1" i="1" dirty="0" smtClean="0">
                <a:latin typeface="Courier New" panose="02070309020205020404" pitchFamily="49" charset="0"/>
                <a:cs typeface="Courier New" panose="02070309020205020404" pitchFamily="49" charset="0"/>
              </a:rPr>
              <a:t>Source</a:t>
            </a:r>
            <a:endParaRPr lang="en-GB" sz="1400" b="1" i="1" dirty="0">
              <a:latin typeface="Courier New" panose="02070309020205020404" pitchFamily="49" charset="0"/>
              <a:cs typeface="Courier New" panose="02070309020205020404" pitchFamily="49" charset="0"/>
            </a:endParaRPr>
          </a:p>
        </p:txBody>
      </p:sp>
      <p:sp>
        <p:nvSpPr>
          <p:cNvPr id="7" name="Textfeld 6"/>
          <p:cNvSpPr txBox="1"/>
          <p:nvPr/>
        </p:nvSpPr>
        <p:spPr>
          <a:xfrm>
            <a:off x="5436096" y="188640"/>
            <a:ext cx="1106116" cy="307777"/>
          </a:xfrm>
          <a:prstGeom prst="rect">
            <a:avLst/>
          </a:prstGeom>
          <a:solidFill>
            <a:schemeClr val="bg1"/>
          </a:solidFill>
        </p:spPr>
        <p:txBody>
          <a:bodyPr wrap="square" rtlCol="0">
            <a:spAutoFit/>
          </a:bodyPr>
          <a:lstStyle/>
          <a:p>
            <a:r>
              <a:rPr lang="de-AT" sz="1400" b="1" i="1" dirty="0" err="1" smtClean="0">
                <a:latin typeface="Courier New" panose="02070309020205020404" pitchFamily="49" charset="0"/>
                <a:cs typeface="Courier New" panose="02070309020205020404" pitchFamily="49" charset="0"/>
              </a:rPr>
              <a:t>Result</a:t>
            </a:r>
            <a:endParaRPr lang="en-GB" sz="1400" b="1" i="1" dirty="0">
              <a:latin typeface="Courier New" panose="02070309020205020404" pitchFamily="49" charset="0"/>
              <a:cs typeface="Courier New" panose="02070309020205020404" pitchFamily="49" charset="0"/>
            </a:endParaRPr>
          </a:p>
        </p:txBody>
      </p:sp>
      <p:grpSp>
        <p:nvGrpSpPr>
          <p:cNvPr id="2" name="Gruppieren 1"/>
          <p:cNvGrpSpPr/>
          <p:nvPr/>
        </p:nvGrpSpPr>
        <p:grpSpPr>
          <a:xfrm>
            <a:off x="179512" y="908720"/>
            <a:ext cx="8773933" cy="4896544"/>
            <a:chOff x="179511" y="908720"/>
            <a:chExt cx="8923809" cy="4896544"/>
          </a:xfrm>
        </p:grpSpPr>
        <p:pic>
          <p:nvPicPr>
            <p:cNvPr id="3" name="Grafik 2"/>
            <p:cNvPicPr>
              <a:picLocks noChangeAspect="1"/>
            </p:cNvPicPr>
            <p:nvPr/>
          </p:nvPicPr>
          <p:blipFill>
            <a:blip r:embed="rId3"/>
            <a:stretch>
              <a:fillRect/>
            </a:stretch>
          </p:blipFill>
          <p:spPr>
            <a:xfrm>
              <a:off x="184695" y="908720"/>
              <a:ext cx="8918625" cy="2770626"/>
            </a:xfrm>
            <a:prstGeom prst="rect">
              <a:avLst/>
            </a:prstGeom>
          </p:spPr>
        </p:pic>
        <p:sp>
          <p:nvSpPr>
            <p:cNvPr id="8" name="Rechteck 7"/>
            <p:cNvSpPr/>
            <p:nvPr/>
          </p:nvSpPr>
          <p:spPr>
            <a:xfrm>
              <a:off x="251520" y="980728"/>
              <a:ext cx="8784976" cy="7920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hteck 9"/>
            <p:cNvSpPr/>
            <p:nvPr/>
          </p:nvSpPr>
          <p:spPr>
            <a:xfrm>
              <a:off x="251520" y="1844824"/>
              <a:ext cx="8784976" cy="7920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hteck 10"/>
            <p:cNvSpPr/>
            <p:nvPr/>
          </p:nvSpPr>
          <p:spPr>
            <a:xfrm>
              <a:off x="251520" y="2708920"/>
              <a:ext cx="8784976" cy="7920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fik 5"/>
            <p:cNvPicPr>
              <a:picLocks noChangeAspect="1"/>
            </p:cNvPicPr>
            <p:nvPr/>
          </p:nvPicPr>
          <p:blipFill>
            <a:blip r:embed="rId4"/>
            <a:stretch>
              <a:fillRect/>
            </a:stretch>
          </p:blipFill>
          <p:spPr>
            <a:xfrm>
              <a:off x="179511" y="3573016"/>
              <a:ext cx="8896871" cy="2232248"/>
            </a:xfrm>
            <a:prstGeom prst="rect">
              <a:avLst/>
            </a:prstGeom>
          </p:spPr>
        </p:pic>
        <p:sp>
          <p:nvSpPr>
            <p:cNvPr id="15" name="Rechteck 14"/>
            <p:cNvSpPr/>
            <p:nvPr/>
          </p:nvSpPr>
          <p:spPr>
            <a:xfrm>
              <a:off x="251520" y="3573016"/>
              <a:ext cx="8784976" cy="1042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hteck 15"/>
            <p:cNvSpPr/>
            <p:nvPr/>
          </p:nvSpPr>
          <p:spPr>
            <a:xfrm>
              <a:off x="234665" y="4687460"/>
              <a:ext cx="8784976" cy="11178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7025174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Agenda</a:t>
            </a:r>
            <a:endParaRPr lang="de-AT" dirty="0"/>
          </a:p>
        </p:txBody>
      </p:sp>
      <p:sp>
        <p:nvSpPr>
          <p:cNvPr id="3" name="Inhaltsplatzhalter 2"/>
          <p:cNvSpPr>
            <a:spLocks noGrp="1"/>
          </p:cNvSpPr>
          <p:nvPr>
            <p:ph idx="1"/>
          </p:nvPr>
        </p:nvSpPr>
        <p:spPr>
          <a:xfrm>
            <a:off x="457200" y="1340768"/>
            <a:ext cx="8229600" cy="4525963"/>
          </a:xfrm>
        </p:spPr>
        <p:txBody>
          <a:bodyPr/>
          <a:lstStyle/>
          <a:p>
            <a:r>
              <a:rPr lang="en-US" dirty="0" smtClean="0"/>
              <a:t>Further Changes in JDK 1.8</a:t>
            </a:r>
            <a:endParaRPr lang="de-AT" dirty="0" smtClean="0"/>
          </a:p>
          <a:p>
            <a:pPr lvl="1"/>
            <a:r>
              <a:rPr lang="de-AT" dirty="0" err="1" smtClean="0"/>
              <a:t>No</a:t>
            </a:r>
            <a:r>
              <a:rPr lang="de-AT" dirty="0" smtClean="0"/>
              <a:t> Permanent Generation</a:t>
            </a:r>
          </a:p>
          <a:p>
            <a:pPr lvl="1"/>
            <a:r>
              <a:rPr lang="de-AT" dirty="0" err="1"/>
              <a:t>Reflection</a:t>
            </a:r>
            <a:r>
              <a:rPr lang="de-AT" dirty="0"/>
              <a:t> </a:t>
            </a:r>
            <a:r>
              <a:rPr lang="de-AT" dirty="0" err="1"/>
              <a:t>Enhancements</a:t>
            </a:r>
            <a:endParaRPr lang="de-AT" dirty="0" smtClean="0"/>
          </a:p>
          <a:p>
            <a:pPr lvl="1"/>
            <a:r>
              <a:rPr lang="de-AT" dirty="0" smtClean="0"/>
              <a:t>Base64 Encodings</a:t>
            </a:r>
          </a:p>
          <a:p>
            <a:pPr lvl="1"/>
            <a:r>
              <a:rPr lang="de-AT" dirty="0" err="1" smtClean="0"/>
              <a:t>Changes</a:t>
            </a:r>
            <a:r>
              <a:rPr lang="de-AT" dirty="0" smtClean="0"/>
              <a:t> </a:t>
            </a:r>
            <a:r>
              <a:rPr lang="de-AT" dirty="0" err="1" smtClean="0"/>
              <a:t>with</a:t>
            </a:r>
            <a:r>
              <a:rPr lang="de-AT" dirty="0" smtClean="0"/>
              <a:t> </a:t>
            </a:r>
            <a:r>
              <a:rPr lang="de-AT" dirty="0" err="1" smtClean="0"/>
              <a:t>Annotations</a:t>
            </a:r>
            <a:endParaRPr lang="de-AT" dirty="0" smtClean="0"/>
          </a:p>
          <a:p>
            <a:pPr marL="0" indent="0">
              <a:buNone/>
            </a:pPr>
            <a:endParaRPr lang="de-AT" dirty="0" smtClean="0"/>
          </a:p>
        </p:txBody>
      </p:sp>
    </p:spTree>
    <p:extLst>
      <p:ext uri="{BB962C8B-B14F-4D97-AF65-F5344CB8AC3E}">
        <p14:creationId xmlns:p14="http://schemas.microsoft.com/office/powerpoint/2010/main" val="188909081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2"/>
          <a:stretch>
            <a:fillRect/>
          </a:stretch>
        </p:blipFill>
        <p:spPr>
          <a:xfrm>
            <a:off x="179512" y="116632"/>
            <a:ext cx="6362700" cy="904875"/>
          </a:xfrm>
          <a:prstGeom prst="rect">
            <a:avLst/>
          </a:prstGeom>
        </p:spPr>
      </p:pic>
      <p:sp>
        <p:nvSpPr>
          <p:cNvPr id="4" name="Textfeld 3"/>
          <p:cNvSpPr txBox="1"/>
          <p:nvPr/>
        </p:nvSpPr>
        <p:spPr>
          <a:xfrm>
            <a:off x="179512" y="188640"/>
            <a:ext cx="864096" cy="307777"/>
          </a:xfrm>
          <a:prstGeom prst="rect">
            <a:avLst/>
          </a:prstGeom>
          <a:solidFill>
            <a:schemeClr val="bg1"/>
          </a:solidFill>
        </p:spPr>
        <p:txBody>
          <a:bodyPr wrap="square" rtlCol="0">
            <a:spAutoFit/>
          </a:bodyPr>
          <a:lstStyle/>
          <a:p>
            <a:r>
              <a:rPr lang="de-AT" sz="1400" b="1" i="1" dirty="0" smtClean="0">
                <a:latin typeface="Courier New" panose="02070309020205020404" pitchFamily="49" charset="0"/>
                <a:cs typeface="Courier New" panose="02070309020205020404" pitchFamily="49" charset="0"/>
              </a:rPr>
              <a:t>Source</a:t>
            </a:r>
            <a:endParaRPr lang="en-GB" sz="1400" b="1" i="1" dirty="0">
              <a:latin typeface="Courier New" panose="02070309020205020404" pitchFamily="49" charset="0"/>
              <a:cs typeface="Courier New" panose="02070309020205020404" pitchFamily="49" charset="0"/>
            </a:endParaRPr>
          </a:p>
        </p:txBody>
      </p:sp>
      <p:sp>
        <p:nvSpPr>
          <p:cNvPr id="7" name="Textfeld 6"/>
          <p:cNvSpPr txBox="1"/>
          <p:nvPr/>
        </p:nvSpPr>
        <p:spPr>
          <a:xfrm>
            <a:off x="5436096" y="188640"/>
            <a:ext cx="1106116" cy="307777"/>
          </a:xfrm>
          <a:prstGeom prst="rect">
            <a:avLst/>
          </a:prstGeom>
          <a:solidFill>
            <a:schemeClr val="bg1"/>
          </a:solidFill>
        </p:spPr>
        <p:txBody>
          <a:bodyPr wrap="square" rtlCol="0">
            <a:spAutoFit/>
          </a:bodyPr>
          <a:lstStyle/>
          <a:p>
            <a:r>
              <a:rPr lang="de-AT" sz="1400" b="1" i="1" dirty="0" err="1" smtClean="0">
                <a:latin typeface="Courier New" panose="02070309020205020404" pitchFamily="49" charset="0"/>
                <a:cs typeface="Courier New" panose="02070309020205020404" pitchFamily="49" charset="0"/>
              </a:rPr>
              <a:t>Result</a:t>
            </a:r>
            <a:endParaRPr lang="en-GB" sz="1400" b="1" i="1" dirty="0">
              <a:latin typeface="Courier New" panose="02070309020205020404" pitchFamily="49" charset="0"/>
              <a:cs typeface="Courier New" panose="02070309020205020404" pitchFamily="49" charset="0"/>
            </a:endParaRPr>
          </a:p>
        </p:txBody>
      </p:sp>
      <p:grpSp>
        <p:nvGrpSpPr>
          <p:cNvPr id="3" name="Gruppieren 2"/>
          <p:cNvGrpSpPr/>
          <p:nvPr/>
        </p:nvGrpSpPr>
        <p:grpSpPr>
          <a:xfrm>
            <a:off x="234665" y="980728"/>
            <a:ext cx="8657815" cy="3219413"/>
            <a:chOff x="234665" y="980728"/>
            <a:chExt cx="8801831" cy="3219413"/>
          </a:xfrm>
        </p:grpSpPr>
        <p:pic>
          <p:nvPicPr>
            <p:cNvPr id="2" name="Grafik 1"/>
            <p:cNvPicPr>
              <a:picLocks noChangeAspect="1"/>
            </p:cNvPicPr>
            <p:nvPr/>
          </p:nvPicPr>
          <p:blipFill>
            <a:blip r:embed="rId3"/>
            <a:stretch>
              <a:fillRect/>
            </a:stretch>
          </p:blipFill>
          <p:spPr>
            <a:xfrm>
              <a:off x="234665" y="980728"/>
              <a:ext cx="8705502" cy="3219413"/>
            </a:xfrm>
            <a:prstGeom prst="rect">
              <a:avLst/>
            </a:prstGeom>
          </p:spPr>
        </p:pic>
        <p:sp>
          <p:nvSpPr>
            <p:cNvPr id="8" name="Rechteck 7"/>
            <p:cNvSpPr/>
            <p:nvPr/>
          </p:nvSpPr>
          <p:spPr>
            <a:xfrm>
              <a:off x="251520" y="980728"/>
              <a:ext cx="8784976" cy="7920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hteck 9"/>
            <p:cNvSpPr/>
            <p:nvPr/>
          </p:nvSpPr>
          <p:spPr>
            <a:xfrm>
              <a:off x="251520" y="1844824"/>
              <a:ext cx="8784976" cy="7920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hteck 10"/>
            <p:cNvSpPr/>
            <p:nvPr/>
          </p:nvSpPr>
          <p:spPr>
            <a:xfrm>
              <a:off x="251520" y="2708920"/>
              <a:ext cx="8784976" cy="7920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hteck 14"/>
            <p:cNvSpPr/>
            <p:nvPr/>
          </p:nvSpPr>
          <p:spPr>
            <a:xfrm>
              <a:off x="251520" y="3573016"/>
              <a:ext cx="8784976" cy="6271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418088617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a:latin typeface="Courier New" panose="02070309020205020404" pitchFamily="49" charset="0"/>
                <a:cs typeface="Courier New" panose="02070309020205020404" pitchFamily="49" charset="0"/>
              </a:rPr>
              <a:t>f</a:t>
            </a:r>
            <a:r>
              <a:rPr lang="de-AT" dirty="0" err="1" smtClean="0">
                <a:latin typeface="Courier New" panose="02070309020205020404" pitchFamily="49" charset="0"/>
                <a:cs typeface="Courier New" panose="02070309020205020404" pitchFamily="49" charset="0"/>
              </a:rPr>
              <a:t>ilter</a:t>
            </a:r>
            <a:endParaRPr lang="de-AT" dirty="0">
              <a:latin typeface="Courier New" panose="02070309020205020404" pitchFamily="49" charset="0"/>
              <a:cs typeface="Courier New" panose="02070309020205020404" pitchFamily="49" charset="0"/>
            </a:endParaRPr>
          </a:p>
        </p:txBody>
      </p:sp>
      <p:pic>
        <p:nvPicPr>
          <p:cNvPr id="4" name="Grafik 3"/>
          <p:cNvPicPr>
            <a:picLocks noChangeAspect="1"/>
          </p:cNvPicPr>
          <p:nvPr/>
        </p:nvPicPr>
        <p:blipFill>
          <a:blip r:embed="rId2"/>
          <a:stretch>
            <a:fillRect/>
          </a:stretch>
        </p:blipFill>
        <p:spPr>
          <a:xfrm>
            <a:off x="359532" y="1196752"/>
            <a:ext cx="8460940" cy="2415080"/>
          </a:xfrm>
          <a:prstGeom prst="rect">
            <a:avLst/>
          </a:prstGeom>
        </p:spPr>
      </p:pic>
      <p:pic>
        <p:nvPicPr>
          <p:cNvPr id="5" name="Grafik 4"/>
          <p:cNvPicPr>
            <a:picLocks noChangeAspect="1"/>
          </p:cNvPicPr>
          <p:nvPr/>
        </p:nvPicPr>
        <p:blipFill>
          <a:blip r:embed="rId3"/>
          <a:stretch>
            <a:fillRect/>
          </a:stretch>
        </p:blipFill>
        <p:spPr>
          <a:xfrm>
            <a:off x="359532" y="3717032"/>
            <a:ext cx="8460940" cy="2241579"/>
          </a:xfrm>
          <a:prstGeom prst="rect">
            <a:avLst/>
          </a:prstGeom>
        </p:spPr>
      </p:pic>
    </p:spTree>
    <p:extLst>
      <p:ext uri="{BB962C8B-B14F-4D97-AF65-F5344CB8AC3E}">
        <p14:creationId xmlns:p14="http://schemas.microsoft.com/office/powerpoint/2010/main" val="107392815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latin typeface="Courier New" panose="02070309020205020404" pitchFamily="49" charset="0"/>
                <a:cs typeface="Courier New" panose="02070309020205020404" pitchFamily="49" charset="0"/>
              </a:rPr>
              <a:t>map</a:t>
            </a:r>
            <a:endParaRPr lang="de-AT" dirty="0">
              <a:latin typeface="Courier New" panose="02070309020205020404" pitchFamily="49" charset="0"/>
              <a:cs typeface="Courier New" panose="02070309020205020404" pitchFamily="49" charset="0"/>
            </a:endParaRPr>
          </a:p>
        </p:txBody>
      </p:sp>
      <p:pic>
        <p:nvPicPr>
          <p:cNvPr id="3" name="Grafik 2"/>
          <p:cNvPicPr>
            <a:picLocks noChangeAspect="1"/>
          </p:cNvPicPr>
          <p:nvPr/>
        </p:nvPicPr>
        <p:blipFill>
          <a:blip r:embed="rId2"/>
          <a:stretch>
            <a:fillRect/>
          </a:stretch>
        </p:blipFill>
        <p:spPr>
          <a:xfrm>
            <a:off x="382592" y="1340768"/>
            <a:ext cx="8365872" cy="2880320"/>
          </a:xfrm>
          <a:prstGeom prst="rect">
            <a:avLst/>
          </a:prstGeom>
        </p:spPr>
      </p:pic>
      <p:sp>
        <p:nvSpPr>
          <p:cNvPr id="6" name="Rechteck 5"/>
          <p:cNvSpPr/>
          <p:nvPr/>
        </p:nvSpPr>
        <p:spPr>
          <a:xfrm>
            <a:off x="4427984" y="2852936"/>
            <a:ext cx="360040" cy="216024"/>
          </a:xfrm>
          <a:prstGeom prst="rect">
            <a:avLst/>
          </a:prstGeom>
          <a:solidFill>
            <a:srgbClr val="FFFF00">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Rechteck 6"/>
          <p:cNvSpPr/>
          <p:nvPr/>
        </p:nvSpPr>
        <p:spPr>
          <a:xfrm>
            <a:off x="5292080" y="3212976"/>
            <a:ext cx="432048" cy="216024"/>
          </a:xfrm>
          <a:prstGeom prst="rect">
            <a:avLst/>
          </a:prstGeom>
          <a:solidFill>
            <a:srgbClr val="FFFF00">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8" name="Textfeld 7"/>
          <p:cNvSpPr txBox="1"/>
          <p:nvPr/>
        </p:nvSpPr>
        <p:spPr>
          <a:xfrm>
            <a:off x="683568" y="2420888"/>
            <a:ext cx="7632848" cy="307777"/>
          </a:xfrm>
          <a:prstGeom prst="rect">
            <a:avLst/>
          </a:prstGeom>
          <a:solidFill>
            <a:srgbClr val="E0E0E0"/>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mapping</a:t>
            </a:r>
            <a:r>
              <a:rPr lang="de-AT" sz="1400" b="1" dirty="0" smtClean="0">
                <a:solidFill>
                  <a:srgbClr val="FF0000"/>
                </a:solidFill>
                <a:latin typeface="Courier New" panose="02070309020205020404" pitchFamily="49" charset="0"/>
                <a:cs typeface="Courier New" panose="02070309020205020404" pitchFamily="49" charset="0"/>
              </a:rPr>
              <a:t> Person </a:t>
            </a:r>
            <a:r>
              <a:rPr lang="de-AT" sz="1400" b="1" dirty="0" err="1" smtClean="0">
                <a:solidFill>
                  <a:srgbClr val="FF0000"/>
                </a:solidFill>
                <a:latin typeface="Courier New" panose="02070309020205020404" pitchFamily="49" charset="0"/>
                <a:cs typeface="Courier New" panose="02070309020205020404" pitchFamily="49" charset="0"/>
              </a:rPr>
              <a:t>to</a:t>
            </a:r>
            <a:r>
              <a:rPr lang="de-AT" sz="1400" b="1" dirty="0" smtClean="0">
                <a:solidFill>
                  <a:srgbClr val="FF0000"/>
                </a:solidFill>
                <a:latin typeface="Courier New" panose="02070309020205020404" pitchFamily="49" charset="0"/>
                <a:cs typeface="Courier New" panose="02070309020205020404" pitchFamily="49" charset="0"/>
              </a:rPr>
              <a:t> String</a:t>
            </a:r>
            <a:endParaRPr lang="en-GB" sz="1400" b="1" dirty="0">
              <a:solidFill>
                <a:srgbClr val="FF0000"/>
              </a:solidFill>
              <a:latin typeface="Courier New" panose="02070309020205020404" pitchFamily="49" charset="0"/>
              <a:cs typeface="Courier New" panose="02070309020205020404" pitchFamily="49" charset="0"/>
            </a:endParaRPr>
          </a:p>
        </p:txBody>
      </p:sp>
      <p:sp>
        <p:nvSpPr>
          <p:cNvPr id="9" name="Textfeld 8"/>
          <p:cNvSpPr txBox="1"/>
          <p:nvPr/>
        </p:nvSpPr>
        <p:spPr>
          <a:xfrm>
            <a:off x="755576" y="2996952"/>
            <a:ext cx="7632848" cy="210215"/>
          </a:xfrm>
          <a:prstGeom prst="rect">
            <a:avLst/>
          </a:prstGeom>
          <a:solidFill>
            <a:srgbClr val="E0E0E0"/>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mapping</a:t>
            </a:r>
            <a:r>
              <a:rPr lang="de-AT" sz="1400" b="1" dirty="0" smtClean="0">
                <a:solidFill>
                  <a:srgbClr val="FF0000"/>
                </a:solidFill>
                <a:latin typeface="Courier New" panose="02070309020205020404" pitchFamily="49" charset="0"/>
                <a:cs typeface="Courier New" panose="02070309020205020404" pitchFamily="49" charset="0"/>
              </a:rPr>
              <a:t> Person </a:t>
            </a:r>
            <a:r>
              <a:rPr lang="de-AT" sz="1400" b="1" dirty="0" err="1" smtClean="0">
                <a:solidFill>
                  <a:srgbClr val="FF0000"/>
                </a:solidFill>
                <a:latin typeface="Courier New" panose="02070309020205020404" pitchFamily="49" charset="0"/>
                <a:cs typeface="Courier New" panose="02070309020205020404" pitchFamily="49" charset="0"/>
              </a:rPr>
              <a:t>to</a:t>
            </a:r>
            <a:r>
              <a:rPr lang="de-AT" sz="1400" b="1" dirty="0" smtClean="0">
                <a:solidFill>
                  <a:srgbClr val="FF0000"/>
                </a:solidFill>
                <a:latin typeface="Courier New" panose="02070309020205020404" pitchFamily="49" charset="0"/>
                <a:cs typeface="Courier New" panose="02070309020205020404" pitchFamily="49" charset="0"/>
              </a:rPr>
              <a:t> Integer</a:t>
            </a:r>
            <a:endParaRPr lang="en-GB" sz="1400" b="1"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2406997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latin typeface="Courier New" panose="02070309020205020404" pitchFamily="49" charset="0"/>
                <a:cs typeface="Courier New" panose="02070309020205020404" pitchFamily="49" charset="0"/>
              </a:rPr>
              <a:t>flatMap</a:t>
            </a:r>
            <a:endParaRPr lang="de-AT" dirty="0">
              <a:latin typeface="Courier New" panose="02070309020205020404" pitchFamily="49" charset="0"/>
              <a:cs typeface="Courier New" panose="02070309020205020404" pitchFamily="49" charset="0"/>
            </a:endParaRPr>
          </a:p>
        </p:txBody>
      </p:sp>
      <p:sp>
        <p:nvSpPr>
          <p:cNvPr id="6" name="Rechteck 5"/>
          <p:cNvSpPr/>
          <p:nvPr/>
        </p:nvSpPr>
        <p:spPr>
          <a:xfrm>
            <a:off x="4427984" y="2852936"/>
            <a:ext cx="360040" cy="216024"/>
          </a:xfrm>
          <a:prstGeom prst="rect">
            <a:avLst/>
          </a:prstGeom>
          <a:solidFill>
            <a:srgbClr val="FFFF00">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pic>
        <p:nvPicPr>
          <p:cNvPr id="4" name="Grafik 3"/>
          <p:cNvPicPr>
            <a:picLocks noChangeAspect="1"/>
          </p:cNvPicPr>
          <p:nvPr/>
        </p:nvPicPr>
        <p:blipFill>
          <a:blip r:embed="rId2"/>
          <a:stretch>
            <a:fillRect/>
          </a:stretch>
        </p:blipFill>
        <p:spPr>
          <a:xfrm>
            <a:off x="179511" y="1515777"/>
            <a:ext cx="8809857" cy="1553183"/>
          </a:xfrm>
          <a:prstGeom prst="rect">
            <a:avLst/>
          </a:prstGeom>
        </p:spPr>
      </p:pic>
      <p:pic>
        <p:nvPicPr>
          <p:cNvPr id="5" name="Grafik 4"/>
          <p:cNvPicPr>
            <a:picLocks noChangeAspect="1"/>
          </p:cNvPicPr>
          <p:nvPr/>
        </p:nvPicPr>
        <p:blipFill>
          <a:blip r:embed="rId3"/>
          <a:stretch>
            <a:fillRect/>
          </a:stretch>
        </p:blipFill>
        <p:spPr>
          <a:xfrm>
            <a:off x="175923" y="3619451"/>
            <a:ext cx="8813445" cy="457621"/>
          </a:xfrm>
          <a:prstGeom prst="rect">
            <a:avLst/>
          </a:prstGeom>
        </p:spPr>
      </p:pic>
      <p:sp>
        <p:nvSpPr>
          <p:cNvPr id="8" name="Textfeld 7"/>
          <p:cNvSpPr txBox="1"/>
          <p:nvPr/>
        </p:nvSpPr>
        <p:spPr>
          <a:xfrm>
            <a:off x="251520" y="1196752"/>
            <a:ext cx="5877058" cy="369332"/>
          </a:xfrm>
          <a:prstGeom prst="rect">
            <a:avLst/>
          </a:prstGeom>
          <a:noFill/>
        </p:spPr>
        <p:txBody>
          <a:bodyPr wrap="none" rtlCol="0">
            <a:spAutoFit/>
          </a:bodyPr>
          <a:lstStyle/>
          <a:p>
            <a:r>
              <a:rPr lang="de-AT" dirty="0" smtClean="0"/>
              <a:t>Task: </a:t>
            </a:r>
            <a:r>
              <a:rPr lang="de-AT" dirty="0" err="1" smtClean="0"/>
              <a:t>create</a:t>
            </a:r>
            <a:r>
              <a:rPr lang="de-AT" dirty="0" smtClean="0"/>
              <a:t> a </a:t>
            </a:r>
            <a:r>
              <a:rPr lang="de-AT" dirty="0" err="1" smtClean="0"/>
              <a:t>stream</a:t>
            </a:r>
            <a:r>
              <a:rPr lang="de-AT" dirty="0" smtClean="0"/>
              <a:t> </a:t>
            </a:r>
            <a:r>
              <a:rPr lang="de-AT" dirty="0" err="1" smtClean="0"/>
              <a:t>of</a:t>
            </a:r>
            <a:r>
              <a:rPr lang="de-AT" dirty="0" smtClean="0"/>
              <a:t> </a:t>
            </a:r>
            <a:r>
              <a:rPr lang="de-AT" dirty="0" err="1" smtClean="0"/>
              <a:t>words</a:t>
            </a:r>
            <a:r>
              <a:rPr lang="de-AT" dirty="0" smtClean="0"/>
              <a:t> out </a:t>
            </a:r>
            <a:r>
              <a:rPr lang="de-AT" dirty="0" err="1" smtClean="0"/>
              <a:t>of</a:t>
            </a:r>
            <a:r>
              <a:rPr lang="de-AT" dirty="0" smtClean="0"/>
              <a:t> a </a:t>
            </a:r>
            <a:r>
              <a:rPr lang="de-AT" dirty="0" err="1" smtClean="0"/>
              <a:t>stream</a:t>
            </a:r>
            <a:r>
              <a:rPr lang="de-AT" dirty="0" smtClean="0"/>
              <a:t> </a:t>
            </a:r>
            <a:r>
              <a:rPr lang="de-AT" dirty="0" err="1" smtClean="0"/>
              <a:t>of</a:t>
            </a:r>
            <a:r>
              <a:rPr lang="de-AT" dirty="0" smtClean="0"/>
              <a:t> </a:t>
            </a:r>
            <a:r>
              <a:rPr lang="de-AT" dirty="0" err="1" smtClean="0"/>
              <a:t>sentences</a:t>
            </a:r>
            <a:r>
              <a:rPr lang="de-AT" dirty="0" smtClean="0"/>
              <a:t>:</a:t>
            </a:r>
            <a:endParaRPr lang="de-AT" dirty="0"/>
          </a:p>
        </p:txBody>
      </p:sp>
      <p:sp>
        <p:nvSpPr>
          <p:cNvPr id="9" name="Textfeld 8"/>
          <p:cNvSpPr txBox="1"/>
          <p:nvPr/>
        </p:nvSpPr>
        <p:spPr>
          <a:xfrm>
            <a:off x="201114" y="3250119"/>
            <a:ext cx="1704890" cy="369332"/>
          </a:xfrm>
          <a:prstGeom prst="rect">
            <a:avLst/>
          </a:prstGeom>
          <a:noFill/>
        </p:spPr>
        <p:txBody>
          <a:bodyPr wrap="none" rtlCol="0">
            <a:spAutoFit/>
          </a:bodyPr>
          <a:lstStyle/>
          <a:p>
            <a:r>
              <a:rPr lang="de-AT" dirty="0" err="1" smtClean="0"/>
              <a:t>Nested</a:t>
            </a:r>
            <a:r>
              <a:rPr lang="de-AT" dirty="0" smtClean="0"/>
              <a:t> </a:t>
            </a:r>
            <a:r>
              <a:rPr lang="de-AT" dirty="0" err="1" smtClean="0"/>
              <a:t>streams</a:t>
            </a:r>
            <a:r>
              <a:rPr lang="de-AT" dirty="0" smtClean="0"/>
              <a:t>:</a:t>
            </a:r>
            <a:endParaRPr lang="de-AT" dirty="0"/>
          </a:p>
        </p:txBody>
      </p:sp>
      <p:sp>
        <p:nvSpPr>
          <p:cNvPr id="10" name="Textfeld 9"/>
          <p:cNvSpPr txBox="1"/>
          <p:nvPr/>
        </p:nvSpPr>
        <p:spPr>
          <a:xfrm>
            <a:off x="251520" y="4283804"/>
            <a:ext cx="4902689" cy="369332"/>
          </a:xfrm>
          <a:prstGeom prst="rect">
            <a:avLst/>
          </a:prstGeom>
          <a:noFill/>
        </p:spPr>
        <p:txBody>
          <a:bodyPr wrap="none" rtlCol="0">
            <a:spAutoFit/>
          </a:bodyPr>
          <a:lstStyle/>
          <a:p>
            <a:r>
              <a:rPr lang="de-AT" dirty="0" err="1" smtClean="0"/>
              <a:t>Nested</a:t>
            </a:r>
            <a:r>
              <a:rPr lang="de-AT" dirty="0" smtClean="0"/>
              <a:t> </a:t>
            </a:r>
            <a:r>
              <a:rPr lang="de-AT" dirty="0" err="1" smtClean="0"/>
              <a:t>streams</a:t>
            </a:r>
            <a:r>
              <a:rPr lang="de-AT" dirty="0" smtClean="0"/>
              <a:t> </a:t>
            </a:r>
            <a:r>
              <a:rPr lang="de-AT" dirty="0" err="1" smtClean="0"/>
              <a:t>can</a:t>
            </a:r>
            <a:r>
              <a:rPr lang="de-AT" dirty="0" smtClean="0"/>
              <a:t> </a:t>
            </a:r>
            <a:r>
              <a:rPr lang="de-AT" dirty="0" err="1" smtClean="0"/>
              <a:t>be</a:t>
            </a:r>
            <a:r>
              <a:rPr lang="de-AT" dirty="0" smtClean="0"/>
              <a:t> </a:t>
            </a:r>
            <a:r>
              <a:rPr lang="de-AT" dirty="0" err="1" smtClean="0"/>
              <a:t>flattened</a:t>
            </a:r>
            <a:r>
              <a:rPr lang="de-AT" dirty="0" smtClean="0"/>
              <a:t> </a:t>
            </a:r>
            <a:r>
              <a:rPr lang="de-AT" dirty="0" err="1" smtClean="0"/>
              <a:t>using</a:t>
            </a:r>
            <a:r>
              <a:rPr lang="de-AT" dirty="0" smtClean="0"/>
              <a:t> </a:t>
            </a:r>
            <a:r>
              <a:rPr lang="de-AT" dirty="0" err="1" smtClean="0">
                <a:latin typeface="Courier New" panose="02070309020205020404" pitchFamily="49" charset="0"/>
                <a:cs typeface="Courier New" panose="02070309020205020404" pitchFamily="49" charset="0"/>
              </a:rPr>
              <a:t>flatMap</a:t>
            </a:r>
            <a:r>
              <a:rPr lang="de-AT" dirty="0" smtClean="0"/>
              <a:t>: </a:t>
            </a:r>
            <a:endParaRPr lang="de-AT" dirty="0"/>
          </a:p>
        </p:txBody>
      </p:sp>
      <p:pic>
        <p:nvPicPr>
          <p:cNvPr id="11" name="Grafik 10"/>
          <p:cNvPicPr>
            <a:picLocks noChangeAspect="1"/>
          </p:cNvPicPr>
          <p:nvPr/>
        </p:nvPicPr>
        <p:blipFill>
          <a:blip r:embed="rId4"/>
          <a:stretch>
            <a:fillRect/>
          </a:stretch>
        </p:blipFill>
        <p:spPr>
          <a:xfrm>
            <a:off x="201114" y="4725144"/>
            <a:ext cx="8788254" cy="431793"/>
          </a:xfrm>
          <a:prstGeom prst="rect">
            <a:avLst/>
          </a:prstGeom>
        </p:spPr>
      </p:pic>
    </p:spTree>
    <p:extLst>
      <p:ext uri="{BB962C8B-B14F-4D97-AF65-F5344CB8AC3E}">
        <p14:creationId xmlns:p14="http://schemas.microsoft.com/office/powerpoint/2010/main" val="43461864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AT"/>
          </a:p>
        </p:txBody>
      </p:sp>
      <p:sp>
        <p:nvSpPr>
          <p:cNvPr id="3" name="Inhaltsplatzhalter 2"/>
          <p:cNvSpPr>
            <a:spLocks noGrp="1"/>
          </p:cNvSpPr>
          <p:nvPr>
            <p:ph idx="1"/>
          </p:nvPr>
        </p:nvSpPr>
        <p:spPr/>
        <p:txBody>
          <a:bodyPr/>
          <a:lstStyle/>
          <a:p>
            <a:endParaRPr lang="de-AT"/>
          </a:p>
        </p:txBody>
      </p:sp>
      <p:pic>
        <p:nvPicPr>
          <p:cNvPr id="4" name="Grafik 3"/>
          <p:cNvPicPr>
            <a:picLocks noChangeAspect="1"/>
          </p:cNvPicPr>
          <p:nvPr/>
        </p:nvPicPr>
        <p:blipFill>
          <a:blip r:embed="rId2"/>
          <a:stretch>
            <a:fillRect/>
          </a:stretch>
        </p:blipFill>
        <p:spPr>
          <a:xfrm>
            <a:off x="36690" y="-99392"/>
            <a:ext cx="9143822" cy="6251209"/>
          </a:xfrm>
          <a:prstGeom prst="rect">
            <a:avLst/>
          </a:prstGeom>
        </p:spPr>
      </p:pic>
      <p:sp>
        <p:nvSpPr>
          <p:cNvPr id="5" name="Textfeld 4"/>
          <p:cNvSpPr txBox="1"/>
          <p:nvPr/>
        </p:nvSpPr>
        <p:spPr>
          <a:xfrm>
            <a:off x="457200" y="836712"/>
            <a:ext cx="7632848" cy="307777"/>
          </a:xfrm>
          <a:prstGeom prst="rect">
            <a:avLst/>
          </a:prstGeom>
          <a:solidFill>
            <a:srgbClr val="E0E0E0"/>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JDK 1.8: </a:t>
            </a:r>
            <a:r>
              <a:rPr lang="de-AT" sz="1400" b="1" dirty="0" err="1" smtClean="0">
                <a:solidFill>
                  <a:srgbClr val="FF0000"/>
                </a:solidFill>
                <a:latin typeface="Courier New" panose="02070309020205020404" pitchFamily="49" charset="0"/>
                <a:cs typeface="Courier New" panose="02070309020205020404" pitchFamily="49" charset="0"/>
              </a:rPr>
              <a:t>read</a:t>
            </a:r>
            <a:r>
              <a:rPr lang="de-AT" sz="1400" b="1" dirty="0" smtClean="0">
                <a:solidFill>
                  <a:srgbClr val="FF0000"/>
                </a:solidFill>
                <a:latin typeface="Courier New" panose="02070309020205020404" pitchFamily="49" charset="0"/>
                <a:cs typeface="Courier New" panose="02070309020205020404" pitchFamily="49" charset="0"/>
              </a:rPr>
              <a:t> all </a:t>
            </a:r>
            <a:r>
              <a:rPr lang="de-AT" sz="1400" b="1" dirty="0" err="1" smtClean="0">
                <a:solidFill>
                  <a:srgbClr val="FF0000"/>
                </a:solidFill>
                <a:latin typeface="Courier New" panose="02070309020205020404" pitchFamily="49" charset="0"/>
                <a:cs typeface="Courier New" panose="02070309020205020404" pitchFamily="49" charset="0"/>
              </a:rPr>
              <a:t>lines</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of</a:t>
            </a:r>
            <a:r>
              <a:rPr lang="de-AT" sz="1400" b="1" dirty="0" smtClean="0">
                <a:solidFill>
                  <a:srgbClr val="FF0000"/>
                </a:solidFill>
                <a:latin typeface="Courier New" panose="02070309020205020404" pitchFamily="49" charset="0"/>
                <a:cs typeface="Courier New" panose="02070309020205020404" pitchFamily="49" charset="0"/>
              </a:rPr>
              <a:t> a </a:t>
            </a:r>
            <a:r>
              <a:rPr lang="de-AT" sz="1400" b="1" dirty="0" err="1" smtClean="0">
                <a:solidFill>
                  <a:srgbClr val="FF0000"/>
                </a:solidFill>
                <a:latin typeface="Courier New" panose="02070309020205020404" pitchFamily="49" charset="0"/>
                <a:cs typeface="Courier New" panose="02070309020205020404" pitchFamily="49" charset="0"/>
              </a:rPr>
              <a:t>file</a:t>
            </a:r>
            <a:endParaRPr lang="en-GB" sz="1400" b="1" dirty="0">
              <a:solidFill>
                <a:srgbClr val="FF0000"/>
              </a:solidFill>
              <a:latin typeface="Courier New" panose="02070309020205020404" pitchFamily="49" charset="0"/>
              <a:cs typeface="Courier New" panose="02070309020205020404" pitchFamily="49" charset="0"/>
            </a:endParaRPr>
          </a:p>
        </p:txBody>
      </p:sp>
      <p:sp>
        <p:nvSpPr>
          <p:cNvPr id="6" name="Textfeld 5"/>
          <p:cNvSpPr txBox="1"/>
          <p:nvPr/>
        </p:nvSpPr>
        <p:spPr>
          <a:xfrm>
            <a:off x="395536" y="1483854"/>
            <a:ext cx="7632848" cy="307777"/>
          </a:xfrm>
          <a:prstGeom prst="rect">
            <a:avLst/>
          </a:prstGeom>
          <a:solidFill>
            <a:srgbClr val="E0E0E0"/>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create</a:t>
            </a:r>
            <a:r>
              <a:rPr lang="de-AT" sz="1400" b="1" dirty="0" smtClean="0">
                <a:solidFill>
                  <a:srgbClr val="FF0000"/>
                </a:solidFill>
                <a:latin typeface="Courier New" panose="02070309020205020404" pitchFamily="49" charset="0"/>
                <a:cs typeface="Courier New" panose="02070309020205020404" pitchFamily="49" charset="0"/>
              </a:rPr>
              <a:t> a </a:t>
            </a:r>
            <a:r>
              <a:rPr lang="de-AT" sz="1400" b="1" dirty="0" err="1" smtClean="0">
                <a:solidFill>
                  <a:srgbClr val="FF0000"/>
                </a:solidFill>
                <a:latin typeface="Courier New" panose="02070309020205020404" pitchFamily="49" charset="0"/>
                <a:cs typeface="Courier New" panose="02070309020205020404" pitchFamily="49" charset="0"/>
              </a:rPr>
              <a:t>stream</a:t>
            </a:r>
            <a:r>
              <a:rPr lang="de-AT" sz="1400" b="1" dirty="0" smtClean="0">
                <a:solidFill>
                  <a:srgbClr val="FF0000"/>
                </a:solidFill>
                <a:latin typeface="Courier New" panose="02070309020205020404" pitchFamily="49" charset="0"/>
                <a:cs typeface="Courier New" panose="02070309020205020404" pitchFamily="49" charset="0"/>
              </a:rPr>
              <a:t> out </a:t>
            </a:r>
            <a:r>
              <a:rPr lang="de-AT" sz="1400" b="1" dirty="0" err="1" smtClean="0">
                <a:solidFill>
                  <a:srgbClr val="FF0000"/>
                </a:solidFill>
                <a:latin typeface="Courier New" panose="02070309020205020404" pitchFamily="49" charset="0"/>
                <a:cs typeface="Courier New" panose="02070309020205020404" pitchFamily="49" charset="0"/>
              </a:rPr>
              <a:t>of</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words</a:t>
            </a:r>
            <a:endParaRPr lang="en-GB" sz="1400" b="1" dirty="0">
              <a:solidFill>
                <a:srgbClr val="FF0000"/>
              </a:solidFill>
              <a:latin typeface="Courier New" panose="02070309020205020404" pitchFamily="49" charset="0"/>
              <a:cs typeface="Courier New" panose="02070309020205020404" pitchFamily="49" charset="0"/>
            </a:endParaRPr>
          </a:p>
        </p:txBody>
      </p:sp>
      <p:sp>
        <p:nvSpPr>
          <p:cNvPr id="7" name="Textfeld 6"/>
          <p:cNvSpPr txBox="1"/>
          <p:nvPr/>
        </p:nvSpPr>
        <p:spPr>
          <a:xfrm>
            <a:off x="323528" y="2204864"/>
            <a:ext cx="7632848" cy="307777"/>
          </a:xfrm>
          <a:prstGeom prst="rect">
            <a:avLst/>
          </a:prstGeom>
          <a:solidFill>
            <a:srgbClr val="E0E0E0"/>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predicate</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for</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identifying</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short</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words</a:t>
            </a:r>
            <a:endParaRPr lang="en-GB" sz="1400" b="1" dirty="0">
              <a:solidFill>
                <a:srgbClr val="FF0000"/>
              </a:solidFill>
              <a:latin typeface="Courier New" panose="02070309020205020404" pitchFamily="49" charset="0"/>
              <a:cs typeface="Courier New" panose="02070309020205020404" pitchFamily="49" charset="0"/>
            </a:endParaRPr>
          </a:p>
        </p:txBody>
      </p:sp>
      <p:sp>
        <p:nvSpPr>
          <p:cNvPr id="8" name="Textfeld 7"/>
          <p:cNvSpPr txBox="1"/>
          <p:nvPr/>
        </p:nvSpPr>
        <p:spPr>
          <a:xfrm>
            <a:off x="351796" y="3028665"/>
            <a:ext cx="7632848" cy="307777"/>
          </a:xfrm>
          <a:prstGeom prst="rect">
            <a:avLst/>
          </a:prstGeom>
          <a:solidFill>
            <a:srgbClr val="E0E0E0"/>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predicate</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for</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ignorable</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words</a:t>
            </a:r>
            <a:endParaRPr lang="en-GB" sz="1400" b="1" dirty="0">
              <a:solidFill>
                <a:srgbClr val="FF0000"/>
              </a:solidFill>
              <a:latin typeface="Courier New" panose="02070309020205020404" pitchFamily="49" charset="0"/>
              <a:cs typeface="Courier New" panose="02070309020205020404" pitchFamily="49" charset="0"/>
            </a:endParaRPr>
          </a:p>
        </p:txBody>
      </p:sp>
      <p:sp>
        <p:nvSpPr>
          <p:cNvPr id="9" name="Textfeld 8"/>
          <p:cNvSpPr txBox="1"/>
          <p:nvPr/>
        </p:nvSpPr>
        <p:spPr>
          <a:xfrm>
            <a:off x="316926" y="4569991"/>
            <a:ext cx="7632848" cy="307777"/>
          </a:xfrm>
          <a:prstGeom prst="rect">
            <a:avLst/>
          </a:prstGeom>
          <a:solidFill>
            <a:srgbClr val="E0E0E0"/>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filtering</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using</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predicates</a:t>
            </a:r>
            <a:endParaRPr lang="en-GB" sz="1400" b="1"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0038781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latin typeface="Courier New" panose="02070309020205020404" pitchFamily="49" charset="0"/>
                <a:cs typeface="Courier New" panose="02070309020205020404" pitchFamily="49" charset="0"/>
              </a:rPr>
              <a:t>peek</a:t>
            </a:r>
            <a:endParaRPr lang="de-AT" dirty="0">
              <a:latin typeface="Courier New" panose="02070309020205020404" pitchFamily="49" charset="0"/>
              <a:cs typeface="Courier New" panose="02070309020205020404" pitchFamily="49" charset="0"/>
            </a:endParaRPr>
          </a:p>
        </p:txBody>
      </p:sp>
      <p:sp>
        <p:nvSpPr>
          <p:cNvPr id="6" name="Rechteck 5"/>
          <p:cNvSpPr/>
          <p:nvPr/>
        </p:nvSpPr>
        <p:spPr>
          <a:xfrm>
            <a:off x="4427984" y="2852936"/>
            <a:ext cx="360040" cy="216024"/>
          </a:xfrm>
          <a:prstGeom prst="rect">
            <a:avLst/>
          </a:prstGeom>
          <a:solidFill>
            <a:srgbClr val="FFFF00">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Textfeld 6"/>
          <p:cNvSpPr txBox="1"/>
          <p:nvPr/>
        </p:nvSpPr>
        <p:spPr>
          <a:xfrm>
            <a:off x="395536" y="1431349"/>
            <a:ext cx="6584046" cy="369332"/>
          </a:xfrm>
          <a:prstGeom prst="rect">
            <a:avLst/>
          </a:prstGeom>
          <a:noFill/>
        </p:spPr>
        <p:txBody>
          <a:bodyPr wrap="none" rtlCol="0">
            <a:spAutoFit/>
          </a:bodyPr>
          <a:lstStyle/>
          <a:p>
            <a:r>
              <a:rPr lang="de-AT" dirty="0" smtClean="0">
                <a:solidFill>
                  <a:srgbClr val="FF0000"/>
                </a:solidFill>
              </a:rPr>
              <a:t>intermediate</a:t>
            </a:r>
            <a:r>
              <a:rPr lang="de-AT" dirty="0" smtClean="0"/>
              <a:t> </a:t>
            </a:r>
            <a:r>
              <a:rPr lang="de-AT" dirty="0" err="1" smtClean="0"/>
              <a:t>operation</a:t>
            </a:r>
            <a:r>
              <a:rPr lang="de-AT" dirty="0" smtClean="0"/>
              <a:t> </a:t>
            </a:r>
            <a:r>
              <a:rPr lang="de-AT" dirty="0" err="1" smtClean="0"/>
              <a:t>that</a:t>
            </a:r>
            <a:r>
              <a:rPr lang="de-AT" dirty="0"/>
              <a:t> </a:t>
            </a:r>
            <a:r>
              <a:rPr lang="de-AT" dirty="0" err="1" smtClean="0"/>
              <a:t>reads</a:t>
            </a:r>
            <a:r>
              <a:rPr lang="de-AT" dirty="0" smtClean="0"/>
              <a:t> </a:t>
            </a:r>
            <a:r>
              <a:rPr lang="de-AT" dirty="0" err="1"/>
              <a:t>and</a:t>
            </a:r>
            <a:r>
              <a:rPr lang="de-AT" dirty="0"/>
              <a:t> </a:t>
            </a:r>
            <a:r>
              <a:rPr lang="de-AT" dirty="0" err="1" smtClean="0"/>
              <a:t>processes</a:t>
            </a:r>
            <a:r>
              <a:rPr lang="de-AT" dirty="0" smtClean="0"/>
              <a:t> </a:t>
            </a:r>
            <a:r>
              <a:rPr lang="de-AT" dirty="0" err="1"/>
              <a:t>the</a:t>
            </a:r>
            <a:r>
              <a:rPr lang="de-AT" dirty="0"/>
              <a:t> </a:t>
            </a:r>
            <a:r>
              <a:rPr lang="de-AT" dirty="0" err="1"/>
              <a:t>current</a:t>
            </a:r>
            <a:r>
              <a:rPr lang="de-AT" dirty="0"/>
              <a:t> </a:t>
            </a:r>
            <a:r>
              <a:rPr lang="de-AT" dirty="0" err="1" smtClean="0"/>
              <a:t>value</a:t>
            </a:r>
            <a:endParaRPr lang="de-AT" dirty="0"/>
          </a:p>
        </p:txBody>
      </p:sp>
      <p:pic>
        <p:nvPicPr>
          <p:cNvPr id="12" name="Grafik 11"/>
          <p:cNvPicPr>
            <a:picLocks noChangeAspect="1"/>
          </p:cNvPicPr>
          <p:nvPr/>
        </p:nvPicPr>
        <p:blipFill>
          <a:blip r:embed="rId2"/>
          <a:stretch>
            <a:fillRect/>
          </a:stretch>
        </p:blipFill>
        <p:spPr>
          <a:xfrm>
            <a:off x="452543" y="2107353"/>
            <a:ext cx="8363272" cy="1645233"/>
          </a:xfrm>
          <a:prstGeom prst="rect">
            <a:avLst/>
          </a:prstGeom>
        </p:spPr>
      </p:pic>
      <p:sp>
        <p:nvSpPr>
          <p:cNvPr id="8" name="Textfeld 7"/>
          <p:cNvSpPr txBox="1"/>
          <p:nvPr/>
        </p:nvSpPr>
        <p:spPr>
          <a:xfrm>
            <a:off x="501403" y="2420888"/>
            <a:ext cx="7632848" cy="307777"/>
          </a:xfrm>
          <a:prstGeom prst="rect">
            <a:avLst/>
          </a:prstGeom>
          <a:solidFill>
            <a:srgbClr val="E0E0E0"/>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print</a:t>
            </a:r>
            <a:r>
              <a:rPr lang="de-AT" sz="1400" b="1" dirty="0" smtClean="0">
                <a:solidFill>
                  <a:srgbClr val="FF0000"/>
                </a:solidFill>
                <a:latin typeface="Courier New" panose="02070309020205020404" pitchFamily="49" charset="0"/>
                <a:cs typeface="Courier New" panose="02070309020205020404" pitchFamily="49" charset="0"/>
              </a:rPr>
              <a:t> all </a:t>
            </a:r>
            <a:r>
              <a:rPr lang="de-AT" sz="1400" b="1" dirty="0" err="1" smtClean="0">
                <a:solidFill>
                  <a:srgbClr val="FF0000"/>
                </a:solidFill>
                <a:latin typeface="Courier New" panose="02070309020205020404" pitchFamily="49" charset="0"/>
                <a:cs typeface="Courier New" panose="02070309020205020404" pitchFamily="49" charset="0"/>
              </a:rPr>
              <a:t>adults</a:t>
            </a:r>
            <a:endParaRPr lang="en-GB" sz="1400" b="1" dirty="0">
              <a:solidFill>
                <a:srgbClr val="FF0000"/>
              </a:solidFill>
              <a:latin typeface="Courier New" panose="02070309020205020404" pitchFamily="49" charset="0"/>
              <a:cs typeface="Courier New" panose="02070309020205020404" pitchFamily="49" charset="0"/>
            </a:endParaRPr>
          </a:p>
        </p:txBody>
      </p:sp>
      <p:sp>
        <p:nvSpPr>
          <p:cNvPr id="9" name="Textfeld 8"/>
          <p:cNvSpPr txBox="1"/>
          <p:nvPr/>
        </p:nvSpPr>
        <p:spPr>
          <a:xfrm>
            <a:off x="501402" y="3013578"/>
            <a:ext cx="7598989" cy="307777"/>
          </a:xfrm>
          <a:prstGeom prst="rect">
            <a:avLst/>
          </a:prstGeom>
          <a:solidFill>
            <a:srgbClr val="E0E0E0"/>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filter</a:t>
            </a:r>
            <a:r>
              <a:rPr lang="de-AT" sz="1400" b="1" dirty="0" smtClean="0">
                <a:solidFill>
                  <a:srgbClr val="FF0000"/>
                </a:solidFill>
                <a:latin typeface="Courier New" panose="02070309020205020404" pitchFamily="49" charset="0"/>
                <a:cs typeface="Courier New" panose="02070309020205020404" pitchFamily="49" charset="0"/>
              </a:rPr>
              <a:t> all </a:t>
            </a:r>
            <a:r>
              <a:rPr lang="de-AT" sz="1400" b="1" dirty="0" err="1" smtClean="0">
                <a:solidFill>
                  <a:srgbClr val="FF0000"/>
                </a:solidFill>
                <a:latin typeface="Courier New" panose="02070309020205020404" pitchFamily="49" charset="0"/>
                <a:cs typeface="Courier New" panose="02070309020205020404" pitchFamily="49" charset="0"/>
              </a:rPr>
              <a:t>words</a:t>
            </a:r>
            <a:endParaRPr lang="en-GB" sz="1400" b="1"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0982287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latin typeface="Courier New" panose="02070309020205020404" pitchFamily="49" charset="0"/>
                <a:cs typeface="Courier New" panose="02070309020205020404" pitchFamily="49" charset="0"/>
              </a:rPr>
              <a:t>peek</a:t>
            </a:r>
            <a:endParaRPr lang="de-AT" dirty="0">
              <a:latin typeface="Courier New" panose="02070309020205020404" pitchFamily="49" charset="0"/>
              <a:cs typeface="Courier New" panose="02070309020205020404" pitchFamily="49" charset="0"/>
            </a:endParaRPr>
          </a:p>
        </p:txBody>
      </p:sp>
      <p:grpSp>
        <p:nvGrpSpPr>
          <p:cNvPr id="4" name="Gruppieren 3"/>
          <p:cNvGrpSpPr/>
          <p:nvPr/>
        </p:nvGrpSpPr>
        <p:grpSpPr>
          <a:xfrm>
            <a:off x="455846" y="1556792"/>
            <a:ext cx="8292618" cy="3867150"/>
            <a:chOff x="457200" y="1916832"/>
            <a:chExt cx="8420100" cy="3867150"/>
          </a:xfrm>
        </p:grpSpPr>
        <p:sp>
          <p:nvSpPr>
            <p:cNvPr id="6" name="Rechteck 5"/>
            <p:cNvSpPr/>
            <p:nvPr/>
          </p:nvSpPr>
          <p:spPr>
            <a:xfrm>
              <a:off x="4427984" y="2852936"/>
              <a:ext cx="360040" cy="216024"/>
            </a:xfrm>
            <a:prstGeom prst="rect">
              <a:avLst/>
            </a:prstGeom>
            <a:solidFill>
              <a:srgbClr val="FFFF00">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pic>
          <p:nvPicPr>
            <p:cNvPr id="3" name="Grafik 2"/>
            <p:cNvPicPr>
              <a:picLocks noChangeAspect="1"/>
            </p:cNvPicPr>
            <p:nvPr/>
          </p:nvPicPr>
          <p:blipFill>
            <a:blip r:embed="rId2"/>
            <a:stretch>
              <a:fillRect/>
            </a:stretch>
          </p:blipFill>
          <p:spPr>
            <a:xfrm>
              <a:off x="457200" y="1916832"/>
              <a:ext cx="8420100" cy="3867150"/>
            </a:xfrm>
            <a:prstGeom prst="rect">
              <a:avLst/>
            </a:prstGeom>
          </p:spPr>
        </p:pic>
        <p:sp>
          <p:nvSpPr>
            <p:cNvPr id="8" name="Textfeld 7"/>
            <p:cNvSpPr txBox="1"/>
            <p:nvPr/>
          </p:nvSpPr>
          <p:spPr>
            <a:xfrm>
              <a:off x="683568" y="4797152"/>
              <a:ext cx="7632848" cy="307777"/>
            </a:xfrm>
            <a:prstGeom prst="rect">
              <a:avLst/>
            </a:prstGeom>
            <a:solidFill>
              <a:srgbClr val="E0E0E0"/>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trigger</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execution</a:t>
              </a:r>
              <a:endParaRPr lang="en-GB" sz="1400" b="1" dirty="0">
                <a:solidFill>
                  <a:srgbClr val="FF0000"/>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240525454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latin typeface="Courier New" panose="02070309020205020404" pitchFamily="49" charset="0"/>
                <a:cs typeface="Courier New" panose="02070309020205020404" pitchFamily="49" charset="0"/>
              </a:rPr>
              <a:t>distinct</a:t>
            </a:r>
            <a:r>
              <a:rPr lang="de-AT" dirty="0" smtClean="0">
                <a:latin typeface="Courier New" panose="02070309020205020404" pitchFamily="49" charset="0"/>
                <a:cs typeface="Courier New" panose="02070309020205020404" pitchFamily="49" charset="0"/>
              </a:rPr>
              <a:t> </a:t>
            </a:r>
            <a:r>
              <a:rPr lang="de-AT" dirty="0" err="1">
                <a:cs typeface="Courier New" panose="02070309020205020404" pitchFamily="49" charset="0"/>
              </a:rPr>
              <a:t>a</a:t>
            </a:r>
            <a:r>
              <a:rPr lang="de-AT" dirty="0" err="1" smtClean="0">
                <a:cs typeface="Courier New" panose="02070309020205020404" pitchFamily="49" charset="0"/>
              </a:rPr>
              <a:t>nd</a:t>
            </a:r>
            <a:r>
              <a:rPr lang="de-AT" dirty="0" smtClean="0">
                <a:latin typeface="Courier New" panose="02070309020205020404" pitchFamily="49" charset="0"/>
                <a:cs typeface="Courier New" panose="02070309020205020404" pitchFamily="49" charset="0"/>
              </a:rPr>
              <a:t> </a:t>
            </a:r>
            <a:r>
              <a:rPr lang="de-AT" dirty="0" err="1" smtClean="0">
                <a:latin typeface="Courier New" panose="02070309020205020404" pitchFamily="49" charset="0"/>
                <a:cs typeface="Courier New" panose="02070309020205020404" pitchFamily="49" charset="0"/>
              </a:rPr>
              <a:t>sorted</a:t>
            </a:r>
            <a:endParaRPr lang="de-AT" dirty="0">
              <a:latin typeface="Courier New" panose="02070309020205020404" pitchFamily="49" charset="0"/>
              <a:cs typeface="Courier New" panose="02070309020205020404" pitchFamily="49" charset="0"/>
            </a:endParaRPr>
          </a:p>
        </p:txBody>
      </p:sp>
      <p:sp>
        <p:nvSpPr>
          <p:cNvPr id="6" name="Rechteck 5"/>
          <p:cNvSpPr/>
          <p:nvPr/>
        </p:nvSpPr>
        <p:spPr>
          <a:xfrm>
            <a:off x="4427984" y="2852936"/>
            <a:ext cx="360040" cy="216024"/>
          </a:xfrm>
          <a:prstGeom prst="rect">
            <a:avLst/>
          </a:prstGeom>
          <a:solidFill>
            <a:srgbClr val="FFFF00">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pic>
        <p:nvPicPr>
          <p:cNvPr id="4" name="Grafik 3"/>
          <p:cNvPicPr>
            <a:picLocks noChangeAspect="1"/>
          </p:cNvPicPr>
          <p:nvPr/>
        </p:nvPicPr>
        <p:blipFill>
          <a:blip r:embed="rId2"/>
          <a:stretch>
            <a:fillRect/>
          </a:stretch>
        </p:blipFill>
        <p:spPr>
          <a:xfrm>
            <a:off x="402716" y="3189808"/>
            <a:ext cx="8410575" cy="1314450"/>
          </a:xfrm>
          <a:prstGeom prst="rect">
            <a:avLst/>
          </a:prstGeom>
        </p:spPr>
      </p:pic>
      <p:pic>
        <p:nvPicPr>
          <p:cNvPr id="5" name="Grafik 4"/>
          <p:cNvPicPr>
            <a:picLocks noChangeAspect="1"/>
          </p:cNvPicPr>
          <p:nvPr/>
        </p:nvPicPr>
        <p:blipFill>
          <a:blip r:embed="rId3"/>
          <a:stretch>
            <a:fillRect/>
          </a:stretch>
        </p:blipFill>
        <p:spPr>
          <a:xfrm>
            <a:off x="402716" y="1863825"/>
            <a:ext cx="6953250" cy="619125"/>
          </a:xfrm>
          <a:prstGeom prst="rect">
            <a:avLst/>
          </a:prstGeom>
        </p:spPr>
      </p:pic>
    </p:spTree>
    <p:extLst>
      <p:ext uri="{BB962C8B-B14F-4D97-AF65-F5344CB8AC3E}">
        <p14:creationId xmlns:p14="http://schemas.microsoft.com/office/powerpoint/2010/main" val="326362481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latin typeface="Courier New" panose="02070309020205020404" pitchFamily="49" charset="0"/>
                <a:cs typeface="Courier New" panose="02070309020205020404" pitchFamily="49" charset="0"/>
              </a:rPr>
              <a:t>distinct</a:t>
            </a:r>
            <a:r>
              <a:rPr lang="de-AT" dirty="0" smtClean="0">
                <a:latin typeface="Courier New" panose="02070309020205020404" pitchFamily="49" charset="0"/>
                <a:cs typeface="Courier New" panose="02070309020205020404" pitchFamily="49" charset="0"/>
              </a:rPr>
              <a:t> </a:t>
            </a:r>
            <a:r>
              <a:rPr lang="de-AT" dirty="0" err="1" smtClean="0">
                <a:cs typeface="Courier New" panose="02070309020205020404" pitchFamily="49" charset="0"/>
              </a:rPr>
              <a:t>and</a:t>
            </a:r>
            <a:r>
              <a:rPr lang="de-AT" dirty="0" smtClean="0">
                <a:latin typeface="Courier New" panose="02070309020205020404" pitchFamily="49" charset="0"/>
                <a:cs typeface="Courier New" panose="02070309020205020404" pitchFamily="49" charset="0"/>
              </a:rPr>
              <a:t> </a:t>
            </a:r>
            <a:r>
              <a:rPr lang="de-AT" dirty="0" err="1" smtClean="0">
                <a:latin typeface="Courier New" panose="02070309020205020404" pitchFamily="49" charset="0"/>
                <a:cs typeface="Courier New" panose="02070309020205020404" pitchFamily="49" charset="0"/>
              </a:rPr>
              <a:t>sorted</a:t>
            </a:r>
            <a:endParaRPr lang="de-AT" dirty="0">
              <a:latin typeface="Courier New" panose="02070309020205020404" pitchFamily="49" charset="0"/>
              <a:cs typeface="Courier New" panose="02070309020205020404" pitchFamily="49" charset="0"/>
            </a:endParaRPr>
          </a:p>
        </p:txBody>
      </p:sp>
      <p:sp>
        <p:nvSpPr>
          <p:cNvPr id="6" name="Rechteck 5"/>
          <p:cNvSpPr/>
          <p:nvPr/>
        </p:nvSpPr>
        <p:spPr>
          <a:xfrm>
            <a:off x="4427984" y="2852936"/>
            <a:ext cx="360040" cy="216024"/>
          </a:xfrm>
          <a:prstGeom prst="rect">
            <a:avLst/>
          </a:prstGeom>
          <a:solidFill>
            <a:srgbClr val="FFFF00">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pic>
        <p:nvPicPr>
          <p:cNvPr id="3" name="Grafik 2"/>
          <p:cNvPicPr>
            <a:picLocks noChangeAspect="1"/>
          </p:cNvPicPr>
          <p:nvPr/>
        </p:nvPicPr>
        <p:blipFill>
          <a:blip r:embed="rId2"/>
          <a:stretch>
            <a:fillRect/>
          </a:stretch>
        </p:blipFill>
        <p:spPr>
          <a:xfrm>
            <a:off x="71500" y="1417638"/>
            <a:ext cx="9001000" cy="4448067"/>
          </a:xfrm>
          <a:prstGeom prst="rect">
            <a:avLst/>
          </a:prstGeom>
        </p:spPr>
      </p:pic>
    </p:spTree>
    <p:extLst>
      <p:ext uri="{BB962C8B-B14F-4D97-AF65-F5344CB8AC3E}">
        <p14:creationId xmlns:p14="http://schemas.microsoft.com/office/powerpoint/2010/main" val="372194494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a:latin typeface="Courier New" panose="02070309020205020404" pitchFamily="49" charset="0"/>
                <a:cs typeface="Courier New" panose="02070309020205020404" pitchFamily="49" charset="0"/>
              </a:rPr>
              <a:t>l</a:t>
            </a:r>
            <a:r>
              <a:rPr lang="de-AT" dirty="0" err="1" smtClean="0">
                <a:latin typeface="Courier New" panose="02070309020205020404" pitchFamily="49" charset="0"/>
                <a:cs typeface="Courier New" panose="02070309020205020404" pitchFamily="49" charset="0"/>
              </a:rPr>
              <a:t>imit</a:t>
            </a:r>
            <a:r>
              <a:rPr lang="de-AT" dirty="0" smtClean="0">
                <a:latin typeface="Courier New" panose="02070309020205020404" pitchFamily="49" charset="0"/>
                <a:cs typeface="Courier New" panose="02070309020205020404" pitchFamily="49" charset="0"/>
              </a:rPr>
              <a:t> </a:t>
            </a:r>
            <a:r>
              <a:rPr lang="de-AT" dirty="0" err="1">
                <a:cs typeface="Courier New" panose="02070309020205020404" pitchFamily="49" charset="0"/>
              </a:rPr>
              <a:t>a</a:t>
            </a:r>
            <a:r>
              <a:rPr lang="de-AT" dirty="0" err="1" smtClean="0">
                <a:cs typeface="Courier New" panose="02070309020205020404" pitchFamily="49" charset="0"/>
              </a:rPr>
              <a:t>nd</a:t>
            </a:r>
            <a:r>
              <a:rPr lang="de-AT" dirty="0" smtClean="0">
                <a:latin typeface="Courier New" panose="02070309020205020404" pitchFamily="49" charset="0"/>
                <a:cs typeface="Courier New" panose="02070309020205020404" pitchFamily="49" charset="0"/>
              </a:rPr>
              <a:t> </a:t>
            </a:r>
            <a:r>
              <a:rPr lang="de-AT" dirty="0" err="1" smtClean="0">
                <a:latin typeface="Courier New" panose="02070309020205020404" pitchFamily="49" charset="0"/>
                <a:cs typeface="Courier New" panose="02070309020205020404" pitchFamily="49" charset="0"/>
              </a:rPr>
              <a:t>skip</a:t>
            </a:r>
            <a:endParaRPr lang="de-AT" dirty="0">
              <a:latin typeface="Courier New" panose="02070309020205020404" pitchFamily="49" charset="0"/>
              <a:cs typeface="Courier New" panose="02070309020205020404" pitchFamily="49" charset="0"/>
            </a:endParaRPr>
          </a:p>
        </p:txBody>
      </p:sp>
      <p:pic>
        <p:nvPicPr>
          <p:cNvPr id="4" name="Grafik 3"/>
          <p:cNvPicPr>
            <a:picLocks noChangeAspect="1"/>
          </p:cNvPicPr>
          <p:nvPr/>
        </p:nvPicPr>
        <p:blipFill>
          <a:blip r:embed="rId2"/>
          <a:stretch>
            <a:fillRect/>
          </a:stretch>
        </p:blipFill>
        <p:spPr>
          <a:xfrm>
            <a:off x="457200" y="1525687"/>
            <a:ext cx="8324850" cy="609600"/>
          </a:xfrm>
          <a:prstGeom prst="rect">
            <a:avLst/>
          </a:prstGeom>
        </p:spPr>
      </p:pic>
      <p:pic>
        <p:nvPicPr>
          <p:cNvPr id="5" name="Grafik 4"/>
          <p:cNvPicPr>
            <a:picLocks noChangeAspect="1"/>
          </p:cNvPicPr>
          <p:nvPr/>
        </p:nvPicPr>
        <p:blipFill>
          <a:blip r:embed="rId3"/>
          <a:stretch>
            <a:fillRect/>
          </a:stretch>
        </p:blipFill>
        <p:spPr>
          <a:xfrm>
            <a:off x="438727" y="2243336"/>
            <a:ext cx="8420100" cy="628650"/>
          </a:xfrm>
          <a:prstGeom prst="rect">
            <a:avLst/>
          </a:prstGeom>
        </p:spPr>
      </p:pic>
      <p:pic>
        <p:nvPicPr>
          <p:cNvPr id="7" name="Grafik 6"/>
          <p:cNvPicPr>
            <a:picLocks noChangeAspect="1"/>
          </p:cNvPicPr>
          <p:nvPr/>
        </p:nvPicPr>
        <p:blipFill>
          <a:blip r:embed="rId4"/>
          <a:stretch>
            <a:fillRect/>
          </a:stretch>
        </p:blipFill>
        <p:spPr>
          <a:xfrm>
            <a:off x="438727" y="3212976"/>
            <a:ext cx="8343324" cy="792088"/>
          </a:xfrm>
          <a:prstGeom prst="rect">
            <a:avLst/>
          </a:prstGeom>
        </p:spPr>
      </p:pic>
    </p:spTree>
    <p:extLst>
      <p:ext uri="{BB962C8B-B14F-4D97-AF65-F5344CB8AC3E}">
        <p14:creationId xmlns:p14="http://schemas.microsoft.com/office/powerpoint/2010/main" val="10502601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Exercise</a:t>
            </a:r>
            <a:r>
              <a:rPr lang="de-AT" dirty="0" smtClean="0"/>
              <a:t> 1</a:t>
            </a:r>
            <a:endParaRPr lang="de-AT" dirty="0"/>
          </a:p>
        </p:txBody>
      </p:sp>
      <p:sp>
        <p:nvSpPr>
          <p:cNvPr id="6" name="Textfeld 5"/>
          <p:cNvSpPr txBox="1"/>
          <p:nvPr/>
        </p:nvSpPr>
        <p:spPr>
          <a:xfrm>
            <a:off x="467544" y="1268760"/>
            <a:ext cx="8136905" cy="2677656"/>
          </a:xfrm>
          <a:prstGeom prst="rect">
            <a:avLst/>
          </a:prstGeom>
          <a:noFill/>
        </p:spPr>
        <p:txBody>
          <a:bodyPr wrap="square" rtlCol="0">
            <a:spAutoFit/>
          </a:bodyPr>
          <a:lstStyle/>
          <a:p>
            <a:pPr marL="342900" indent="-342900">
              <a:buFont typeface="Arial" panose="020B0604020202020204" pitchFamily="34" charset="0"/>
              <a:buChar char="•"/>
            </a:pPr>
            <a:r>
              <a:rPr lang="de-AT" sz="2400" dirty="0" smtClean="0"/>
              <a:t>Write a </a:t>
            </a:r>
            <a:r>
              <a:rPr lang="de-AT" sz="2400" dirty="0" err="1" smtClean="0"/>
              <a:t>class</a:t>
            </a:r>
            <a:r>
              <a:rPr lang="de-AT" sz="2400" dirty="0" smtClean="0"/>
              <a:t> </a:t>
            </a:r>
            <a:r>
              <a:rPr lang="de-AT" sz="2400" dirty="0" err="1" smtClean="0">
                <a:latin typeface="Courier New" panose="02070309020205020404" pitchFamily="49" charset="0"/>
                <a:cs typeface="Courier New" panose="02070309020205020404" pitchFamily="49" charset="0"/>
              </a:rPr>
              <a:t>Calculator</a:t>
            </a:r>
            <a:r>
              <a:rPr lang="de-AT" sz="2400" dirty="0" smtClean="0"/>
              <a:t> </a:t>
            </a:r>
            <a:r>
              <a:rPr lang="de-AT" sz="2400" dirty="0" err="1" smtClean="0"/>
              <a:t>whose</a:t>
            </a:r>
            <a:r>
              <a:rPr lang="de-AT" sz="2400" dirty="0" smtClean="0"/>
              <a:t> </a:t>
            </a:r>
            <a:r>
              <a:rPr lang="de-AT" sz="2400" dirty="0" err="1" smtClean="0"/>
              <a:t>constructor</a:t>
            </a:r>
            <a:r>
              <a:rPr lang="de-AT" sz="2400" dirty="0" smtClean="0"/>
              <a:t> </a:t>
            </a:r>
            <a:r>
              <a:rPr lang="de-AT" sz="2400" dirty="0" err="1" smtClean="0"/>
              <a:t>can</a:t>
            </a:r>
            <a:r>
              <a:rPr lang="de-AT" sz="2400" dirty="0" smtClean="0"/>
              <a:t> </a:t>
            </a:r>
            <a:r>
              <a:rPr lang="de-AT" sz="2400" dirty="0" err="1" smtClean="0"/>
              <a:t>be</a:t>
            </a:r>
            <a:r>
              <a:rPr lang="de-AT" sz="2400" dirty="0" smtClean="0"/>
              <a:t> </a:t>
            </a:r>
            <a:r>
              <a:rPr lang="de-AT" sz="2400" dirty="0" err="1" smtClean="0"/>
              <a:t>hand</a:t>
            </a:r>
            <a:r>
              <a:rPr lang="de-AT" sz="2400" dirty="0" smtClean="0"/>
              <a:t> </a:t>
            </a:r>
            <a:r>
              <a:rPr lang="de-AT" sz="2400" dirty="0" err="1" smtClean="0"/>
              <a:t>over</a:t>
            </a:r>
            <a:r>
              <a:rPr lang="de-AT" sz="2400" dirty="0" smtClean="0"/>
              <a:t> </a:t>
            </a:r>
            <a:r>
              <a:rPr lang="de-AT" sz="2400" dirty="0" err="1" smtClean="0"/>
              <a:t>the</a:t>
            </a:r>
            <a:r>
              <a:rPr lang="de-AT" sz="2400" dirty="0" smtClean="0"/>
              <a:t> </a:t>
            </a:r>
            <a:r>
              <a:rPr lang="de-AT" sz="2400" dirty="0" err="1" smtClean="0"/>
              <a:t>operation</a:t>
            </a:r>
            <a:r>
              <a:rPr lang="de-AT" sz="2400" dirty="0" smtClean="0"/>
              <a:t> </a:t>
            </a:r>
            <a:r>
              <a:rPr lang="de-AT" sz="2400" dirty="0" err="1" smtClean="0"/>
              <a:t>which</a:t>
            </a:r>
            <a:r>
              <a:rPr lang="de-AT" sz="2400" dirty="0" smtClean="0"/>
              <a:t> </a:t>
            </a:r>
            <a:r>
              <a:rPr lang="de-AT" sz="2400" dirty="0" err="1" smtClean="0"/>
              <a:t>should</a:t>
            </a:r>
            <a:r>
              <a:rPr lang="de-AT" sz="2400" dirty="0" smtClean="0"/>
              <a:t> </a:t>
            </a:r>
            <a:r>
              <a:rPr lang="de-AT" sz="2400" dirty="0" err="1" smtClean="0"/>
              <a:t>be</a:t>
            </a:r>
            <a:r>
              <a:rPr lang="de-AT" sz="2400" dirty="0" smtClean="0"/>
              <a:t> </a:t>
            </a:r>
            <a:r>
              <a:rPr lang="de-AT" sz="2400" dirty="0" err="1" smtClean="0"/>
              <a:t>performed</a:t>
            </a:r>
            <a:r>
              <a:rPr lang="de-AT" sz="2400" dirty="0" smtClean="0"/>
              <a:t> </a:t>
            </a:r>
            <a:r>
              <a:rPr lang="de-AT" sz="2400" dirty="0" err="1" smtClean="0"/>
              <a:t>when</a:t>
            </a:r>
            <a:r>
              <a:rPr lang="de-AT" sz="2400" dirty="0" smtClean="0"/>
              <a:t> </a:t>
            </a:r>
            <a:r>
              <a:rPr lang="de-AT" sz="2400" dirty="0" err="1" smtClean="0"/>
              <a:t>the</a:t>
            </a:r>
            <a:r>
              <a:rPr lang="de-AT" sz="2400" dirty="0" smtClean="0"/>
              <a:t> </a:t>
            </a:r>
            <a:r>
              <a:rPr lang="de-AT" sz="2400" dirty="0" err="1" smtClean="0"/>
              <a:t>method</a:t>
            </a:r>
            <a:endParaRPr lang="de-AT" sz="2400" dirty="0"/>
          </a:p>
          <a:p>
            <a:pPr marL="361950"/>
            <a:endParaRPr lang="de-AT" sz="2400" dirty="0" smtClean="0">
              <a:latin typeface="Courier New" panose="02070309020205020404" pitchFamily="49" charset="0"/>
              <a:cs typeface="Courier New" panose="02070309020205020404" pitchFamily="49" charset="0"/>
            </a:endParaRPr>
          </a:p>
          <a:p>
            <a:pPr marL="361950"/>
            <a:r>
              <a:rPr lang="de-AT" sz="2400" dirty="0" err="1" smtClean="0">
                <a:latin typeface="Courier New" panose="02070309020205020404" pitchFamily="49" charset="0"/>
                <a:cs typeface="Courier New" panose="02070309020205020404" pitchFamily="49" charset="0"/>
              </a:rPr>
              <a:t>int</a:t>
            </a:r>
            <a:r>
              <a:rPr lang="de-AT" sz="2400" dirty="0" smtClean="0">
                <a:latin typeface="Courier New" panose="02070309020205020404" pitchFamily="49" charset="0"/>
                <a:cs typeface="Courier New" panose="02070309020205020404" pitchFamily="49" charset="0"/>
              </a:rPr>
              <a:t> </a:t>
            </a:r>
            <a:r>
              <a:rPr lang="de-AT" sz="2400" dirty="0" err="1" smtClean="0">
                <a:latin typeface="Courier New" panose="02070309020205020404" pitchFamily="49" charset="0"/>
                <a:cs typeface="Courier New" panose="02070309020205020404" pitchFamily="49" charset="0"/>
              </a:rPr>
              <a:t>calculate</a:t>
            </a:r>
            <a:r>
              <a:rPr lang="de-AT" sz="2400" dirty="0" smtClean="0">
                <a:latin typeface="Courier New" panose="02070309020205020404" pitchFamily="49" charset="0"/>
                <a:cs typeface="Courier New" panose="02070309020205020404" pitchFamily="49" charset="0"/>
              </a:rPr>
              <a:t>(</a:t>
            </a:r>
            <a:r>
              <a:rPr lang="de-AT" sz="2400" dirty="0" err="1" smtClean="0">
                <a:latin typeface="Courier New" panose="02070309020205020404" pitchFamily="49" charset="0"/>
                <a:cs typeface="Courier New" panose="02070309020205020404" pitchFamily="49" charset="0"/>
              </a:rPr>
              <a:t>int</a:t>
            </a:r>
            <a:r>
              <a:rPr lang="de-AT" sz="2400" dirty="0" smtClean="0">
                <a:latin typeface="Courier New" panose="02070309020205020404" pitchFamily="49" charset="0"/>
                <a:cs typeface="Courier New" panose="02070309020205020404" pitchFamily="49" charset="0"/>
              </a:rPr>
              <a:t>  number1, </a:t>
            </a:r>
            <a:r>
              <a:rPr lang="de-AT" sz="2400" dirty="0" err="1" smtClean="0">
                <a:latin typeface="Courier New" panose="02070309020205020404" pitchFamily="49" charset="0"/>
                <a:cs typeface="Courier New" panose="02070309020205020404" pitchFamily="49" charset="0"/>
              </a:rPr>
              <a:t>int</a:t>
            </a:r>
            <a:r>
              <a:rPr lang="de-AT" sz="2400" dirty="0" smtClean="0">
                <a:latin typeface="Courier New" panose="02070309020205020404" pitchFamily="49" charset="0"/>
                <a:cs typeface="Courier New" panose="02070309020205020404" pitchFamily="49" charset="0"/>
              </a:rPr>
              <a:t> </a:t>
            </a:r>
            <a:r>
              <a:rPr lang="de-AT" sz="2400" dirty="0" smtClean="0">
                <a:latin typeface="Courier New" panose="02070309020205020404" pitchFamily="49" charset="0"/>
                <a:cs typeface="Courier New" panose="02070309020205020404" pitchFamily="49" charset="0"/>
              </a:rPr>
              <a:t>number2)</a:t>
            </a:r>
            <a:endParaRPr lang="de-AT" sz="2400" dirty="0">
              <a:latin typeface="Courier New" panose="02070309020205020404" pitchFamily="49" charset="0"/>
              <a:cs typeface="Courier New" panose="02070309020205020404" pitchFamily="49" charset="0"/>
            </a:endParaRPr>
          </a:p>
          <a:p>
            <a:pPr marL="361950"/>
            <a:endParaRPr lang="de-AT" sz="2400" dirty="0">
              <a:latin typeface="Courier New" panose="02070309020205020404" pitchFamily="49" charset="0"/>
              <a:cs typeface="Courier New" panose="02070309020205020404" pitchFamily="49" charset="0"/>
            </a:endParaRPr>
          </a:p>
          <a:p>
            <a:pPr marL="361950"/>
            <a:r>
              <a:rPr lang="en-US" sz="2400" dirty="0" smtClean="0"/>
              <a:t>is </a:t>
            </a:r>
            <a:r>
              <a:rPr lang="en-US" sz="2400" dirty="0"/>
              <a:t>called.</a:t>
            </a:r>
            <a:endParaRPr lang="de-AT" sz="2400" dirty="0"/>
          </a:p>
        </p:txBody>
      </p:sp>
    </p:spTree>
    <p:extLst>
      <p:ext uri="{BB962C8B-B14F-4D97-AF65-F5344CB8AC3E}">
        <p14:creationId xmlns:p14="http://schemas.microsoft.com/office/powerpoint/2010/main" val="350663338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latin typeface="Courier New" panose="02070309020205020404" pitchFamily="49" charset="0"/>
                <a:cs typeface="Courier New" panose="02070309020205020404" pitchFamily="49" charset="0"/>
              </a:rPr>
              <a:t>forEach</a:t>
            </a:r>
            <a:endParaRPr lang="de-AT" dirty="0">
              <a:latin typeface="Courier New" panose="02070309020205020404" pitchFamily="49" charset="0"/>
              <a:cs typeface="Courier New" panose="02070309020205020404" pitchFamily="49" charset="0"/>
            </a:endParaRPr>
          </a:p>
        </p:txBody>
      </p:sp>
      <p:pic>
        <p:nvPicPr>
          <p:cNvPr id="3" name="Grafik 2"/>
          <p:cNvPicPr>
            <a:picLocks noChangeAspect="1"/>
          </p:cNvPicPr>
          <p:nvPr/>
        </p:nvPicPr>
        <p:blipFill>
          <a:blip r:embed="rId2"/>
          <a:stretch>
            <a:fillRect/>
          </a:stretch>
        </p:blipFill>
        <p:spPr>
          <a:xfrm>
            <a:off x="251520" y="1340768"/>
            <a:ext cx="6286500" cy="438150"/>
          </a:xfrm>
          <a:prstGeom prst="rect">
            <a:avLst/>
          </a:prstGeom>
        </p:spPr>
      </p:pic>
      <p:pic>
        <p:nvPicPr>
          <p:cNvPr id="7" name="Grafik 6"/>
          <p:cNvPicPr>
            <a:picLocks noChangeAspect="1"/>
          </p:cNvPicPr>
          <p:nvPr/>
        </p:nvPicPr>
        <p:blipFill>
          <a:blip r:embed="rId3"/>
          <a:stretch>
            <a:fillRect/>
          </a:stretch>
        </p:blipFill>
        <p:spPr>
          <a:xfrm>
            <a:off x="251519" y="2229804"/>
            <a:ext cx="8547775" cy="615243"/>
          </a:xfrm>
          <a:prstGeom prst="rect">
            <a:avLst/>
          </a:prstGeom>
        </p:spPr>
      </p:pic>
    </p:spTree>
    <p:extLst>
      <p:ext uri="{BB962C8B-B14F-4D97-AF65-F5344CB8AC3E}">
        <p14:creationId xmlns:p14="http://schemas.microsoft.com/office/powerpoint/2010/main" val="184863309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latin typeface="Courier New" panose="02070309020205020404" pitchFamily="49" charset="0"/>
                <a:cs typeface="Courier New" panose="02070309020205020404" pitchFamily="49" charset="0"/>
              </a:rPr>
              <a:t>toArray</a:t>
            </a:r>
            <a:endParaRPr lang="de-AT" dirty="0">
              <a:latin typeface="Courier New" panose="02070309020205020404" pitchFamily="49" charset="0"/>
              <a:cs typeface="Courier New" panose="02070309020205020404" pitchFamily="49" charset="0"/>
            </a:endParaRPr>
          </a:p>
        </p:txBody>
      </p:sp>
      <p:pic>
        <p:nvPicPr>
          <p:cNvPr id="4" name="Grafik 3"/>
          <p:cNvPicPr>
            <a:picLocks noChangeAspect="1"/>
          </p:cNvPicPr>
          <p:nvPr/>
        </p:nvPicPr>
        <p:blipFill>
          <a:blip r:embed="rId2"/>
          <a:stretch>
            <a:fillRect/>
          </a:stretch>
        </p:blipFill>
        <p:spPr>
          <a:xfrm>
            <a:off x="251519" y="1376045"/>
            <a:ext cx="8210550" cy="447675"/>
          </a:xfrm>
          <a:prstGeom prst="rect">
            <a:avLst/>
          </a:prstGeom>
        </p:spPr>
      </p:pic>
      <p:pic>
        <p:nvPicPr>
          <p:cNvPr id="5" name="Grafik 4"/>
          <p:cNvPicPr>
            <a:picLocks noChangeAspect="1"/>
          </p:cNvPicPr>
          <p:nvPr/>
        </p:nvPicPr>
        <p:blipFill>
          <a:blip r:embed="rId3"/>
          <a:stretch>
            <a:fillRect/>
          </a:stretch>
        </p:blipFill>
        <p:spPr>
          <a:xfrm>
            <a:off x="255640" y="2276872"/>
            <a:ext cx="8564831" cy="2940111"/>
          </a:xfrm>
          <a:prstGeom prst="rect">
            <a:avLst/>
          </a:prstGeom>
        </p:spPr>
      </p:pic>
      <p:sp>
        <p:nvSpPr>
          <p:cNvPr id="6" name="Textfeld 5"/>
          <p:cNvSpPr txBox="1"/>
          <p:nvPr/>
        </p:nvSpPr>
        <p:spPr>
          <a:xfrm>
            <a:off x="611560" y="2649030"/>
            <a:ext cx="7632848" cy="307777"/>
          </a:xfrm>
          <a:prstGeom prst="rect">
            <a:avLst/>
          </a:prstGeom>
          <a:solidFill>
            <a:srgbClr val="E0E0E0"/>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random</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numbers</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between</a:t>
            </a:r>
            <a:r>
              <a:rPr lang="de-AT" sz="1400" b="1" dirty="0" smtClean="0">
                <a:solidFill>
                  <a:srgbClr val="FF0000"/>
                </a:solidFill>
                <a:latin typeface="Courier New" panose="02070309020205020404" pitchFamily="49" charset="0"/>
                <a:cs typeface="Courier New" panose="02070309020205020404" pitchFamily="49" charset="0"/>
              </a:rPr>
              <a:t> 0 </a:t>
            </a:r>
            <a:r>
              <a:rPr lang="de-AT" sz="1400" b="1" dirty="0" err="1" smtClean="0">
                <a:solidFill>
                  <a:srgbClr val="FF0000"/>
                </a:solidFill>
                <a:latin typeface="Courier New" panose="02070309020205020404" pitchFamily="49" charset="0"/>
                <a:cs typeface="Courier New" panose="02070309020205020404" pitchFamily="49" charset="0"/>
              </a:rPr>
              <a:t>and</a:t>
            </a:r>
            <a:r>
              <a:rPr lang="de-AT" sz="1400" b="1" dirty="0" smtClean="0">
                <a:solidFill>
                  <a:srgbClr val="FF0000"/>
                </a:solidFill>
                <a:latin typeface="Courier New" panose="02070309020205020404" pitchFamily="49" charset="0"/>
                <a:cs typeface="Courier New" panose="02070309020205020404" pitchFamily="49" charset="0"/>
              </a:rPr>
              <a:t> 100</a:t>
            </a:r>
            <a:endParaRPr lang="en-GB" sz="1400" b="1"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2595336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579296" cy="1143000"/>
          </a:xfrm>
        </p:spPr>
        <p:txBody>
          <a:bodyPr/>
          <a:lstStyle/>
          <a:p>
            <a:r>
              <a:rPr lang="de-AT" dirty="0" err="1" smtClean="0">
                <a:latin typeface="Courier New" panose="02070309020205020404" pitchFamily="49" charset="0"/>
                <a:cs typeface="Courier New" panose="02070309020205020404" pitchFamily="49" charset="0"/>
              </a:rPr>
              <a:t>count,sum,min,max,average</a:t>
            </a:r>
            <a:endParaRPr lang="de-AT" dirty="0">
              <a:latin typeface="Courier New" panose="02070309020205020404" pitchFamily="49" charset="0"/>
              <a:cs typeface="Courier New" panose="02070309020205020404" pitchFamily="49" charset="0"/>
            </a:endParaRPr>
          </a:p>
        </p:txBody>
      </p:sp>
      <p:grpSp>
        <p:nvGrpSpPr>
          <p:cNvPr id="3" name="Gruppieren 2"/>
          <p:cNvGrpSpPr/>
          <p:nvPr/>
        </p:nvGrpSpPr>
        <p:grpSpPr>
          <a:xfrm>
            <a:off x="124362" y="1340768"/>
            <a:ext cx="8840126" cy="4824536"/>
            <a:chOff x="107504" y="1484784"/>
            <a:chExt cx="8840126" cy="5112568"/>
          </a:xfrm>
        </p:grpSpPr>
        <p:pic>
          <p:nvPicPr>
            <p:cNvPr id="9" name="Grafik 8"/>
            <p:cNvPicPr>
              <a:picLocks noChangeAspect="1"/>
            </p:cNvPicPr>
            <p:nvPr/>
          </p:nvPicPr>
          <p:blipFill>
            <a:blip r:embed="rId2"/>
            <a:stretch>
              <a:fillRect/>
            </a:stretch>
          </p:blipFill>
          <p:spPr>
            <a:xfrm>
              <a:off x="107504" y="1484784"/>
              <a:ext cx="8840126" cy="5112568"/>
            </a:xfrm>
            <a:prstGeom prst="rect">
              <a:avLst/>
            </a:prstGeom>
          </p:spPr>
        </p:pic>
        <p:sp>
          <p:nvSpPr>
            <p:cNvPr id="4" name="Textfeld 3"/>
            <p:cNvSpPr txBox="1"/>
            <p:nvPr/>
          </p:nvSpPr>
          <p:spPr>
            <a:xfrm>
              <a:off x="457200" y="2977207"/>
              <a:ext cx="7632848" cy="307777"/>
            </a:xfrm>
            <a:prstGeom prst="rect">
              <a:avLst/>
            </a:prstGeom>
            <a:solidFill>
              <a:srgbClr val="E0E0E0"/>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persons</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whose</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names</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start</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with</a:t>
              </a:r>
              <a:r>
                <a:rPr lang="de-AT" sz="1400" b="1" dirty="0" smtClean="0">
                  <a:solidFill>
                    <a:srgbClr val="FF0000"/>
                  </a:solidFill>
                  <a:latin typeface="Courier New" panose="02070309020205020404" pitchFamily="49" charset="0"/>
                  <a:cs typeface="Courier New" panose="02070309020205020404" pitchFamily="49" charset="0"/>
                </a:rPr>
                <a:t> a "T"</a:t>
              </a:r>
              <a:endParaRPr lang="en-GB" sz="1400" b="1" dirty="0">
                <a:solidFill>
                  <a:srgbClr val="FF0000"/>
                </a:solidFill>
                <a:latin typeface="Courier New" panose="02070309020205020404" pitchFamily="49" charset="0"/>
                <a:cs typeface="Courier New" panose="02070309020205020404" pitchFamily="49" charset="0"/>
              </a:endParaRPr>
            </a:p>
          </p:txBody>
        </p:sp>
        <p:sp>
          <p:nvSpPr>
            <p:cNvPr id="5" name="Textfeld 4"/>
            <p:cNvSpPr txBox="1"/>
            <p:nvPr/>
          </p:nvSpPr>
          <p:spPr>
            <a:xfrm>
              <a:off x="539552" y="3933056"/>
              <a:ext cx="7632848" cy="307777"/>
            </a:xfrm>
            <a:prstGeom prst="rect">
              <a:avLst/>
            </a:prstGeom>
            <a:solidFill>
              <a:srgbClr val="E0E0E0"/>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calculate</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sum</a:t>
              </a:r>
              <a:endParaRPr lang="en-GB" sz="1400" b="1" dirty="0">
                <a:solidFill>
                  <a:srgbClr val="FF0000"/>
                </a:solidFill>
                <a:latin typeface="Courier New" panose="02070309020205020404" pitchFamily="49" charset="0"/>
                <a:cs typeface="Courier New" panose="02070309020205020404" pitchFamily="49" charset="0"/>
              </a:endParaRPr>
            </a:p>
          </p:txBody>
        </p:sp>
        <p:sp>
          <p:nvSpPr>
            <p:cNvPr id="6" name="Textfeld 5"/>
            <p:cNvSpPr txBox="1"/>
            <p:nvPr/>
          </p:nvSpPr>
          <p:spPr>
            <a:xfrm>
              <a:off x="531438" y="5013176"/>
              <a:ext cx="7632848" cy="307777"/>
            </a:xfrm>
            <a:prstGeom prst="rect">
              <a:avLst/>
            </a:prstGeom>
            <a:solidFill>
              <a:srgbClr val="E0E0E0"/>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calculate</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average</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age</a:t>
              </a:r>
              <a:endParaRPr lang="en-GB" sz="1400" b="1" dirty="0">
                <a:solidFill>
                  <a:srgbClr val="FF0000"/>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278817912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7504" y="274638"/>
            <a:ext cx="8928992" cy="1143000"/>
          </a:xfrm>
        </p:spPr>
        <p:txBody>
          <a:bodyPr/>
          <a:lstStyle/>
          <a:p>
            <a:r>
              <a:rPr lang="de-AT" sz="3600" dirty="0" err="1" smtClean="0">
                <a:latin typeface="Courier New" panose="02070309020205020404" pitchFamily="49" charset="0"/>
                <a:cs typeface="Courier New" panose="02070309020205020404" pitchFamily="49" charset="0"/>
              </a:rPr>
              <a:t>allMatch</a:t>
            </a:r>
            <a:r>
              <a:rPr lang="de-AT" sz="3600" dirty="0" smtClean="0">
                <a:latin typeface="Courier New" panose="02070309020205020404" pitchFamily="49" charset="0"/>
                <a:cs typeface="Courier New" panose="02070309020205020404" pitchFamily="49" charset="0"/>
              </a:rPr>
              <a:t>, </a:t>
            </a:r>
            <a:r>
              <a:rPr lang="de-AT" sz="3600" dirty="0" err="1" smtClean="0">
                <a:latin typeface="Courier New" panose="02070309020205020404" pitchFamily="49" charset="0"/>
                <a:cs typeface="Courier New" panose="02070309020205020404" pitchFamily="49" charset="0"/>
              </a:rPr>
              <a:t>anyMatch</a:t>
            </a:r>
            <a:r>
              <a:rPr lang="de-AT" sz="3600" dirty="0" smtClean="0">
                <a:latin typeface="Courier New" panose="02070309020205020404" pitchFamily="49" charset="0"/>
                <a:cs typeface="Courier New" panose="02070309020205020404" pitchFamily="49" charset="0"/>
              </a:rPr>
              <a:t>, </a:t>
            </a:r>
            <a:r>
              <a:rPr lang="de-AT" sz="3600" dirty="0" err="1" smtClean="0">
                <a:latin typeface="Courier New" panose="02070309020205020404" pitchFamily="49" charset="0"/>
                <a:cs typeface="Courier New" panose="02070309020205020404" pitchFamily="49" charset="0"/>
              </a:rPr>
              <a:t>noneMatch</a:t>
            </a:r>
            <a:endParaRPr lang="de-AT" sz="3600" dirty="0">
              <a:latin typeface="Courier New" panose="02070309020205020404" pitchFamily="49" charset="0"/>
              <a:cs typeface="Courier New" panose="02070309020205020404" pitchFamily="49" charset="0"/>
            </a:endParaRPr>
          </a:p>
        </p:txBody>
      </p:sp>
      <p:pic>
        <p:nvPicPr>
          <p:cNvPr id="3" name="Grafik 2"/>
          <p:cNvPicPr>
            <a:picLocks noChangeAspect="1"/>
          </p:cNvPicPr>
          <p:nvPr/>
        </p:nvPicPr>
        <p:blipFill>
          <a:blip r:embed="rId2"/>
          <a:stretch>
            <a:fillRect/>
          </a:stretch>
        </p:blipFill>
        <p:spPr>
          <a:xfrm>
            <a:off x="385762" y="1052736"/>
            <a:ext cx="8372475" cy="1000125"/>
          </a:xfrm>
          <a:prstGeom prst="rect">
            <a:avLst/>
          </a:prstGeom>
        </p:spPr>
      </p:pic>
      <p:pic>
        <p:nvPicPr>
          <p:cNvPr id="4" name="Grafik 3"/>
          <p:cNvPicPr>
            <a:picLocks noChangeAspect="1"/>
          </p:cNvPicPr>
          <p:nvPr/>
        </p:nvPicPr>
        <p:blipFill>
          <a:blip r:embed="rId3"/>
          <a:stretch>
            <a:fillRect/>
          </a:stretch>
        </p:blipFill>
        <p:spPr>
          <a:xfrm>
            <a:off x="400372" y="2098179"/>
            <a:ext cx="8420100" cy="466725"/>
          </a:xfrm>
          <a:prstGeom prst="rect">
            <a:avLst/>
          </a:prstGeom>
        </p:spPr>
      </p:pic>
      <p:pic>
        <p:nvPicPr>
          <p:cNvPr id="5" name="Grafik 4"/>
          <p:cNvPicPr>
            <a:picLocks noChangeAspect="1"/>
          </p:cNvPicPr>
          <p:nvPr/>
        </p:nvPicPr>
        <p:blipFill>
          <a:blip r:embed="rId4"/>
          <a:stretch>
            <a:fillRect/>
          </a:stretch>
        </p:blipFill>
        <p:spPr>
          <a:xfrm>
            <a:off x="385761" y="2856498"/>
            <a:ext cx="8484587" cy="2732741"/>
          </a:xfrm>
          <a:prstGeom prst="rect">
            <a:avLst/>
          </a:prstGeom>
        </p:spPr>
      </p:pic>
    </p:spTree>
    <p:extLst>
      <p:ext uri="{BB962C8B-B14F-4D97-AF65-F5344CB8AC3E}">
        <p14:creationId xmlns:p14="http://schemas.microsoft.com/office/powerpoint/2010/main" val="389376013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579296" cy="1143000"/>
          </a:xfrm>
        </p:spPr>
        <p:txBody>
          <a:bodyPr/>
          <a:lstStyle/>
          <a:p>
            <a:r>
              <a:rPr lang="de-AT" dirty="0" err="1" smtClean="0">
                <a:latin typeface="Courier New" panose="02070309020205020404" pitchFamily="49" charset="0"/>
                <a:cs typeface="Courier New" panose="02070309020205020404" pitchFamily="49" charset="0"/>
              </a:rPr>
              <a:t>findFirst</a:t>
            </a:r>
            <a:r>
              <a:rPr lang="de-AT" dirty="0" smtClean="0">
                <a:latin typeface="Courier New" panose="02070309020205020404" pitchFamily="49" charset="0"/>
                <a:cs typeface="Courier New" panose="02070309020205020404" pitchFamily="49" charset="0"/>
              </a:rPr>
              <a:t>, </a:t>
            </a:r>
            <a:r>
              <a:rPr lang="de-AT" dirty="0" err="1" smtClean="0">
                <a:latin typeface="Courier New" panose="02070309020205020404" pitchFamily="49" charset="0"/>
                <a:cs typeface="Courier New" panose="02070309020205020404" pitchFamily="49" charset="0"/>
              </a:rPr>
              <a:t>findAny</a:t>
            </a:r>
            <a:endParaRPr lang="de-AT" dirty="0">
              <a:latin typeface="Courier New" panose="02070309020205020404" pitchFamily="49" charset="0"/>
              <a:cs typeface="Courier New" panose="02070309020205020404" pitchFamily="49" charset="0"/>
            </a:endParaRPr>
          </a:p>
        </p:txBody>
      </p:sp>
      <p:pic>
        <p:nvPicPr>
          <p:cNvPr id="3" name="Grafik 2"/>
          <p:cNvPicPr>
            <a:picLocks noChangeAspect="1"/>
          </p:cNvPicPr>
          <p:nvPr/>
        </p:nvPicPr>
        <p:blipFill>
          <a:blip r:embed="rId2"/>
          <a:stretch>
            <a:fillRect/>
          </a:stretch>
        </p:blipFill>
        <p:spPr>
          <a:xfrm>
            <a:off x="457200" y="1196752"/>
            <a:ext cx="8410575" cy="1343025"/>
          </a:xfrm>
          <a:prstGeom prst="rect">
            <a:avLst/>
          </a:prstGeom>
        </p:spPr>
      </p:pic>
      <p:pic>
        <p:nvPicPr>
          <p:cNvPr id="4" name="Grafik 3"/>
          <p:cNvPicPr>
            <a:picLocks noChangeAspect="1"/>
          </p:cNvPicPr>
          <p:nvPr/>
        </p:nvPicPr>
        <p:blipFill>
          <a:blip r:embed="rId3"/>
          <a:stretch>
            <a:fillRect/>
          </a:stretch>
        </p:blipFill>
        <p:spPr>
          <a:xfrm>
            <a:off x="450559" y="3284983"/>
            <a:ext cx="8417216" cy="583291"/>
          </a:xfrm>
          <a:prstGeom prst="rect">
            <a:avLst/>
          </a:prstGeom>
        </p:spPr>
      </p:pic>
    </p:spTree>
    <p:extLst>
      <p:ext uri="{BB962C8B-B14F-4D97-AF65-F5344CB8AC3E}">
        <p14:creationId xmlns:p14="http://schemas.microsoft.com/office/powerpoint/2010/main" val="220872288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579296" cy="1143000"/>
          </a:xfrm>
        </p:spPr>
        <p:txBody>
          <a:bodyPr/>
          <a:lstStyle/>
          <a:p>
            <a:r>
              <a:rPr lang="de-AT" dirty="0" err="1" smtClean="0">
                <a:latin typeface="Courier New" panose="02070309020205020404" pitchFamily="49" charset="0"/>
                <a:cs typeface="Courier New" panose="02070309020205020404" pitchFamily="49" charset="0"/>
              </a:rPr>
              <a:t>anyMatch</a:t>
            </a:r>
            <a:r>
              <a:rPr lang="de-AT" dirty="0" smtClean="0">
                <a:latin typeface="Courier New" panose="02070309020205020404" pitchFamily="49" charset="0"/>
                <a:cs typeface="Courier New" panose="02070309020205020404" pitchFamily="49" charset="0"/>
              </a:rPr>
              <a:t>, </a:t>
            </a:r>
            <a:r>
              <a:rPr lang="de-AT" dirty="0" err="1" smtClean="0">
                <a:latin typeface="Courier New" panose="02070309020205020404" pitchFamily="49" charset="0"/>
                <a:cs typeface="Courier New" panose="02070309020205020404" pitchFamily="49" charset="0"/>
              </a:rPr>
              <a:t>findFirst</a:t>
            </a:r>
            <a:endParaRPr lang="de-AT" dirty="0">
              <a:latin typeface="Courier New" panose="02070309020205020404" pitchFamily="49" charset="0"/>
              <a:cs typeface="Courier New" panose="02070309020205020404" pitchFamily="49" charset="0"/>
            </a:endParaRPr>
          </a:p>
        </p:txBody>
      </p:sp>
      <p:pic>
        <p:nvPicPr>
          <p:cNvPr id="5" name="Grafik 4"/>
          <p:cNvPicPr>
            <a:picLocks noChangeAspect="1"/>
          </p:cNvPicPr>
          <p:nvPr/>
        </p:nvPicPr>
        <p:blipFill>
          <a:blip r:embed="rId2"/>
          <a:stretch>
            <a:fillRect/>
          </a:stretch>
        </p:blipFill>
        <p:spPr>
          <a:xfrm>
            <a:off x="309365" y="1422648"/>
            <a:ext cx="8583115" cy="1872208"/>
          </a:xfrm>
          <a:prstGeom prst="rect">
            <a:avLst/>
          </a:prstGeom>
        </p:spPr>
      </p:pic>
      <p:sp>
        <p:nvSpPr>
          <p:cNvPr id="4" name="Textfeld 3"/>
          <p:cNvSpPr txBox="1"/>
          <p:nvPr/>
        </p:nvSpPr>
        <p:spPr>
          <a:xfrm>
            <a:off x="395536" y="1412776"/>
            <a:ext cx="7632848" cy="307777"/>
          </a:xfrm>
          <a:prstGeom prst="rect">
            <a:avLst/>
          </a:prstGeom>
          <a:solidFill>
            <a:srgbClr val="E0E0E0"/>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define</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name</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filter</a:t>
            </a:r>
            <a:endParaRPr lang="en-GB" sz="1400" b="1"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3632882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579296" cy="1143000"/>
          </a:xfrm>
        </p:spPr>
        <p:txBody>
          <a:bodyPr/>
          <a:lstStyle/>
          <a:p>
            <a:r>
              <a:rPr lang="de-AT" sz="2800" b="1" dirty="0" err="1" smtClean="0">
                <a:latin typeface="Courier New" panose="02070309020205020404" pitchFamily="49" charset="0"/>
                <a:cs typeface="Courier New" panose="02070309020205020404" pitchFamily="49" charset="0"/>
              </a:rPr>
              <a:t>Collectors</a:t>
            </a:r>
            <a:r>
              <a:rPr lang="de-AT" sz="2800" dirty="0" smtClean="0">
                <a:latin typeface="Courier New" panose="02070309020205020404" pitchFamily="49" charset="0"/>
                <a:cs typeface="Courier New" panose="02070309020205020404" pitchFamily="49" charset="0"/>
              </a:rPr>
              <a:t>: </a:t>
            </a:r>
            <a:r>
              <a:rPr lang="de-AT" sz="2800" dirty="0" err="1" smtClean="0">
                <a:latin typeface="Courier New" panose="02070309020205020404" pitchFamily="49" charset="0"/>
                <a:cs typeface="Courier New" panose="02070309020205020404" pitchFamily="49" charset="0"/>
              </a:rPr>
              <a:t>joining</a:t>
            </a:r>
            <a:r>
              <a:rPr lang="de-AT" sz="2800" dirty="0" smtClean="0">
                <a:latin typeface="Courier New" panose="02070309020205020404" pitchFamily="49" charset="0"/>
                <a:cs typeface="Courier New" panose="02070309020205020404" pitchFamily="49" charset="0"/>
              </a:rPr>
              <a:t>, </a:t>
            </a:r>
            <a:r>
              <a:rPr lang="de-AT" sz="2800" dirty="0" err="1" smtClean="0">
                <a:latin typeface="Courier New" panose="02070309020205020404" pitchFamily="49" charset="0"/>
                <a:cs typeface="Courier New" panose="02070309020205020404" pitchFamily="49" charset="0"/>
              </a:rPr>
              <a:t>groupingBy</a:t>
            </a:r>
            <a:r>
              <a:rPr lang="de-AT" sz="2800" dirty="0" smtClean="0">
                <a:latin typeface="Courier New" panose="02070309020205020404" pitchFamily="49" charset="0"/>
                <a:cs typeface="Courier New" panose="02070309020205020404" pitchFamily="49" charset="0"/>
              </a:rPr>
              <a:t>, </a:t>
            </a:r>
            <a:r>
              <a:rPr lang="de-AT" sz="2800" dirty="0" err="1" smtClean="0">
                <a:latin typeface="Courier New" panose="02070309020205020404" pitchFamily="49" charset="0"/>
                <a:cs typeface="Courier New" panose="02070309020205020404" pitchFamily="49" charset="0"/>
              </a:rPr>
              <a:t>partitioningBy</a:t>
            </a:r>
            <a:endParaRPr lang="de-AT" sz="2800" dirty="0">
              <a:latin typeface="Courier New" panose="02070309020205020404" pitchFamily="49" charset="0"/>
              <a:cs typeface="Courier New" panose="02070309020205020404" pitchFamily="49" charset="0"/>
            </a:endParaRPr>
          </a:p>
        </p:txBody>
      </p:sp>
      <p:pic>
        <p:nvPicPr>
          <p:cNvPr id="4" name="Grafik 3"/>
          <p:cNvPicPr>
            <a:picLocks noChangeAspect="1"/>
          </p:cNvPicPr>
          <p:nvPr/>
        </p:nvPicPr>
        <p:blipFill>
          <a:blip r:embed="rId2"/>
          <a:stretch>
            <a:fillRect/>
          </a:stretch>
        </p:blipFill>
        <p:spPr>
          <a:xfrm>
            <a:off x="453791" y="1556792"/>
            <a:ext cx="8410575" cy="666750"/>
          </a:xfrm>
          <a:prstGeom prst="rect">
            <a:avLst/>
          </a:prstGeom>
        </p:spPr>
      </p:pic>
      <p:pic>
        <p:nvPicPr>
          <p:cNvPr id="5" name="Grafik 4"/>
          <p:cNvPicPr>
            <a:picLocks noChangeAspect="1"/>
          </p:cNvPicPr>
          <p:nvPr/>
        </p:nvPicPr>
        <p:blipFill>
          <a:blip r:embed="rId3"/>
          <a:stretch>
            <a:fillRect/>
          </a:stretch>
        </p:blipFill>
        <p:spPr>
          <a:xfrm>
            <a:off x="457522" y="2310383"/>
            <a:ext cx="8362950" cy="1190625"/>
          </a:xfrm>
          <a:prstGeom prst="rect">
            <a:avLst/>
          </a:prstGeom>
        </p:spPr>
      </p:pic>
      <p:pic>
        <p:nvPicPr>
          <p:cNvPr id="6" name="Grafik 5"/>
          <p:cNvPicPr>
            <a:picLocks noChangeAspect="1"/>
          </p:cNvPicPr>
          <p:nvPr/>
        </p:nvPicPr>
        <p:blipFill>
          <a:blip r:embed="rId4"/>
          <a:stretch>
            <a:fillRect/>
          </a:stretch>
        </p:blipFill>
        <p:spPr>
          <a:xfrm>
            <a:off x="467544" y="3573016"/>
            <a:ext cx="8382000" cy="1543050"/>
          </a:xfrm>
          <a:prstGeom prst="rect">
            <a:avLst/>
          </a:prstGeom>
        </p:spPr>
      </p:pic>
      <p:pic>
        <p:nvPicPr>
          <p:cNvPr id="7" name="Grafik 6"/>
          <p:cNvPicPr>
            <a:picLocks noChangeAspect="1"/>
          </p:cNvPicPr>
          <p:nvPr/>
        </p:nvPicPr>
        <p:blipFill>
          <a:blip r:embed="rId5"/>
          <a:stretch>
            <a:fillRect/>
          </a:stretch>
        </p:blipFill>
        <p:spPr>
          <a:xfrm>
            <a:off x="476572" y="5168230"/>
            <a:ext cx="8343900" cy="781050"/>
          </a:xfrm>
          <a:prstGeom prst="rect">
            <a:avLst/>
          </a:prstGeom>
        </p:spPr>
      </p:pic>
    </p:spTree>
    <p:extLst>
      <p:ext uri="{BB962C8B-B14F-4D97-AF65-F5344CB8AC3E}">
        <p14:creationId xmlns:p14="http://schemas.microsoft.com/office/powerpoint/2010/main" val="37530991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579296" cy="1143000"/>
          </a:xfrm>
        </p:spPr>
        <p:txBody>
          <a:bodyPr/>
          <a:lstStyle/>
          <a:p>
            <a:r>
              <a:rPr lang="de-AT" sz="2800" b="1" dirty="0" err="1" smtClean="0">
                <a:latin typeface="Courier New" panose="02070309020205020404" pitchFamily="49" charset="0"/>
                <a:cs typeface="Courier New" panose="02070309020205020404" pitchFamily="49" charset="0"/>
              </a:rPr>
              <a:t>Collectors</a:t>
            </a:r>
            <a:r>
              <a:rPr lang="de-AT" sz="2800" dirty="0" smtClean="0">
                <a:latin typeface="Courier New" panose="02070309020205020404" pitchFamily="49" charset="0"/>
                <a:cs typeface="Courier New" panose="02070309020205020404" pitchFamily="49" charset="0"/>
              </a:rPr>
              <a:t>: </a:t>
            </a:r>
            <a:r>
              <a:rPr lang="de-AT" sz="2800" dirty="0" err="1" smtClean="0">
                <a:latin typeface="Courier New" panose="02070309020205020404" pitchFamily="49" charset="0"/>
                <a:cs typeface="Courier New" panose="02070309020205020404" pitchFamily="49" charset="0"/>
              </a:rPr>
              <a:t>joining</a:t>
            </a:r>
            <a:r>
              <a:rPr lang="de-AT" sz="2800" dirty="0" smtClean="0">
                <a:latin typeface="Courier New" panose="02070309020205020404" pitchFamily="49" charset="0"/>
                <a:cs typeface="Courier New" panose="02070309020205020404" pitchFamily="49" charset="0"/>
              </a:rPr>
              <a:t>, </a:t>
            </a:r>
            <a:r>
              <a:rPr lang="de-AT" sz="2800" dirty="0" err="1" smtClean="0">
                <a:latin typeface="Courier New" panose="02070309020205020404" pitchFamily="49" charset="0"/>
                <a:cs typeface="Courier New" panose="02070309020205020404" pitchFamily="49" charset="0"/>
              </a:rPr>
              <a:t>groupingBy</a:t>
            </a:r>
            <a:r>
              <a:rPr lang="de-AT" sz="2800" dirty="0" smtClean="0">
                <a:latin typeface="Courier New" panose="02070309020205020404" pitchFamily="49" charset="0"/>
                <a:cs typeface="Courier New" panose="02070309020205020404" pitchFamily="49" charset="0"/>
              </a:rPr>
              <a:t>, </a:t>
            </a:r>
            <a:r>
              <a:rPr lang="de-AT" sz="2800" dirty="0" err="1" smtClean="0">
                <a:latin typeface="Courier New" panose="02070309020205020404" pitchFamily="49" charset="0"/>
                <a:cs typeface="Courier New" panose="02070309020205020404" pitchFamily="49" charset="0"/>
              </a:rPr>
              <a:t>partitioningBy</a:t>
            </a:r>
            <a:endParaRPr lang="de-AT" sz="2800" dirty="0">
              <a:latin typeface="Courier New" panose="02070309020205020404" pitchFamily="49" charset="0"/>
              <a:cs typeface="Courier New" panose="02070309020205020404" pitchFamily="49" charset="0"/>
            </a:endParaRPr>
          </a:p>
        </p:txBody>
      </p:sp>
      <p:pic>
        <p:nvPicPr>
          <p:cNvPr id="3" name="Grafik 2"/>
          <p:cNvPicPr>
            <a:picLocks noChangeAspect="1"/>
          </p:cNvPicPr>
          <p:nvPr/>
        </p:nvPicPr>
        <p:blipFill>
          <a:blip r:embed="rId2"/>
          <a:stretch>
            <a:fillRect/>
          </a:stretch>
        </p:blipFill>
        <p:spPr>
          <a:xfrm>
            <a:off x="179512" y="1340768"/>
            <a:ext cx="8877688" cy="4752528"/>
          </a:xfrm>
          <a:prstGeom prst="rect">
            <a:avLst/>
          </a:prstGeom>
        </p:spPr>
      </p:pic>
    </p:spTree>
    <p:extLst>
      <p:ext uri="{BB962C8B-B14F-4D97-AF65-F5344CB8AC3E}">
        <p14:creationId xmlns:p14="http://schemas.microsoft.com/office/powerpoint/2010/main" val="228875901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579296" cy="1143000"/>
          </a:xfrm>
        </p:spPr>
        <p:txBody>
          <a:bodyPr/>
          <a:lstStyle/>
          <a:p>
            <a:r>
              <a:rPr lang="de-AT" dirty="0" smtClean="0">
                <a:latin typeface="+mn-lt"/>
                <a:cs typeface="Courier New" panose="02070309020205020404" pitchFamily="49" charset="0"/>
              </a:rPr>
              <a:t>Parallel Processing </a:t>
            </a:r>
            <a:r>
              <a:rPr lang="de-AT" dirty="0" err="1" smtClean="0">
                <a:latin typeface="+mn-lt"/>
                <a:cs typeface="Courier New" panose="02070309020205020404" pitchFamily="49" charset="0"/>
              </a:rPr>
              <a:t>of</a:t>
            </a:r>
            <a:r>
              <a:rPr lang="de-AT" dirty="0" smtClean="0">
                <a:latin typeface="+mn-lt"/>
                <a:cs typeface="Courier New" panose="02070309020205020404" pitchFamily="49" charset="0"/>
              </a:rPr>
              <a:t> Stream</a:t>
            </a:r>
            <a:endParaRPr lang="de-AT" dirty="0">
              <a:latin typeface="+mn-lt"/>
              <a:cs typeface="Courier New" panose="02070309020205020404" pitchFamily="49" charset="0"/>
            </a:endParaRPr>
          </a:p>
        </p:txBody>
      </p:sp>
      <p:sp>
        <p:nvSpPr>
          <p:cNvPr id="4" name="Textfeld 3"/>
          <p:cNvSpPr txBox="1"/>
          <p:nvPr/>
        </p:nvSpPr>
        <p:spPr>
          <a:xfrm>
            <a:off x="454044" y="1268760"/>
            <a:ext cx="4649799" cy="369332"/>
          </a:xfrm>
          <a:prstGeom prst="rect">
            <a:avLst/>
          </a:prstGeom>
          <a:noFill/>
        </p:spPr>
        <p:txBody>
          <a:bodyPr wrap="none" rtlCol="0">
            <a:spAutoFit/>
          </a:bodyPr>
          <a:lstStyle/>
          <a:p>
            <a:r>
              <a:rPr lang="de-AT" dirty="0" err="1" smtClean="0"/>
              <a:t>Switching</a:t>
            </a:r>
            <a:r>
              <a:rPr lang="de-AT" dirty="0" smtClean="0"/>
              <a:t> </a:t>
            </a:r>
            <a:r>
              <a:rPr lang="de-AT" dirty="0" err="1" smtClean="0"/>
              <a:t>from</a:t>
            </a:r>
            <a:r>
              <a:rPr lang="de-AT" dirty="0" smtClean="0"/>
              <a:t> parallel </a:t>
            </a:r>
            <a:r>
              <a:rPr lang="de-AT" dirty="0" err="1" smtClean="0"/>
              <a:t>to</a:t>
            </a:r>
            <a:r>
              <a:rPr lang="de-AT" dirty="0" smtClean="0"/>
              <a:t> </a:t>
            </a:r>
            <a:r>
              <a:rPr lang="de-AT" dirty="0" err="1" smtClean="0"/>
              <a:t>sequential</a:t>
            </a:r>
            <a:r>
              <a:rPr lang="de-AT" dirty="0" smtClean="0"/>
              <a:t> </a:t>
            </a:r>
            <a:r>
              <a:rPr lang="de-AT" dirty="0" err="1" smtClean="0"/>
              <a:t>execution</a:t>
            </a:r>
            <a:r>
              <a:rPr lang="de-AT" dirty="0" smtClean="0"/>
              <a:t>:</a:t>
            </a:r>
            <a:endParaRPr lang="de-AT" dirty="0"/>
          </a:p>
        </p:txBody>
      </p:sp>
      <p:pic>
        <p:nvPicPr>
          <p:cNvPr id="5" name="Grafik 4"/>
          <p:cNvPicPr>
            <a:picLocks noChangeAspect="1"/>
          </p:cNvPicPr>
          <p:nvPr/>
        </p:nvPicPr>
        <p:blipFill>
          <a:blip r:embed="rId2"/>
          <a:stretch>
            <a:fillRect/>
          </a:stretch>
        </p:blipFill>
        <p:spPr>
          <a:xfrm>
            <a:off x="457199" y="1695946"/>
            <a:ext cx="8126509" cy="792088"/>
          </a:xfrm>
          <a:prstGeom prst="rect">
            <a:avLst/>
          </a:prstGeom>
        </p:spPr>
      </p:pic>
      <p:pic>
        <p:nvPicPr>
          <p:cNvPr id="6" name="Grafik 5"/>
          <p:cNvPicPr>
            <a:picLocks noChangeAspect="1"/>
          </p:cNvPicPr>
          <p:nvPr/>
        </p:nvPicPr>
        <p:blipFill>
          <a:blip r:embed="rId3"/>
          <a:stretch>
            <a:fillRect/>
          </a:stretch>
        </p:blipFill>
        <p:spPr>
          <a:xfrm>
            <a:off x="457199" y="2996952"/>
            <a:ext cx="8126509" cy="1080120"/>
          </a:xfrm>
          <a:prstGeom prst="rect">
            <a:avLst/>
          </a:prstGeom>
        </p:spPr>
      </p:pic>
      <p:sp>
        <p:nvSpPr>
          <p:cNvPr id="7" name="Textfeld 6"/>
          <p:cNvSpPr txBox="1"/>
          <p:nvPr/>
        </p:nvSpPr>
        <p:spPr>
          <a:xfrm>
            <a:off x="453332" y="2627620"/>
            <a:ext cx="4674806" cy="369332"/>
          </a:xfrm>
          <a:prstGeom prst="rect">
            <a:avLst/>
          </a:prstGeom>
          <a:noFill/>
        </p:spPr>
        <p:txBody>
          <a:bodyPr wrap="none" rtlCol="0">
            <a:spAutoFit/>
          </a:bodyPr>
          <a:lstStyle/>
          <a:p>
            <a:r>
              <a:rPr lang="de-AT" dirty="0" err="1" smtClean="0"/>
              <a:t>Following</a:t>
            </a:r>
            <a:r>
              <a:rPr lang="de-AT" dirty="0" smtClean="0"/>
              <a:t> </a:t>
            </a:r>
            <a:r>
              <a:rPr lang="de-AT" dirty="0" err="1" smtClean="0"/>
              <a:t>code</a:t>
            </a:r>
            <a:r>
              <a:rPr lang="de-AT" dirty="0" smtClean="0"/>
              <a:t> </a:t>
            </a:r>
            <a:r>
              <a:rPr lang="de-AT" dirty="0" err="1" smtClean="0"/>
              <a:t>might</a:t>
            </a:r>
            <a:r>
              <a:rPr lang="de-AT" dirty="0" smtClean="0"/>
              <a:t> </a:t>
            </a:r>
            <a:r>
              <a:rPr lang="de-AT" dirty="0" err="1" smtClean="0"/>
              <a:t>produce</a:t>
            </a:r>
            <a:r>
              <a:rPr lang="de-AT" dirty="0" smtClean="0"/>
              <a:t> </a:t>
            </a:r>
            <a:r>
              <a:rPr lang="de-AT" dirty="0" err="1" smtClean="0"/>
              <a:t>unsorted</a:t>
            </a:r>
            <a:r>
              <a:rPr lang="de-AT" dirty="0" smtClean="0"/>
              <a:t> </a:t>
            </a:r>
            <a:r>
              <a:rPr lang="de-AT" dirty="0" err="1" smtClean="0"/>
              <a:t>output</a:t>
            </a:r>
            <a:r>
              <a:rPr lang="de-AT" dirty="0" smtClean="0"/>
              <a:t>:</a:t>
            </a:r>
            <a:endParaRPr lang="de-AT" dirty="0"/>
          </a:p>
        </p:txBody>
      </p:sp>
      <p:sp>
        <p:nvSpPr>
          <p:cNvPr id="8" name="Textfeld 7"/>
          <p:cNvSpPr txBox="1"/>
          <p:nvPr/>
        </p:nvSpPr>
        <p:spPr>
          <a:xfrm>
            <a:off x="453332" y="4149080"/>
            <a:ext cx="2925032" cy="369332"/>
          </a:xfrm>
          <a:prstGeom prst="rect">
            <a:avLst/>
          </a:prstGeom>
          <a:noFill/>
        </p:spPr>
        <p:txBody>
          <a:bodyPr wrap="none" rtlCol="0">
            <a:spAutoFit/>
          </a:bodyPr>
          <a:lstStyle/>
          <a:p>
            <a:r>
              <a:rPr lang="de-AT" dirty="0" smtClean="0"/>
              <a:t>This </a:t>
            </a:r>
            <a:r>
              <a:rPr lang="de-AT" dirty="0" err="1" smtClean="0"/>
              <a:t>can</a:t>
            </a:r>
            <a:r>
              <a:rPr lang="de-AT" dirty="0" smtClean="0"/>
              <a:t> </a:t>
            </a:r>
            <a:r>
              <a:rPr lang="de-AT" dirty="0" err="1" smtClean="0"/>
              <a:t>be</a:t>
            </a:r>
            <a:r>
              <a:rPr lang="de-AT" dirty="0" smtClean="0"/>
              <a:t> </a:t>
            </a:r>
            <a:r>
              <a:rPr lang="de-AT" dirty="0" err="1" smtClean="0"/>
              <a:t>solved</a:t>
            </a:r>
            <a:r>
              <a:rPr lang="de-AT" dirty="0" smtClean="0"/>
              <a:t> </a:t>
            </a:r>
            <a:r>
              <a:rPr lang="de-AT" dirty="0" err="1" smtClean="0"/>
              <a:t>as</a:t>
            </a:r>
            <a:r>
              <a:rPr lang="de-AT" dirty="0" smtClean="0"/>
              <a:t> </a:t>
            </a:r>
            <a:r>
              <a:rPr lang="de-AT" dirty="0" err="1" smtClean="0"/>
              <a:t>follows</a:t>
            </a:r>
            <a:r>
              <a:rPr lang="de-AT" dirty="0" smtClean="0"/>
              <a:t>:</a:t>
            </a:r>
            <a:endParaRPr lang="de-AT" dirty="0"/>
          </a:p>
        </p:txBody>
      </p:sp>
      <p:pic>
        <p:nvPicPr>
          <p:cNvPr id="9" name="Grafik 8"/>
          <p:cNvPicPr>
            <a:picLocks noChangeAspect="1"/>
          </p:cNvPicPr>
          <p:nvPr/>
        </p:nvPicPr>
        <p:blipFill>
          <a:blip r:embed="rId4"/>
          <a:stretch>
            <a:fillRect/>
          </a:stretch>
        </p:blipFill>
        <p:spPr>
          <a:xfrm>
            <a:off x="453332" y="4446403"/>
            <a:ext cx="8130376" cy="1107677"/>
          </a:xfrm>
          <a:prstGeom prst="rect">
            <a:avLst/>
          </a:prstGeom>
        </p:spPr>
      </p:pic>
      <p:sp>
        <p:nvSpPr>
          <p:cNvPr id="11" name="Textfeld 10"/>
          <p:cNvSpPr txBox="1"/>
          <p:nvPr/>
        </p:nvSpPr>
        <p:spPr>
          <a:xfrm>
            <a:off x="490017" y="5589240"/>
            <a:ext cx="8149475" cy="646331"/>
          </a:xfrm>
          <a:prstGeom prst="rect">
            <a:avLst/>
          </a:prstGeom>
          <a:noFill/>
        </p:spPr>
        <p:txBody>
          <a:bodyPr wrap="none" rtlCol="0">
            <a:spAutoFit/>
          </a:bodyPr>
          <a:lstStyle/>
          <a:p>
            <a:r>
              <a:rPr lang="de-AT" dirty="0" smtClean="0"/>
              <a:t>Parallel </a:t>
            </a:r>
            <a:r>
              <a:rPr lang="de-AT" dirty="0" err="1" smtClean="0"/>
              <a:t>streams</a:t>
            </a:r>
            <a:r>
              <a:rPr lang="de-AT" dirty="0" smtClean="0"/>
              <a:t> </a:t>
            </a:r>
            <a:r>
              <a:rPr lang="de-AT" dirty="0" err="1" smtClean="0"/>
              <a:t>use</a:t>
            </a:r>
            <a:r>
              <a:rPr lang="de-AT" dirty="0" smtClean="0"/>
              <a:t> a </a:t>
            </a:r>
            <a:r>
              <a:rPr lang="de-AT" dirty="0" err="1" smtClean="0"/>
              <a:t>shared</a:t>
            </a:r>
            <a:r>
              <a:rPr lang="de-AT" dirty="0" smtClean="0"/>
              <a:t> </a:t>
            </a:r>
            <a:r>
              <a:rPr lang="de-AT" dirty="0" err="1" smtClean="0"/>
              <a:t>ForkJoin</a:t>
            </a:r>
            <a:r>
              <a:rPr lang="de-AT" dirty="0" smtClean="0"/>
              <a:t> </a:t>
            </a:r>
            <a:r>
              <a:rPr lang="de-AT" dirty="0" err="1" smtClean="0"/>
              <a:t>pool</a:t>
            </a:r>
            <a:r>
              <a:rPr lang="de-AT" dirty="0" smtClean="0"/>
              <a:t>. The </a:t>
            </a:r>
            <a:r>
              <a:rPr lang="de-AT" dirty="0" err="1" smtClean="0"/>
              <a:t>number</a:t>
            </a:r>
            <a:r>
              <a:rPr lang="de-AT" dirty="0" smtClean="0"/>
              <a:t> </a:t>
            </a:r>
            <a:r>
              <a:rPr lang="de-AT" dirty="0" err="1" smtClean="0"/>
              <a:t>of</a:t>
            </a:r>
            <a:r>
              <a:rPr lang="de-AT" dirty="0" smtClean="0"/>
              <a:t> </a:t>
            </a:r>
            <a:r>
              <a:rPr lang="de-AT" dirty="0" err="1" smtClean="0"/>
              <a:t>threads</a:t>
            </a:r>
            <a:r>
              <a:rPr lang="de-AT" dirty="0" smtClean="0"/>
              <a:t> </a:t>
            </a:r>
            <a:r>
              <a:rPr lang="de-AT" dirty="0" err="1" smtClean="0"/>
              <a:t>corresponds</a:t>
            </a:r>
            <a:r>
              <a:rPr lang="de-AT" dirty="0" smtClean="0"/>
              <a:t> </a:t>
            </a:r>
            <a:r>
              <a:rPr lang="de-AT" dirty="0" err="1" smtClean="0"/>
              <a:t>with</a:t>
            </a:r>
            <a:r>
              <a:rPr lang="de-AT" dirty="0" smtClean="0"/>
              <a:t/>
            </a:r>
            <a:br>
              <a:rPr lang="de-AT" dirty="0" smtClean="0"/>
            </a:br>
            <a:r>
              <a:rPr lang="de-AT" dirty="0" err="1" smtClean="0">
                <a:latin typeface="Courier New" panose="02070309020205020404" pitchFamily="49" charset="0"/>
                <a:cs typeface="Courier New" panose="02070309020205020404" pitchFamily="49" charset="0"/>
              </a:rPr>
              <a:t>Runtime.availableProcessors</a:t>
            </a:r>
            <a:r>
              <a:rPr lang="de-AT" dirty="0" smtClean="0">
                <a:latin typeface="Courier New" panose="02070309020205020404" pitchFamily="49" charset="0"/>
                <a:cs typeface="Courier New" panose="02070309020205020404" pitchFamily="49" charset="0"/>
              </a:rPr>
              <a:t>()</a:t>
            </a:r>
            <a:r>
              <a:rPr lang="de-AT" dirty="0" smtClean="0"/>
              <a:t>.</a:t>
            </a:r>
            <a:endParaRPr lang="de-AT"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8569723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Exercise</a:t>
            </a:r>
            <a:r>
              <a:rPr lang="de-AT" dirty="0" smtClean="0"/>
              <a:t> 8</a:t>
            </a:r>
            <a:endParaRPr lang="de-AT" dirty="0"/>
          </a:p>
        </p:txBody>
      </p:sp>
      <p:sp>
        <p:nvSpPr>
          <p:cNvPr id="3" name="Inhaltsplatzhalter 2"/>
          <p:cNvSpPr>
            <a:spLocks noGrp="1"/>
          </p:cNvSpPr>
          <p:nvPr>
            <p:ph idx="1"/>
          </p:nvPr>
        </p:nvSpPr>
        <p:spPr>
          <a:xfrm>
            <a:off x="448413" y="1484784"/>
            <a:ext cx="8229600" cy="5184576"/>
          </a:xfrm>
        </p:spPr>
        <p:txBody>
          <a:bodyPr>
            <a:normAutofit/>
          </a:bodyPr>
          <a:lstStyle/>
          <a:p>
            <a:r>
              <a:rPr lang="de-AT" sz="1800" dirty="0" smtClean="0"/>
              <a:t>Write </a:t>
            </a:r>
            <a:r>
              <a:rPr lang="de-AT" sz="1800" dirty="0" err="1" smtClean="0"/>
              <a:t>the</a:t>
            </a:r>
            <a:r>
              <a:rPr lang="de-AT" sz="1800" dirty="0" smtClean="0"/>
              <a:t> </a:t>
            </a:r>
            <a:r>
              <a:rPr lang="de-AT" sz="1800" dirty="0" err="1" smtClean="0"/>
              <a:t>following</a:t>
            </a:r>
            <a:r>
              <a:rPr lang="de-AT" sz="1800" dirty="0" smtClean="0"/>
              <a:t> </a:t>
            </a:r>
            <a:r>
              <a:rPr lang="de-AT" sz="1800" dirty="0" err="1" smtClean="0"/>
              <a:t>classes</a:t>
            </a:r>
            <a:r>
              <a:rPr lang="de-AT" sz="1800" dirty="0" smtClean="0"/>
              <a:t>:</a:t>
            </a:r>
          </a:p>
          <a:p>
            <a:pPr lvl="1"/>
            <a:r>
              <a:rPr lang="de-AT" sz="1800" dirty="0" smtClean="0">
                <a:latin typeface="Courier New" panose="02070309020205020404" pitchFamily="49" charset="0"/>
                <a:cs typeface="Courier New" panose="02070309020205020404" pitchFamily="49" charset="0"/>
              </a:rPr>
              <a:t>Person (</a:t>
            </a:r>
            <a:r>
              <a:rPr lang="de-AT" sz="1800" dirty="0" err="1" smtClean="0">
                <a:latin typeface="Courier New" panose="02070309020205020404" pitchFamily="49" charset="0"/>
                <a:cs typeface="Courier New" panose="02070309020205020404" pitchFamily="49" charset="0"/>
              </a:rPr>
              <a:t>id</a:t>
            </a:r>
            <a:r>
              <a:rPr lang="de-AT" sz="1800" dirty="0" smtClean="0">
                <a:latin typeface="Courier New" panose="02070309020205020404" pitchFamily="49" charset="0"/>
                <a:cs typeface="Courier New" panose="02070309020205020404" pitchFamily="49" charset="0"/>
              </a:rPr>
              <a:t>, </a:t>
            </a:r>
            <a:r>
              <a:rPr lang="de-AT" sz="1800" dirty="0" err="1" smtClean="0">
                <a:latin typeface="Courier New" panose="02070309020205020404" pitchFamily="49" charset="0"/>
                <a:cs typeface="Courier New" panose="02070309020205020404" pitchFamily="49" charset="0"/>
              </a:rPr>
              <a:t>firstName</a:t>
            </a:r>
            <a:r>
              <a:rPr lang="de-AT" sz="1800" dirty="0" smtClean="0">
                <a:latin typeface="Courier New" panose="02070309020205020404" pitchFamily="49" charset="0"/>
                <a:cs typeface="Courier New" panose="02070309020205020404" pitchFamily="49" charset="0"/>
              </a:rPr>
              <a:t>, </a:t>
            </a:r>
            <a:r>
              <a:rPr lang="de-AT" sz="1800" dirty="0" err="1" smtClean="0">
                <a:latin typeface="Courier New" panose="02070309020205020404" pitchFamily="49" charset="0"/>
                <a:cs typeface="Courier New" panose="02070309020205020404" pitchFamily="49" charset="0"/>
              </a:rPr>
              <a:t>lastName</a:t>
            </a:r>
            <a:r>
              <a:rPr lang="de-AT" sz="1800" dirty="0" smtClean="0">
                <a:latin typeface="Courier New" panose="02070309020205020404" pitchFamily="49" charset="0"/>
                <a:cs typeface="Courier New" panose="02070309020205020404" pitchFamily="49" charset="0"/>
              </a:rPr>
              <a:t>, </a:t>
            </a:r>
            <a:r>
              <a:rPr lang="de-AT" sz="1800" dirty="0" err="1" smtClean="0">
                <a:latin typeface="Courier New" panose="02070309020205020404" pitchFamily="49" charset="0"/>
                <a:cs typeface="Courier New" panose="02070309020205020404" pitchFamily="49" charset="0"/>
              </a:rPr>
              <a:t>birthDate</a:t>
            </a:r>
            <a:r>
              <a:rPr lang="de-AT" sz="1800" dirty="0" smtClean="0">
                <a:latin typeface="Courier New" panose="02070309020205020404" pitchFamily="49" charset="0"/>
                <a:cs typeface="Courier New" panose="02070309020205020404" pitchFamily="49" charset="0"/>
              </a:rPr>
              <a:t>, </a:t>
            </a:r>
            <a:r>
              <a:rPr lang="de-AT" sz="1800" dirty="0" err="1" smtClean="0">
                <a:latin typeface="Courier New" panose="02070309020205020404" pitchFamily="49" charset="0"/>
                <a:cs typeface="Courier New" panose="02070309020205020404" pitchFamily="49" charset="0"/>
              </a:rPr>
              <a:t>activated</a:t>
            </a:r>
            <a:r>
              <a:rPr lang="de-AT" sz="1800" dirty="0" smtClean="0">
                <a:latin typeface="Courier New" panose="02070309020205020404" pitchFamily="49" charset="0"/>
                <a:cs typeface="Courier New" panose="02070309020205020404" pitchFamily="49" charset="0"/>
              </a:rPr>
              <a:t>, </a:t>
            </a:r>
            <a:r>
              <a:rPr lang="de-AT" sz="1800" dirty="0" err="1" smtClean="0">
                <a:latin typeface="Courier New" panose="02070309020205020404" pitchFamily="49" charset="0"/>
                <a:cs typeface="Courier New" panose="02070309020205020404" pitchFamily="49" charset="0"/>
              </a:rPr>
              <a:t>address</a:t>
            </a:r>
            <a:r>
              <a:rPr lang="de-AT" sz="1800" dirty="0" smtClean="0">
                <a:latin typeface="Courier New" panose="02070309020205020404" pitchFamily="49" charset="0"/>
                <a:cs typeface="Courier New" panose="02070309020205020404" pitchFamily="49" charset="0"/>
              </a:rPr>
              <a:t>)</a:t>
            </a:r>
          </a:p>
          <a:p>
            <a:pPr lvl="1"/>
            <a:r>
              <a:rPr lang="de-AT" sz="1800" dirty="0" err="1" smtClean="0">
                <a:latin typeface="Courier New" panose="02070309020205020404" pitchFamily="49" charset="0"/>
                <a:cs typeface="Courier New" panose="02070309020205020404" pitchFamily="49" charset="0"/>
              </a:rPr>
              <a:t>Address</a:t>
            </a:r>
            <a:r>
              <a:rPr lang="de-AT" sz="1800" dirty="0" smtClean="0">
                <a:latin typeface="Courier New" panose="02070309020205020404" pitchFamily="49" charset="0"/>
                <a:cs typeface="Courier New" panose="02070309020205020404" pitchFamily="49" charset="0"/>
              </a:rPr>
              <a:t> (</a:t>
            </a:r>
            <a:r>
              <a:rPr lang="de-AT" sz="1800" dirty="0" err="1" smtClean="0">
                <a:latin typeface="Courier New" panose="02070309020205020404" pitchFamily="49" charset="0"/>
                <a:cs typeface="Courier New" panose="02070309020205020404" pitchFamily="49" charset="0"/>
              </a:rPr>
              <a:t>id</a:t>
            </a:r>
            <a:r>
              <a:rPr lang="de-AT" sz="1800" dirty="0" smtClean="0">
                <a:latin typeface="Courier New" panose="02070309020205020404" pitchFamily="49" charset="0"/>
                <a:cs typeface="Courier New" panose="02070309020205020404" pitchFamily="49" charset="0"/>
              </a:rPr>
              <a:t>, </a:t>
            </a:r>
            <a:r>
              <a:rPr lang="de-AT" sz="1800" dirty="0" err="1" smtClean="0">
                <a:latin typeface="Courier New" panose="02070309020205020404" pitchFamily="49" charset="0"/>
                <a:cs typeface="Courier New" panose="02070309020205020404" pitchFamily="49" charset="0"/>
              </a:rPr>
              <a:t>street</a:t>
            </a:r>
            <a:r>
              <a:rPr lang="de-AT" sz="1800" dirty="0" smtClean="0">
                <a:latin typeface="Courier New" panose="02070309020205020404" pitchFamily="49" charset="0"/>
                <a:cs typeface="Courier New" panose="02070309020205020404" pitchFamily="49" charset="0"/>
              </a:rPr>
              <a:t>, </a:t>
            </a:r>
            <a:r>
              <a:rPr lang="de-AT" sz="1800" dirty="0" err="1" smtClean="0">
                <a:latin typeface="Courier New" panose="02070309020205020404" pitchFamily="49" charset="0"/>
                <a:cs typeface="Courier New" panose="02070309020205020404" pitchFamily="49" charset="0"/>
              </a:rPr>
              <a:t>postcode</a:t>
            </a:r>
            <a:r>
              <a:rPr lang="de-AT" sz="1800" dirty="0" smtClean="0">
                <a:latin typeface="Courier New" panose="02070309020205020404" pitchFamily="49" charset="0"/>
                <a:cs typeface="Courier New" panose="02070309020205020404" pitchFamily="49" charset="0"/>
              </a:rPr>
              <a:t>, </a:t>
            </a:r>
            <a:r>
              <a:rPr lang="de-AT" sz="1800" dirty="0" err="1" smtClean="0">
                <a:latin typeface="Courier New" panose="02070309020205020404" pitchFamily="49" charset="0"/>
                <a:cs typeface="Courier New" panose="02070309020205020404" pitchFamily="49" charset="0"/>
              </a:rPr>
              <a:t>city</a:t>
            </a:r>
            <a:r>
              <a:rPr lang="de-AT" sz="1800" dirty="0" smtClean="0">
                <a:latin typeface="Courier New" panose="02070309020205020404" pitchFamily="49" charset="0"/>
                <a:cs typeface="Courier New" panose="02070309020205020404" pitchFamily="49" charset="0"/>
              </a:rPr>
              <a:t>, </a:t>
            </a:r>
            <a:r>
              <a:rPr lang="de-AT" sz="1800" dirty="0" err="1" smtClean="0">
                <a:latin typeface="Courier New" panose="02070309020205020404" pitchFamily="49" charset="0"/>
                <a:cs typeface="Courier New" panose="02070309020205020404" pitchFamily="49" charset="0"/>
              </a:rPr>
              <a:t>countryCode</a:t>
            </a:r>
            <a:r>
              <a:rPr lang="de-AT" sz="1800" dirty="0" smtClean="0">
                <a:latin typeface="Courier New" panose="02070309020205020404" pitchFamily="49" charset="0"/>
                <a:cs typeface="Courier New" panose="02070309020205020404" pitchFamily="49" charset="0"/>
              </a:rPr>
              <a:t>)</a:t>
            </a:r>
          </a:p>
          <a:p>
            <a:pPr marL="457200" lvl="1" indent="0">
              <a:buNone/>
            </a:pPr>
            <a:endParaRPr lang="de-AT" sz="1800" dirty="0" smtClean="0"/>
          </a:p>
          <a:p>
            <a:r>
              <a:rPr lang="en-US" sz="1800" dirty="0" smtClean="0"/>
              <a:t>Create </a:t>
            </a:r>
            <a:r>
              <a:rPr lang="en-US" sz="1800" dirty="0"/>
              <a:t>a </a:t>
            </a:r>
            <a:r>
              <a:rPr lang="en-US" sz="1800" dirty="0" smtClean="0"/>
              <a:t>list containing several persons </a:t>
            </a:r>
            <a:r>
              <a:rPr lang="en-US" sz="1800" dirty="0"/>
              <a:t>and </a:t>
            </a:r>
            <a:r>
              <a:rPr lang="en-US" sz="1800" dirty="0" smtClean="0"/>
              <a:t>solve the </a:t>
            </a:r>
            <a:r>
              <a:rPr lang="en-US" sz="1800" dirty="0"/>
              <a:t>following tasks using streams:</a:t>
            </a:r>
          </a:p>
          <a:p>
            <a:pPr lvl="1"/>
            <a:r>
              <a:rPr lang="en-US" sz="1800" dirty="0"/>
              <a:t>Return the full name of all persons from </a:t>
            </a:r>
            <a:r>
              <a:rPr lang="en-US" sz="1800" dirty="0" smtClean="0"/>
              <a:t>Vienna </a:t>
            </a:r>
            <a:r>
              <a:rPr lang="en-US" sz="1800" dirty="0"/>
              <a:t>in </a:t>
            </a:r>
            <a:r>
              <a:rPr lang="en-US" sz="1800" dirty="0" smtClean="0"/>
              <a:t>form </a:t>
            </a:r>
            <a:r>
              <a:rPr lang="en-US" sz="1800" dirty="0"/>
              <a:t>of a list.</a:t>
            </a:r>
          </a:p>
          <a:p>
            <a:pPr lvl="1"/>
            <a:r>
              <a:rPr lang="en-US" sz="1800" dirty="0" smtClean="0"/>
              <a:t>Print </a:t>
            </a:r>
            <a:r>
              <a:rPr lang="en-US" sz="1800" dirty="0"/>
              <a:t>all persons who are activated and come from Austria </a:t>
            </a:r>
            <a:r>
              <a:rPr lang="en-US" sz="1800" dirty="0" smtClean="0"/>
              <a:t>to </a:t>
            </a:r>
            <a:r>
              <a:rPr lang="en-US" sz="1800" dirty="0"/>
              <a:t>the standard console.</a:t>
            </a:r>
          </a:p>
          <a:p>
            <a:pPr lvl="1"/>
            <a:r>
              <a:rPr lang="en-US" sz="1800" dirty="0"/>
              <a:t>Calculate the average age of all persons from Germany.</a:t>
            </a:r>
          </a:p>
          <a:p>
            <a:pPr lvl="1"/>
            <a:r>
              <a:rPr lang="en-US" sz="1800" dirty="0"/>
              <a:t>Is there a person in the list who is over 50 years old and from Switzerland?</a:t>
            </a:r>
          </a:p>
          <a:p>
            <a:pPr lvl="1"/>
            <a:r>
              <a:rPr lang="en-US" sz="1800" dirty="0"/>
              <a:t>Are the addresses of all persons </a:t>
            </a:r>
            <a:r>
              <a:rPr lang="en-US" sz="1800" dirty="0" smtClean="0"/>
              <a:t>valid </a:t>
            </a:r>
            <a:r>
              <a:rPr lang="de-AT" sz="1800" dirty="0" smtClean="0"/>
              <a:t>(i. e. all </a:t>
            </a:r>
            <a:r>
              <a:rPr lang="de-AT" sz="1800" dirty="0" err="1" smtClean="0"/>
              <a:t>fields</a:t>
            </a:r>
            <a:r>
              <a:rPr lang="de-AT" sz="1800" dirty="0" smtClean="0"/>
              <a:t> </a:t>
            </a:r>
            <a:r>
              <a:rPr lang="de-AT" sz="1800" dirty="0" err="1" smtClean="0"/>
              <a:t>are</a:t>
            </a:r>
            <a:r>
              <a:rPr lang="de-AT" sz="1800" dirty="0" smtClean="0"/>
              <a:t> not </a:t>
            </a:r>
            <a:r>
              <a:rPr lang="de-AT" sz="1800" dirty="0">
                <a:latin typeface="Courier New" panose="02070309020205020404" pitchFamily="49" charset="0"/>
                <a:cs typeface="Courier New" panose="02070309020205020404" pitchFamily="49" charset="0"/>
              </a:rPr>
              <a:t>null</a:t>
            </a:r>
            <a:r>
              <a:rPr lang="de-AT" sz="1800" dirty="0"/>
              <a:t> </a:t>
            </a:r>
            <a:r>
              <a:rPr lang="de-AT" sz="1800" dirty="0" err="1" smtClean="0"/>
              <a:t>and</a:t>
            </a:r>
            <a:r>
              <a:rPr lang="de-AT" sz="1800" dirty="0" smtClean="0"/>
              <a:t> not </a:t>
            </a:r>
            <a:r>
              <a:rPr lang="de-AT" sz="1800" dirty="0" err="1" smtClean="0"/>
              <a:t>empty</a:t>
            </a:r>
            <a:r>
              <a:rPr lang="de-AT" sz="1800" dirty="0" smtClean="0"/>
              <a:t>)?</a:t>
            </a:r>
            <a:endParaRPr lang="de-AT" sz="1800" dirty="0"/>
          </a:p>
        </p:txBody>
      </p:sp>
    </p:spTree>
    <p:extLst>
      <p:ext uri="{BB962C8B-B14F-4D97-AF65-F5344CB8AC3E}">
        <p14:creationId xmlns:p14="http://schemas.microsoft.com/office/powerpoint/2010/main" val="25594412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Agenda</a:t>
            </a:r>
            <a:endParaRPr lang="de-AT" dirty="0"/>
          </a:p>
        </p:txBody>
      </p:sp>
      <p:sp>
        <p:nvSpPr>
          <p:cNvPr id="3" name="Inhaltsplatzhalter 2"/>
          <p:cNvSpPr>
            <a:spLocks noGrp="1"/>
          </p:cNvSpPr>
          <p:nvPr>
            <p:ph idx="1"/>
          </p:nvPr>
        </p:nvSpPr>
        <p:spPr>
          <a:xfrm>
            <a:off x="457200" y="1340768"/>
            <a:ext cx="8229600" cy="4525963"/>
          </a:xfrm>
        </p:spPr>
        <p:txBody>
          <a:bodyPr/>
          <a:lstStyle/>
          <a:p>
            <a:r>
              <a:rPr lang="de-AT" dirty="0" smtClean="0"/>
              <a:t>Lambda </a:t>
            </a:r>
            <a:r>
              <a:rPr lang="de-AT" dirty="0" err="1" smtClean="0"/>
              <a:t>Expressions</a:t>
            </a:r>
            <a:endParaRPr lang="de-AT" dirty="0" smtClean="0"/>
          </a:p>
          <a:p>
            <a:pPr lvl="1"/>
            <a:r>
              <a:rPr lang="de-AT" dirty="0" err="1" smtClean="0">
                <a:solidFill>
                  <a:srgbClr val="FF0000"/>
                </a:solidFill>
              </a:rPr>
              <a:t>Introduction</a:t>
            </a:r>
            <a:r>
              <a:rPr lang="de-AT" dirty="0" smtClean="0">
                <a:solidFill>
                  <a:srgbClr val="FF0000"/>
                </a:solidFill>
              </a:rPr>
              <a:t> </a:t>
            </a:r>
            <a:r>
              <a:rPr lang="de-AT" dirty="0" err="1" smtClean="0">
                <a:solidFill>
                  <a:srgbClr val="FF0000"/>
                </a:solidFill>
              </a:rPr>
              <a:t>to</a:t>
            </a:r>
            <a:r>
              <a:rPr lang="de-AT" dirty="0" smtClean="0">
                <a:solidFill>
                  <a:srgbClr val="FF0000"/>
                </a:solidFill>
              </a:rPr>
              <a:t> Lambdas</a:t>
            </a:r>
          </a:p>
          <a:p>
            <a:pPr lvl="1"/>
            <a:r>
              <a:rPr lang="de-AT" dirty="0" smtClean="0"/>
              <a:t>Default </a:t>
            </a:r>
            <a:r>
              <a:rPr lang="de-AT" dirty="0" err="1" smtClean="0"/>
              <a:t>Methods</a:t>
            </a:r>
            <a:r>
              <a:rPr lang="de-AT" dirty="0" smtClean="0"/>
              <a:t> in Interfaces</a:t>
            </a:r>
          </a:p>
          <a:p>
            <a:pPr lvl="1"/>
            <a:r>
              <a:rPr lang="de-AT" dirty="0" err="1" smtClean="0"/>
              <a:t>Method</a:t>
            </a:r>
            <a:r>
              <a:rPr lang="de-AT" dirty="0" smtClean="0"/>
              <a:t> References</a:t>
            </a:r>
          </a:p>
          <a:p>
            <a:pPr marL="0" indent="0">
              <a:buNone/>
            </a:pPr>
            <a:endParaRPr lang="de-AT" dirty="0"/>
          </a:p>
        </p:txBody>
      </p:sp>
    </p:spTree>
    <p:extLst>
      <p:ext uri="{BB962C8B-B14F-4D97-AF65-F5344CB8AC3E}">
        <p14:creationId xmlns:p14="http://schemas.microsoft.com/office/powerpoint/2010/main" val="289472118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Exercise</a:t>
            </a:r>
            <a:r>
              <a:rPr lang="de-AT" dirty="0" smtClean="0"/>
              <a:t> 9</a:t>
            </a:r>
            <a:endParaRPr lang="de-AT" dirty="0"/>
          </a:p>
        </p:txBody>
      </p:sp>
      <p:sp>
        <p:nvSpPr>
          <p:cNvPr id="3" name="Inhaltsplatzhalter 2"/>
          <p:cNvSpPr>
            <a:spLocks noGrp="1"/>
          </p:cNvSpPr>
          <p:nvPr>
            <p:ph idx="1"/>
          </p:nvPr>
        </p:nvSpPr>
        <p:spPr/>
        <p:txBody>
          <a:bodyPr/>
          <a:lstStyle/>
          <a:p>
            <a:r>
              <a:rPr lang="de-AT" sz="2400" dirty="0" err="1" smtClean="0"/>
              <a:t>Construct</a:t>
            </a:r>
            <a:r>
              <a:rPr lang="de-AT" sz="2400" dirty="0" smtClean="0"/>
              <a:t> a </a:t>
            </a:r>
            <a:r>
              <a:rPr lang="de-AT" sz="2400" dirty="0" err="1" smtClean="0"/>
              <a:t>list</a:t>
            </a:r>
            <a:r>
              <a:rPr lang="de-AT" sz="2400" dirty="0" smtClean="0"/>
              <a:t> </a:t>
            </a:r>
            <a:r>
              <a:rPr lang="de-AT" sz="2400" dirty="0" err="1" smtClean="0"/>
              <a:t>with</a:t>
            </a:r>
            <a:r>
              <a:rPr lang="de-AT" sz="2400" dirty="0" smtClean="0"/>
              <a:t> 100.000 </a:t>
            </a:r>
            <a:r>
              <a:rPr lang="de-AT" sz="2400" dirty="0" err="1"/>
              <a:t>p</a:t>
            </a:r>
            <a:r>
              <a:rPr lang="de-AT" sz="2400" dirty="0" err="1" smtClean="0"/>
              <a:t>ersons</a:t>
            </a:r>
            <a:r>
              <a:rPr lang="de-AT" sz="2400" dirty="0" smtClean="0"/>
              <a:t>. Set </a:t>
            </a:r>
            <a:r>
              <a:rPr lang="de-AT" sz="2400" dirty="0" err="1" smtClean="0"/>
              <a:t>one</a:t>
            </a:r>
            <a:r>
              <a:rPr lang="de-AT" sz="2400" dirty="0" smtClean="0"/>
              <a:t> </a:t>
            </a:r>
            <a:r>
              <a:rPr lang="de-AT" sz="2400" dirty="0" err="1" smtClean="0"/>
              <a:t>of</a:t>
            </a:r>
            <a:r>
              <a:rPr lang="de-AT" sz="2400" dirty="0" smtClean="0"/>
              <a:t> </a:t>
            </a:r>
            <a:r>
              <a:rPr lang="de-AT" sz="2400" dirty="0" err="1" smtClean="0"/>
              <a:t>the</a:t>
            </a:r>
            <a:r>
              <a:rPr lang="de-AT" sz="2400" dirty="0" smtClean="0"/>
              <a:t> </a:t>
            </a:r>
            <a:r>
              <a:rPr lang="de-AT" sz="2400" dirty="0" err="1" smtClean="0"/>
              <a:t>persons</a:t>
            </a:r>
            <a:r>
              <a:rPr lang="de-AT" sz="2400" dirty="0" smtClean="0"/>
              <a:t> </a:t>
            </a:r>
            <a:r>
              <a:rPr lang="de-AT" sz="2400" dirty="0" err="1" smtClean="0"/>
              <a:t>names</a:t>
            </a:r>
            <a:r>
              <a:rPr lang="de-AT" sz="2400" dirty="0" smtClean="0"/>
              <a:t> </a:t>
            </a:r>
            <a:r>
              <a:rPr lang="de-AT" sz="2400" dirty="0" err="1" smtClean="0"/>
              <a:t>to</a:t>
            </a:r>
            <a:r>
              <a:rPr lang="de-AT" sz="2400" dirty="0" smtClean="0"/>
              <a:t> John </a:t>
            </a:r>
            <a:r>
              <a:rPr lang="de-AT" sz="2400" dirty="0" err="1" smtClean="0"/>
              <a:t>Doe</a:t>
            </a:r>
            <a:r>
              <a:rPr lang="de-AT" sz="2400" dirty="0" smtClean="0"/>
              <a:t>.</a:t>
            </a:r>
          </a:p>
          <a:p>
            <a:r>
              <a:rPr lang="de-AT" sz="2400" dirty="0" smtClean="0"/>
              <a:t>Search </a:t>
            </a:r>
            <a:r>
              <a:rPr lang="de-AT" sz="2400" dirty="0" err="1" smtClean="0"/>
              <a:t>the</a:t>
            </a:r>
            <a:r>
              <a:rPr lang="de-AT" sz="2400" dirty="0" smtClean="0"/>
              <a:t> </a:t>
            </a:r>
            <a:r>
              <a:rPr lang="de-AT" sz="2400" dirty="0" err="1" smtClean="0"/>
              <a:t>list</a:t>
            </a:r>
            <a:r>
              <a:rPr lang="de-AT" sz="2400" dirty="0" smtClean="0"/>
              <a:t> </a:t>
            </a:r>
            <a:r>
              <a:rPr lang="de-AT" sz="2400" dirty="0" err="1" smtClean="0"/>
              <a:t>both</a:t>
            </a:r>
            <a:r>
              <a:rPr lang="de-AT" sz="2400" dirty="0" smtClean="0"/>
              <a:t> </a:t>
            </a:r>
            <a:r>
              <a:rPr lang="de-AT" sz="2400" dirty="0" err="1" smtClean="0"/>
              <a:t>sequential</a:t>
            </a:r>
            <a:r>
              <a:rPr lang="de-AT" sz="2400" dirty="0" smtClean="0"/>
              <a:t> </a:t>
            </a:r>
            <a:r>
              <a:rPr lang="de-AT" sz="2400" dirty="0" err="1" smtClean="0"/>
              <a:t>and</a:t>
            </a:r>
            <a:r>
              <a:rPr lang="de-AT" sz="2400" dirty="0" smtClean="0"/>
              <a:t> parallel </a:t>
            </a:r>
            <a:r>
              <a:rPr lang="de-AT" sz="2400" dirty="0" err="1" smtClean="0"/>
              <a:t>for</a:t>
            </a:r>
            <a:r>
              <a:rPr lang="de-AT" sz="2400" dirty="0" smtClean="0"/>
              <a:t> </a:t>
            </a:r>
            <a:r>
              <a:rPr lang="de-AT" sz="2400" dirty="0" err="1" smtClean="0"/>
              <a:t>this</a:t>
            </a:r>
            <a:r>
              <a:rPr lang="de-AT" sz="2400" dirty="0" smtClean="0"/>
              <a:t> </a:t>
            </a:r>
            <a:r>
              <a:rPr lang="de-AT" sz="2400" dirty="0" err="1" smtClean="0"/>
              <a:t>person</a:t>
            </a:r>
            <a:r>
              <a:rPr lang="de-AT" sz="2400" dirty="0"/>
              <a:t> </a:t>
            </a:r>
            <a:r>
              <a:rPr lang="de-AT" sz="2400" dirty="0" err="1" smtClean="0"/>
              <a:t>and</a:t>
            </a:r>
            <a:r>
              <a:rPr lang="de-AT" sz="2400" dirty="0" smtClean="0"/>
              <a:t> </a:t>
            </a:r>
            <a:r>
              <a:rPr lang="de-AT" sz="2400" dirty="0" err="1" smtClean="0"/>
              <a:t>extract</a:t>
            </a:r>
            <a:r>
              <a:rPr lang="de-AT" sz="2400" dirty="0" smtClean="0"/>
              <a:t> </a:t>
            </a:r>
            <a:r>
              <a:rPr lang="de-AT" sz="2400" dirty="0" err="1" smtClean="0"/>
              <a:t>the</a:t>
            </a:r>
            <a:r>
              <a:rPr lang="de-AT" sz="2400" dirty="0" smtClean="0"/>
              <a:t> </a:t>
            </a:r>
            <a:r>
              <a:rPr lang="de-AT" sz="2400" dirty="0" err="1" smtClean="0"/>
              <a:t>birth</a:t>
            </a:r>
            <a:r>
              <a:rPr lang="de-AT" sz="2400" dirty="0" smtClean="0"/>
              <a:t> </a:t>
            </a:r>
            <a:r>
              <a:rPr lang="de-AT" sz="2400" dirty="0" err="1" smtClean="0"/>
              <a:t>date</a:t>
            </a:r>
            <a:r>
              <a:rPr lang="de-AT" sz="2400" dirty="0" smtClean="0"/>
              <a:t>.</a:t>
            </a:r>
          </a:p>
          <a:p>
            <a:r>
              <a:rPr lang="de-AT" sz="2400" dirty="0" err="1" smtClean="0"/>
              <a:t>Compare</a:t>
            </a:r>
            <a:r>
              <a:rPr lang="de-AT" sz="2400" dirty="0" smtClean="0"/>
              <a:t> </a:t>
            </a:r>
            <a:r>
              <a:rPr lang="de-AT" sz="2400" dirty="0" err="1" smtClean="0"/>
              <a:t>the</a:t>
            </a:r>
            <a:r>
              <a:rPr lang="de-AT" sz="2400" dirty="0" smtClean="0"/>
              <a:t> </a:t>
            </a:r>
            <a:r>
              <a:rPr lang="de-AT" sz="2400" dirty="0" err="1" smtClean="0"/>
              <a:t>execution</a:t>
            </a:r>
            <a:r>
              <a:rPr lang="de-AT" sz="2400" dirty="0" smtClean="0"/>
              <a:t> </a:t>
            </a:r>
            <a:r>
              <a:rPr lang="de-AT" sz="2400" dirty="0" err="1" smtClean="0"/>
              <a:t>times</a:t>
            </a:r>
            <a:r>
              <a:rPr lang="de-AT" sz="2400" dirty="0" smtClean="0"/>
              <a:t>.</a:t>
            </a:r>
            <a:endParaRPr lang="de-AT" sz="2400" dirty="0"/>
          </a:p>
        </p:txBody>
      </p:sp>
    </p:spTree>
    <p:extLst>
      <p:ext uri="{BB962C8B-B14F-4D97-AF65-F5344CB8AC3E}">
        <p14:creationId xmlns:p14="http://schemas.microsoft.com/office/powerpoint/2010/main" val="594328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Agenda</a:t>
            </a:r>
            <a:endParaRPr lang="de-AT" dirty="0"/>
          </a:p>
        </p:txBody>
      </p:sp>
      <p:sp>
        <p:nvSpPr>
          <p:cNvPr id="3" name="Inhaltsplatzhalter 2"/>
          <p:cNvSpPr>
            <a:spLocks noGrp="1"/>
          </p:cNvSpPr>
          <p:nvPr>
            <p:ph idx="1"/>
          </p:nvPr>
        </p:nvSpPr>
        <p:spPr>
          <a:xfrm>
            <a:off x="457200" y="1340768"/>
            <a:ext cx="8229600" cy="4525963"/>
          </a:xfrm>
        </p:spPr>
        <p:txBody>
          <a:bodyPr/>
          <a:lstStyle/>
          <a:p>
            <a:r>
              <a:rPr lang="de-AT" dirty="0" smtClean="0"/>
              <a:t>Collections &amp; Lambdas </a:t>
            </a:r>
          </a:p>
          <a:p>
            <a:pPr lvl="1"/>
            <a:r>
              <a:rPr lang="de-AT" dirty="0" err="1" smtClean="0"/>
              <a:t>External</a:t>
            </a:r>
            <a:r>
              <a:rPr lang="de-AT" dirty="0" smtClean="0"/>
              <a:t> vs. internal Iteration</a:t>
            </a:r>
          </a:p>
          <a:p>
            <a:pPr lvl="1"/>
            <a:r>
              <a:rPr lang="de-AT" dirty="0" err="1" smtClean="0"/>
              <a:t>Enhancements</a:t>
            </a:r>
            <a:r>
              <a:rPr lang="de-AT" dirty="0" smtClean="0"/>
              <a:t> on Collections</a:t>
            </a:r>
          </a:p>
          <a:p>
            <a:pPr lvl="1"/>
            <a:r>
              <a:rPr lang="de-AT" dirty="0" smtClean="0"/>
              <a:t>Streams</a:t>
            </a:r>
          </a:p>
          <a:p>
            <a:pPr lvl="1"/>
            <a:r>
              <a:rPr lang="de-AT" dirty="0" smtClean="0">
                <a:solidFill>
                  <a:srgbClr val="FF0000"/>
                </a:solidFill>
              </a:rPr>
              <a:t>Filter-</a:t>
            </a:r>
            <a:r>
              <a:rPr lang="de-AT" dirty="0" err="1" smtClean="0">
                <a:solidFill>
                  <a:srgbClr val="FF0000"/>
                </a:solidFill>
              </a:rPr>
              <a:t>Map</a:t>
            </a:r>
            <a:r>
              <a:rPr lang="de-AT" dirty="0" smtClean="0">
                <a:solidFill>
                  <a:srgbClr val="FF0000"/>
                </a:solidFill>
              </a:rPr>
              <a:t>-</a:t>
            </a:r>
            <a:r>
              <a:rPr lang="de-AT" dirty="0" err="1" smtClean="0">
                <a:solidFill>
                  <a:srgbClr val="FF0000"/>
                </a:solidFill>
              </a:rPr>
              <a:t>Reduce</a:t>
            </a:r>
            <a:endParaRPr lang="de-AT" dirty="0" smtClean="0">
              <a:solidFill>
                <a:srgbClr val="FF0000"/>
              </a:solidFill>
            </a:endParaRPr>
          </a:p>
          <a:p>
            <a:pPr lvl="1"/>
            <a:r>
              <a:rPr lang="de-AT" dirty="0" smtClean="0"/>
              <a:t>Lambda </a:t>
            </a:r>
            <a:r>
              <a:rPr lang="de-AT" dirty="0" err="1" smtClean="0"/>
              <a:t>Pitfalls</a:t>
            </a:r>
            <a:endParaRPr lang="de-AT" dirty="0" smtClean="0"/>
          </a:p>
        </p:txBody>
      </p:sp>
    </p:spTree>
    <p:extLst>
      <p:ext uri="{BB962C8B-B14F-4D97-AF65-F5344CB8AC3E}">
        <p14:creationId xmlns:p14="http://schemas.microsoft.com/office/powerpoint/2010/main" val="416470608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Filter-</a:t>
            </a:r>
            <a:r>
              <a:rPr lang="de-AT" dirty="0" err="1" smtClean="0"/>
              <a:t>Map</a:t>
            </a:r>
            <a:r>
              <a:rPr lang="de-AT" dirty="0" smtClean="0"/>
              <a:t>-</a:t>
            </a:r>
            <a:r>
              <a:rPr lang="de-AT" dirty="0" err="1" smtClean="0"/>
              <a:t>Reduce</a:t>
            </a:r>
            <a:endParaRPr lang="de-AT" dirty="0"/>
          </a:p>
        </p:txBody>
      </p:sp>
      <p:pic>
        <p:nvPicPr>
          <p:cNvPr id="6" name="Grafik 5"/>
          <p:cNvPicPr>
            <a:picLocks noChangeAspect="1"/>
          </p:cNvPicPr>
          <p:nvPr/>
        </p:nvPicPr>
        <p:blipFill>
          <a:blip r:embed="rId2"/>
          <a:stretch>
            <a:fillRect/>
          </a:stretch>
        </p:blipFill>
        <p:spPr>
          <a:xfrm>
            <a:off x="376455" y="1268760"/>
            <a:ext cx="7762875" cy="3057525"/>
          </a:xfrm>
          <a:prstGeom prst="rect">
            <a:avLst/>
          </a:prstGeom>
        </p:spPr>
      </p:pic>
    </p:spTree>
    <p:extLst>
      <p:ext uri="{BB962C8B-B14F-4D97-AF65-F5344CB8AC3E}">
        <p14:creationId xmlns:p14="http://schemas.microsoft.com/office/powerpoint/2010/main" val="263368547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Filter-</a:t>
            </a:r>
            <a:r>
              <a:rPr lang="de-AT" dirty="0" err="1" smtClean="0"/>
              <a:t>Map</a:t>
            </a:r>
            <a:r>
              <a:rPr lang="de-AT" dirty="0" smtClean="0"/>
              <a:t>-</a:t>
            </a:r>
            <a:r>
              <a:rPr lang="de-AT" dirty="0" err="1" smtClean="0"/>
              <a:t>Reduce</a:t>
            </a:r>
            <a:endParaRPr lang="de-AT" dirty="0"/>
          </a:p>
        </p:txBody>
      </p:sp>
      <p:pic>
        <p:nvPicPr>
          <p:cNvPr id="3" name="Grafik 2"/>
          <p:cNvPicPr>
            <a:picLocks noChangeAspect="1"/>
          </p:cNvPicPr>
          <p:nvPr/>
        </p:nvPicPr>
        <p:blipFill>
          <a:blip r:embed="rId2"/>
          <a:stretch>
            <a:fillRect/>
          </a:stretch>
        </p:blipFill>
        <p:spPr>
          <a:xfrm>
            <a:off x="591002" y="1425418"/>
            <a:ext cx="7961995" cy="2628528"/>
          </a:xfrm>
          <a:prstGeom prst="rect">
            <a:avLst/>
          </a:prstGeom>
        </p:spPr>
      </p:pic>
    </p:spTree>
    <p:extLst>
      <p:ext uri="{BB962C8B-B14F-4D97-AF65-F5344CB8AC3E}">
        <p14:creationId xmlns:p14="http://schemas.microsoft.com/office/powerpoint/2010/main" val="121174301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Filter-</a:t>
            </a:r>
            <a:r>
              <a:rPr lang="de-AT" dirty="0" err="1" smtClean="0"/>
              <a:t>Map</a:t>
            </a:r>
            <a:r>
              <a:rPr lang="de-AT" dirty="0" smtClean="0"/>
              <a:t>-</a:t>
            </a:r>
            <a:r>
              <a:rPr lang="de-AT" dirty="0" err="1" smtClean="0"/>
              <a:t>Reduce</a:t>
            </a:r>
            <a:endParaRPr lang="de-AT" dirty="0"/>
          </a:p>
        </p:txBody>
      </p:sp>
      <p:pic>
        <p:nvPicPr>
          <p:cNvPr id="4" name="Grafik 3"/>
          <p:cNvPicPr>
            <a:picLocks noChangeAspect="1"/>
          </p:cNvPicPr>
          <p:nvPr/>
        </p:nvPicPr>
        <p:blipFill>
          <a:blip r:embed="rId2"/>
          <a:stretch>
            <a:fillRect/>
          </a:stretch>
        </p:blipFill>
        <p:spPr>
          <a:xfrm>
            <a:off x="539552" y="1417638"/>
            <a:ext cx="8220075" cy="1971675"/>
          </a:xfrm>
          <a:prstGeom prst="rect">
            <a:avLst/>
          </a:prstGeom>
        </p:spPr>
      </p:pic>
      <p:pic>
        <p:nvPicPr>
          <p:cNvPr id="3" name="Grafik 2"/>
          <p:cNvPicPr>
            <a:picLocks noChangeAspect="1"/>
          </p:cNvPicPr>
          <p:nvPr/>
        </p:nvPicPr>
        <p:blipFill>
          <a:blip r:embed="rId3"/>
          <a:stretch>
            <a:fillRect/>
          </a:stretch>
        </p:blipFill>
        <p:spPr>
          <a:xfrm>
            <a:off x="539552" y="3570927"/>
            <a:ext cx="8104887" cy="1082209"/>
          </a:xfrm>
          <a:prstGeom prst="rect">
            <a:avLst/>
          </a:prstGeom>
        </p:spPr>
      </p:pic>
      <p:pic>
        <p:nvPicPr>
          <p:cNvPr id="5" name="Grafik 4"/>
          <p:cNvPicPr>
            <a:picLocks noChangeAspect="1"/>
          </p:cNvPicPr>
          <p:nvPr/>
        </p:nvPicPr>
        <p:blipFill>
          <a:blip r:embed="rId4"/>
          <a:stretch>
            <a:fillRect/>
          </a:stretch>
        </p:blipFill>
        <p:spPr>
          <a:xfrm>
            <a:off x="571569" y="4725144"/>
            <a:ext cx="8032879" cy="936104"/>
          </a:xfrm>
          <a:prstGeom prst="rect">
            <a:avLst/>
          </a:prstGeom>
        </p:spPr>
      </p:pic>
    </p:spTree>
    <p:extLst>
      <p:ext uri="{BB962C8B-B14F-4D97-AF65-F5344CB8AC3E}">
        <p14:creationId xmlns:p14="http://schemas.microsoft.com/office/powerpoint/2010/main" val="161490022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Filter-</a:t>
            </a:r>
            <a:r>
              <a:rPr lang="de-AT" dirty="0" err="1" smtClean="0"/>
              <a:t>Map</a:t>
            </a:r>
            <a:r>
              <a:rPr lang="de-AT" dirty="0" smtClean="0"/>
              <a:t>-</a:t>
            </a:r>
            <a:r>
              <a:rPr lang="de-AT" dirty="0" err="1" smtClean="0"/>
              <a:t>Reduce</a:t>
            </a:r>
            <a:endParaRPr lang="de-AT" dirty="0"/>
          </a:p>
        </p:txBody>
      </p:sp>
      <p:pic>
        <p:nvPicPr>
          <p:cNvPr id="3" name="Grafik 2"/>
          <p:cNvPicPr>
            <a:picLocks noChangeAspect="1"/>
          </p:cNvPicPr>
          <p:nvPr/>
        </p:nvPicPr>
        <p:blipFill>
          <a:blip r:embed="rId2"/>
          <a:stretch>
            <a:fillRect/>
          </a:stretch>
        </p:blipFill>
        <p:spPr>
          <a:xfrm>
            <a:off x="604539" y="2996952"/>
            <a:ext cx="7934922" cy="2138189"/>
          </a:xfrm>
          <a:prstGeom prst="rect">
            <a:avLst/>
          </a:prstGeom>
        </p:spPr>
      </p:pic>
      <p:sp>
        <p:nvSpPr>
          <p:cNvPr id="4" name="Textfeld 3"/>
          <p:cNvSpPr txBox="1"/>
          <p:nvPr/>
        </p:nvSpPr>
        <p:spPr>
          <a:xfrm>
            <a:off x="604538" y="1589891"/>
            <a:ext cx="8071917" cy="830997"/>
          </a:xfrm>
          <a:prstGeom prst="rect">
            <a:avLst/>
          </a:prstGeom>
          <a:noFill/>
        </p:spPr>
        <p:txBody>
          <a:bodyPr wrap="square" rtlCol="0">
            <a:spAutoFit/>
          </a:bodyPr>
          <a:lstStyle/>
          <a:p>
            <a:r>
              <a:rPr lang="de-AT" sz="2400" dirty="0" err="1" smtClean="0"/>
              <a:t>For</a:t>
            </a:r>
            <a:r>
              <a:rPr lang="de-AT" sz="2400" dirty="0" smtClean="0"/>
              <a:t> </a:t>
            </a:r>
            <a:r>
              <a:rPr lang="de-AT" sz="2400" dirty="0" err="1" smtClean="0"/>
              <a:t>concatenating</a:t>
            </a:r>
            <a:r>
              <a:rPr lang="de-AT" sz="2400" dirty="0" smtClean="0"/>
              <a:t> an </a:t>
            </a:r>
            <a:r>
              <a:rPr lang="de-AT" sz="2400" dirty="0" err="1" smtClean="0"/>
              <a:t>array</a:t>
            </a:r>
            <a:r>
              <a:rPr lang="de-AT" sz="2400" dirty="0" smtClean="0"/>
              <a:t> </a:t>
            </a:r>
            <a:r>
              <a:rPr lang="de-AT" sz="2400" dirty="0" err="1" smtClean="0"/>
              <a:t>or</a:t>
            </a:r>
            <a:r>
              <a:rPr lang="de-AT" sz="2400" dirty="0" smtClean="0"/>
              <a:t> </a:t>
            </a:r>
            <a:r>
              <a:rPr lang="de-AT" sz="2400" dirty="0" err="1" smtClean="0"/>
              <a:t>list</a:t>
            </a:r>
            <a:r>
              <a:rPr lang="de-AT" sz="2400" dirty="0" smtClean="0"/>
              <a:t> </a:t>
            </a:r>
            <a:r>
              <a:rPr lang="de-AT" sz="2400" dirty="0" err="1" smtClean="0"/>
              <a:t>of</a:t>
            </a:r>
            <a:r>
              <a:rPr lang="de-AT" sz="2400" dirty="0" smtClean="0"/>
              <a:t> </a:t>
            </a:r>
            <a:r>
              <a:rPr lang="de-AT" sz="2400" dirty="0" err="1" smtClean="0"/>
              <a:t>strings</a:t>
            </a:r>
            <a:r>
              <a:rPr lang="de-AT" sz="2400" dirty="0" smtClean="0"/>
              <a:t> </a:t>
            </a:r>
            <a:r>
              <a:rPr lang="de-AT" sz="2400" dirty="0" err="1" smtClean="0"/>
              <a:t>there</a:t>
            </a:r>
            <a:r>
              <a:rPr lang="de-AT" sz="2400" dirty="0" smtClean="0"/>
              <a:t> </a:t>
            </a:r>
            <a:r>
              <a:rPr lang="de-AT" sz="2400" dirty="0" err="1" smtClean="0"/>
              <a:t>exists</a:t>
            </a:r>
            <a:r>
              <a:rPr lang="de-AT" sz="2400" dirty="0" smtClean="0"/>
              <a:t> a </a:t>
            </a:r>
            <a:r>
              <a:rPr lang="de-AT" sz="2400" dirty="0" err="1" smtClean="0"/>
              <a:t>new</a:t>
            </a:r>
            <a:r>
              <a:rPr lang="de-AT" sz="2400" dirty="0" smtClean="0"/>
              <a:t> </a:t>
            </a:r>
            <a:r>
              <a:rPr lang="de-AT" sz="2400" dirty="0" err="1" smtClean="0"/>
              <a:t>method</a:t>
            </a:r>
            <a:r>
              <a:rPr lang="de-AT" sz="2400" dirty="0" smtClean="0"/>
              <a:t> </a:t>
            </a:r>
            <a:r>
              <a:rPr lang="de-AT" sz="2400" dirty="0" err="1" smtClean="0">
                <a:latin typeface="Courier New" panose="02070309020205020404" pitchFamily="49" charset="0"/>
                <a:cs typeface="Courier New" panose="02070309020205020404" pitchFamily="49" charset="0"/>
              </a:rPr>
              <a:t>join</a:t>
            </a:r>
            <a:r>
              <a:rPr lang="de-AT" sz="2400" dirty="0" smtClean="0">
                <a:latin typeface="Courier New" panose="02070309020205020404" pitchFamily="49" charset="0"/>
                <a:cs typeface="Courier New" panose="02070309020205020404" pitchFamily="49" charset="0"/>
              </a:rPr>
              <a:t>()</a:t>
            </a:r>
            <a:r>
              <a:rPr lang="de-AT" sz="2400" dirty="0" smtClean="0"/>
              <a:t> in </a:t>
            </a:r>
            <a:r>
              <a:rPr lang="de-AT" sz="2400" dirty="0" err="1" smtClean="0"/>
              <a:t>class</a:t>
            </a:r>
            <a:r>
              <a:rPr lang="de-AT" sz="2400" dirty="0" smtClean="0"/>
              <a:t> </a:t>
            </a:r>
            <a:r>
              <a:rPr lang="de-AT" sz="2400" dirty="0" smtClean="0">
                <a:latin typeface="Courier New" panose="02070309020205020404" pitchFamily="49" charset="0"/>
                <a:cs typeface="Courier New" panose="02070309020205020404" pitchFamily="49" charset="0"/>
              </a:rPr>
              <a:t>String</a:t>
            </a:r>
            <a:r>
              <a:rPr lang="de-AT" sz="2400" dirty="0" smtClean="0"/>
              <a:t>:</a:t>
            </a:r>
            <a:endParaRPr lang="en-GB" sz="2400" dirty="0"/>
          </a:p>
        </p:txBody>
      </p:sp>
    </p:spTree>
    <p:extLst>
      <p:ext uri="{BB962C8B-B14F-4D97-AF65-F5344CB8AC3E}">
        <p14:creationId xmlns:p14="http://schemas.microsoft.com/office/powerpoint/2010/main" val="352456323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Filter-</a:t>
            </a:r>
            <a:r>
              <a:rPr lang="de-AT" dirty="0" err="1" smtClean="0"/>
              <a:t>Map</a:t>
            </a:r>
            <a:r>
              <a:rPr lang="de-AT" dirty="0" smtClean="0"/>
              <a:t>-</a:t>
            </a:r>
            <a:r>
              <a:rPr lang="de-AT" dirty="0" err="1" smtClean="0"/>
              <a:t>Reduce</a:t>
            </a:r>
            <a:endParaRPr lang="de-AT" dirty="0"/>
          </a:p>
        </p:txBody>
      </p:sp>
      <p:pic>
        <p:nvPicPr>
          <p:cNvPr id="3" name="Grafik 2"/>
          <p:cNvPicPr>
            <a:picLocks noChangeAspect="1"/>
          </p:cNvPicPr>
          <p:nvPr/>
        </p:nvPicPr>
        <p:blipFill>
          <a:blip r:embed="rId2"/>
          <a:stretch>
            <a:fillRect/>
          </a:stretch>
        </p:blipFill>
        <p:spPr>
          <a:xfrm>
            <a:off x="184077" y="2276872"/>
            <a:ext cx="8775845" cy="1728192"/>
          </a:xfrm>
          <a:prstGeom prst="rect">
            <a:avLst/>
          </a:prstGeom>
        </p:spPr>
      </p:pic>
      <p:sp>
        <p:nvSpPr>
          <p:cNvPr id="4" name="Textfeld 3"/>
          <p:cNvSpPr txBox="1"/>
          <p:nvPr/>
        </p:nvSpPr>
        <p:spPr>
          <a:xfrm>
            <a:off x="251520" y="1700808"/>
            <a:ext cx="1863395" cy="369332"/>
          </a:xfrm>
          <a:prstGeom prst="rect">
            <a:avLst/>
          </a:prstGeom>
          <a:noFill/>
        </p:spPr>
        <p:txBody>
          <a:bodyPr wrap="none" rtlCol="0">
            <a:spAutoFit/>
          </a:bodyPr>
          <a:lstStyle/>
          <a:p>
            <a:r>
              <a:rPr lang="de-AT" dirty="0" err="1" smtClean="0"/>
              <a:t>Another</a:t>
            </a:r>
            <a:r>
              <a:rPr lang="de-AT" dirty="0" smtClean="0"/>
              <a:t> </a:t>
            </a:r>
            <a:r>
              <a:rPr lang="de-AT" dirty="0" err="1" smtClean="0"/>
              <a:t>example</a:t>
            </a:r>
            <a:r>
              <a:rPr lang="de-AT" dirty="0" smtClean="0"/>
              <a:t>:</a:t>
            </a:r>
            <a:endParaRPr lang="de-AT" dirty="0"/>
          </a:p>
        </p:txBody>
      </p:sp>
    </p:spTree>
    <p:extLst>
      <p:ext uri="{BB962C8B-B14F-4D97-AF65-F5344CB8AC3E}">
        <p14:creationId xmlns:p14="http://schemas.microsoft.com/office/powerpoint/2010/main" val="350321451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Exercise</a:t>
            </a:r>
            <a:r>
              <a:rPr lang="de-AT" dirty="0" smtClean="0"/>
              <a:t> 10</a:t>
            </a:r>
            <a:endParaRPr lang="de-AT" dirty="0"/>
          </a:p>
        </p:txBody>
      </p:sp>
      <p:sp>
        <p:nvSpPr>
          <p:cNvPr id="3" name="Inhaltsplatzhalter 2"/>
          <p:cNvSpPr>
            <a:spLocks noGrp="1"/>
          </p:cNvSpPr>
          <p:nvPr>
            <p:ph idx="1"/>
          </p:nvPr>
        </p:nvSpPr>
        <p:spPr>
          <a:xfrm>
            <a:off x="447003" y="1412776"/>
            <a:ext cx="8229600" cy="4165923"/>
          </a:xfrm>
        </p:spPr>
        <p:txBody>
          <a:bodyPr/>
          <a:lstStyle/>
          <a:p>
            <a:r>
              <a:rPr lang="de-AT" sz="2400" dirty="0" smtClean="0"/>
              <a:t>Create a </a:t>
            </a:r>
            <a:r>
              <a:rPr lang="de-AT" sz="2400" dirty="0" err="1" smtClean="0"/>
              <a:t>list</a:t>
            </a:r>
            <a:r>
              <a:rPr lang="de-AT" sz="2400" dirty="0" smtClean="0"/>
              <a:t> </a:t>
            </a:r>
            <a:r>
              <a:rPr lang="de-AT" sz="2400" dirty="0" err="1" smtClean="0"/>
              <a:t>containing</a:t>
            </a:r>
            <a:r>
              <a:rPr lang="de-AT" sz="2400" dirty="0" smtClean="0"/>
              <a:t> 100.000 </a:t>
            </a:r>
            <a:r>
              <a:rPr lang="de-AT" sz="2400" dirty="0" err="1" smtClean="0"/>
              <a:t>random</a:t>
            </a:r>
            <a:r>
              <a:rPr lang="de-AT" sz="2400" dirty="0" smtClean="0"/>
              <a:t> </a:t>
            </a:r>
            <a:r>
              <a:rPr lang="de-AT" sz="2400" dirty="0" err="1" smtClean="0"/>
              <a:t>numbers</a:t>
            </a:r>
            <a:r>
              <a:rPr lang="de-AT" sz="2400" dirty="0" smtClean="0"/>
              <a:t> </a:t>
            </a:r>
            <a:r>
              <a:rPr lang="de-AT" sz="2400" dirty="0" err="1" smtClean="0"/>
              <a:t>between</a:t>
            </a:r>
            <a:r>
              <a:rPr lang="de-AT" sz="2400" dirty="0" smtClean="0"/>
              <a:t> 1 </a:t>
            </a:r>
            <a:r>
              <a:rPr lang="de-AT" sz="2400" dirty="0" err="1" smtClean="0"/>
              <a:t>and</a:t>
            </a:r>
            <a:r>
              <a:rPr lang="de-AT" sz="2400" dirty="0" smtClean="0"/>
              <a:t> 1000.</a:t>
            </a:r>
          </a:p>
          <a:p>
            <a:r>
              <a:rPr lang="de-AT" sz="2400" dirty="0" err="1" smtClean="0"/>
              <a:t>Based</a:t>
            </a:r>
            <a:r>
              <a:rPr lang="de-AT" sz="2400" dirty="0" smtClean="0"/>
              <a:t> on </a:t>
            </a:r>
            <a:r>
              <a:rPr lang="de-AT" sz="2400" dirty="0" err="1" smtClean="0"/>
              <a:t>this</a:t>
            </a:r>
            <a:r>
              <a:rPr lang="de-AT" sz="2400" dirty="0" smtClean="0"/>
              <a:t> </a:t>
            </a:r>
            <a:r>
              <a:rPr lang="de-AT" sz="2400" dirty="0" err="1" smtClean="0"/>
              <a:t>list</a:t>
            </a:r>
            <a:r>
              <a:rPr lang="de-AT" sz="2400" dirty="0" smtClean="0"/>
              <a:t> </a:t>
            </a:r>
            <a:r>
              <a:rPr lang="de-AT" sz="2400" dirty="0" err="1" smtClean="0"/>
              <a:t>create</a:t>
            </a:r>
            <a:r>
              <a:rPr lang="de-AT" sz="2400" dirty="0" smtClean="0"/>
              <a:t> a </a:t>
            </a:r>
            <a:r>
              <a:rPr lang="de-AT" sz="2400" dirty="0" err="1"/>
              <a:t>c</a:t>
            </a:r>
            <a:r>
              <a:rPr lang="de-AT" sz="2400" dirty="0" err="1" smtClean="0"/>
              <a:t>omma</a:t>
            </a:r>
            <a:r>
              <a:rPr lang="de-AT" sz="2400" dirty="0" smtClean="0"/>
              <a:t> </a:t>
            </a:r>
            <a:r>
              <a:rPr lang="de-AT" sz="2400" dirty="0" err="1" smtClean="0"/>
              <a:t>separated</a:t>
            </a:r>
            <a:r>
              <a:rPr lang="de-AT" sz="2400" dirty="0" smtClean="0"/>
              <a:t> </a:t>
            </a:r>
            <a:r>
              <a:rPr lang="de-AT" sz="2400" dirty="0" err="1"/>
              <a:t>s</a:t>
            </a:r>
            <a:r>
              <a:rPr lang="de-AT" sz="2400" dirty="0" err="1" smtClean="0"/>
              <a:t>tring</a:t>
            </a:r>
            <a:r>
              <a:rPr lang="de-AT" sz="2400" dirty="0" smtClean="0"/>
              <a:t> </a:t>
            </a:r>
            <a:r>
              <a:rPr lang="de-AT" sz="2400" dirty="0" err="1" smtClean="0"/>
              <a:t>that</a:t>
            </a:r>
            <a:r>
              <a:rPr lang="de-AT" sz="2400" dirty="0" smtClean="0"/>
              <a:t> </a:t>
            </a:r>
            <a:r>
              <a:rPr lang="de-AT" sz="2400" dirty="0" err="1" smtClean="0"/>
              <a:t>contains</a:t>
            </a:r>
            <a:r>
              <a:rPr lang="de-AT" sz="2400" dirty="0" smtClean="0"/>
              <a:t> all </a:t>
            </a:r>
            <a:r>
              <a:rPr lang="de-AT" sz="2400" dirty="0" err="1" smtClean="0"/>
              <a:t>numbers</a:t>
            </a:r>
            <a:r>
              <a:rPr lang="de-AT" sz="2400" dirty="0" smtClean="0"/>
              <a:t> &lt;10, </a:t>
            </a:r>
            <a:r>
              <a:rPr lang="de-AT" sz="2400" dirty="0" err="1" smtClean="0"/>
              <a:t>sorted</a:t>
            </a:r>
            <a:r>
              <a:rPr lang="de-AT" sz="2400" dirty="0" smtClean="0"/>
              <a:t>, </a:t>
            </a:r>
            <a:r>
              <a:rPr lang="de-AT" sz="2400" dirty="0" err="1" smtClean="0"/>
              <a:t>and</a:t>
            </a:r>
            <a:r>
              <a:rPr lang="de-AT" sz="2400" dirty="0" smtClean="0"/>
              <a:t> </a:t>
            </a:r>
            <a:r>
              <a:rPr lang="de-AT" sz="2400" dirty="0" err="1" smtClean="0"/>
              <a:t>duplicates</a:t>
            </a:r>
            <a:r>
              <a:rPr lang="de-AT" sz="2400" dirty="0" smtClean="0"/>
              <a:t> </a:t>
            </a:r>
            <a:r>
              <a:rPr lang="de-AT" sz="2400" dirty="0" err="1" smtClean="0"/>
              <a:t>eliminated</a:t>
            </a:r>
            <a:r>
              <a:rPr lang="de-AT" sz="2400" dirty="0" smtClean="0"/>
              <a:t>.</a:t>
            </a:r>
          </a:p>
          <a:p>
            <a:r>
              <a:rPr lang="de-AT" sz="2400" dirty="0" err="1" smtClean="0"/>
              <a:t>During</a:t>
            </a:r>
            <a:r>
              <a:rPr lang="de-AT" sz="2400" dirty="0" smtClean="0"/>
              <a:t> </a:t>
            </a:r>
            <a:r>
              <a:rPr lang="de-AT" sz="2400" dirty="0" err="1" smtClean="0"/>
              <a:t>processing</a:t>
            </a:r>
            <a:r>
              <a:rPr lang="de-AT" sz="2400" dirty="0" smtClean="0"/>
              <a:t> </a:t>
            </a:r>
            <a:r>
              <a:rPr lang="de-AT" sz="2400" dirty="0" err="1" smtClean="0"/>
              <a:t>calculate</a:t>
            </a:r>
            <a:r>
              <a:rPr lang="de-AT" sz="2400" dirty="0" smtClean="0"/>
              <a:t> </a:t>
            </a:r>
            <a:r>
              <a:rPr lang="de-AT" sz="2400" dirty="0" err="1" smtClean="0"/>
              <a:t>the</a:t>
            </a:r>
            <a:r>
              <a:rPr lang="de-AT" sz="2400" dirty="0" smtClean="0"/>
              <a:t> </a:t>
            </a:r>
            <a:r>
              <a:rPr lang="de-AT" sz="2400" dirty="0" err="1" smtClean="0"/>
              <a:t>sum</a:t>
            </a:r>
            <a:r>
              <a:rPr lang="de-AT" sz="2400" dirty="0" smtClean="0"/>
              <a:t> </a:t>
            </a:r>
            <a:r>
              <a:rPr lang="de-AT" sz="2400" dirty="0" err="1" smtClean="0"/>
              <a:t>of</a:t>
            </a:r>
            <a:r>
              <a:rPr lang="de-AT" sz="2400" dirty="0" smtClean="0"/>
              <a:t> </a:t>
            </a:r>
            <a:r>
              <a:rPr lang="de-AT" sz="2400" dirty="0" err="1" smtClean="0"/>
              <a:t>the</a:t>
            </a:r>
            <a:r>
              <a:rPr lang="de-AT" sz="2400" dirty="0" smtClean="0"/>
              <a:t> </a:t>
            </a:r>
            <a:r>
              <a:rPr lang="de-AT" sz="2400" dirty="0" err="1" smtClean="0"/>
              <a:t>filtered</a:t>
            </a:r>
            <a:r>
              <a:rPr lang="de-AT" sz="2400" dirty="0" smtClean="0"/>
              <a:t> </a:t>
            </a:r>
            <a:r>
              <a:rPr lang="de-AT" sz="2400" dirty="0" err="1" smtClean="0"/>
              <a:t>numbers</a:t>
            </a:r>
            <a:r>
              <a:rPr lang="de-AT" sz="2400" dirty="0" smtClean="0"/>
              <a:t>.</a:t>
            </a:r>
          </a:p>
          <a:p>
            <a:r>
              <a:rPr lang="de-AT" sz="2400" dirty="0" err="1" smtClean="0"/>
              <a:t>Implement</a:t>
            </a:r>
            <a:r>
              <a:rPr lang="de-AT" sz="2400" dirty="0" smtClean="0"/>
              <a:t> </a:t>
            </a:r>
            <a:r>
              <a:rPr lang="de-AT" sz="2400" dirty="0" err="1" smtClean="0"/>
              <a:t>the</a:t>
            </a:r>
            <a:r>
              <a:rPr lang="de-AT" sz="2400" dirty="0" smtClean="0"/>
              <a:t> same </a:t>
            </a:r>
            <a:r>
              <a:rPr lang="de-AT" sz="2400" dirty="0" err="1" smtClean="0"/>
              <a:t>logic</a:t>
            </a:r>
            <a:r>
              <a:rPr lang="de-AT" sz="2400" dirty="0" smtClean="0"/>
              <a:t> </a:t>
            </a:r>
            <a:r>
              <a:rPr lang="de-AT" sz="2400" dirty="0" err="1" smtClean="0"/>
              <a:t>using</a:t>
            </a:r>
            <a:r>
              <a:rPr lang="de-AT" sz="2400" dirty="0" smtClean="0"/>
              <a:t> </a:t>
            </a:r>
            <a:r>
              <a:rPr lang="de-AT" sz="2400" dirty="0" err="1" smtClean="0"/>
              <a:t>loops</a:t>
            </a:r>
            <a:r>
              <a:rPr lang="de-AT" sz="2400" dirty="0" smtClean="0"/>
              <a:t> </a:t>
            </a:r>
            <a:r>
              <a:rPr lang="de-AT" sz="2400" dirty="0" err="1" smtClean="0"/>
              <a:t>and</a:t>
            </a:r>
            <a:r>
              <a:rPr lang="de-AT" sz="2400" dirty="0" smtClean="0"/>
              <a:t> </a:t>
            </a:r>
            <a:r>
              <a:rPr lang="de-AT" sz="2400" dirty="0" err="1" smtClean="0"/>
              <a:t>compare</a:t>
            </a:r>
            <a:r>
              <a:rPr lang="de-AT" sz="2400" dirty="0" smtClean="0"/>
              <a:t> </a:t>
            </a:r>
            <a:r>
              <a:rPr lang="de-AT" sz="2400" dirty="0" err="1" smtClean="0"/>
              <a:t>the</a:t>
            </a:r>
            <a:r>
              <a:rPr lang="de-AT" sz="2400" dirty="0" smtClean="0"/>
              <a:t> </a:t>
            </a:r>
            <a:r>
              <a:rPr lang="de-AT" sz="2400" dirty="0" err="1" smtClean="0"/>
              <a:t>execution</a:t>
            </a:r>
            <a:r>
              <a:rPr lang="de-AT" sz="2400" dirty="0" smtClean="0"/>
              <a:t> </a:t>
            </a:r>
            <a:r>
              <a:rPr lang="de-AT" sz="2400" dirty="0" err="1" smtClean="0"/>
              <a:t>times</a:t>
            </a:r>
            <a:r>
              <a:rPr lang="de-AT" sz="2400" dirty="0" smtClean="0"/>
              <a:t>.</a:t>
            </a:r>
          </a:p>
        </p:txBody>
      </p:sp>
    </p:spTree>
    <p:extLst>
      <p:ext uri="{BB962C8B-B14F-4D97-AF65-F5344CB8AC3E}">
        <p14:creationId xmlns:p14="http://schemas.microsoft.com/office/powerpoint/2010/main" val="136493332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Agenda</a:t>
            </a:r>
            <a:endParaRPr lang="de-AT" dirty="0"/>
          </a:p>
        </p:txBody>
      </p:sp>
      <p:sp>
        <p:nvSpPr>
          <p:cNvPr id="3" name="Inhaltsplatzhalter 2"/>
          <p:cNvSpPr>
            <a:spLocks noGrp="1"/>
          </p:cNvSpPr>
          <p:nvPr>
            <p:ph idx="1"/>
          </p:nvPr>
        </p:nvSpPr>
        <p:spPr>
          <a:xfrm>
            <a:off x="457200" y="1340768"/>
            <a:ext cx="8229600" cy="4525963"/>
          </a:xfrm>
        </p:spPr>
        <p:txBody>
          <a:bodyPr/>
          <a:lstStyle/>
          <a:p>
            <a:r>
              <a:rPr lang="de-AT" dirty="0" smtClean="0"/>
              <a:t>Collections &amp; Lambdas </a:t>
            </a:r>
          </a:p>
          <a:p>
            <a:pPr lvl="1"/>
            <a:r>
              <a:rPr lang="de-AT" dirty="0" err="1" smtClean="0"/>
              <a:t>External</a:t>
            </a:r>
            <a:r>
              <a:rPr lang="de-AT" dirty="0" smtClean="0"/>
              <a:t> vs. internal Iteration</a:t>
            </a:r>
          </a:p>
          <a:p>
            <a:pPr lvl="1"/>
            <a:r>
              <a:rPr lang="de-AT" dirty="0" err="1" smtClean="0"/>
              <a:t>Enhancements</a:t>
            </a:r>
            <a:r>
              <a:rPr lang="de-AT" dirty="0" smtClean="0"/>
              <a:t> on Collections</a:t>
            </a:r>
          </a:p>
          <a:p>
            <a:pPr lvl="1"/>
            <a:r>
              <a:rPr lang="de-AT" dirty="0" smtClean="0"/>
              <a:t>Streams</a:t>
            </a:r>
          </a:p>
          <a:p>
            <a:pPr lvl="1"/>
            <a:r>
              <a:rPr lang="de-AT" dirty="0" smtClean="0"/>
              <a:t>Filter-</a:t>
            </a:r>
            <a:r>
              <a:rPr lang="de-AT" dirty="0" err="1" smtClean="0"/>
              <a:t>Map</a:t>
            </a:r>
            <a:r>
              <a:rPr lang="de-AT" dirty="0" smtClean="0"/>
              <a:t>-</a:t>
            </a:r>
            <a:r>
              <a:rPr lang="de-AT" dirty="0" err="1" smtClean="0"/>
              <a:t>Reduce</a:t>
            </a:r>
            <a:endParaRPr lang="de-AT" dirty="0" smtClean="0"/>
          </a:p>
          <a:p>
            <a:pPr lvl="1"/>
            <a:r>
              <a:rPr lang="de-AT" dirty="0" smtClean="0">
                <a:solidFill>
                  <a:srgbClr val="FF0000"/>
                </a:solidFill>
              </a:rPr>
              <a:t>Lambda </a:t>
            </a:r>
            <a:r>
              <a:rPr lang="de-AT" dirty="0" err="1" smtClean="0">
                <a:solidFill>
                  <a:srgbClr val="FF0000"/>
                </a:solidFill>
              </a:rPr>
              <a:t>Pitfalls</a:t>
            </a:r>
            <a:endParaRPr lang="de-AT" dirty="0" smtClean="0">
              <a:solidFill>
                <a:srgbClr val="FF0000"/>
              </a:solidFill>
            </a:endParaRPr>
          </a:p>
        </p:txBody>
      </p:sp>
    </p:spTree>
    <p:extLst>
      <p:ext uri="{BB962C8B-B14F-4D97-AF65-F5344CB8AC3E}">
        <p14:creationId xmlns:p14="http://schemas.microsoft.com/office/powerpoint/2010/main" val="95774369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Imperative </a:t>
            </a:r>
            <a:r>
              <a:rPr lang="de-AT" dirty="0" err="1" smtClean="0"/>
              <a:t>Programming</a:t>
            </a:r>
            <a:r>
              <a:rPr lang="de-AT" dirty="0"/>
              <a:t> </a:t>
            </a:r>
            <a:r>
              <a:rPr lang="de-AT" dirty="0" err="1" smtClean="0"/>
              <a:t>Using</a:t>
            </a:r>
            <a:r>
              <a:rPr lang="de-AT" dirty="0" smtClean="0"/>
              <a:t> Streams</a:t>
            </a:r>
            <a:endParaRPr lang="de-AT" dirty="0"/>
          </a:p>
        </p:txBody>
      </p:sp>
      <p:pic>
        <p:nvPicPr>
          <p:cNvPr id="4" name="Grafik 3"/>
          <p:cNvPicPr>
            <a:picLocks noChangeAspect="1"/>
          </p:cNvPicPr>
          <p:nvPr/>
        </p:nvPicPr>
        <p:blipFill>
          <a:blip r:embed="rId2"/>
          <a:stretch>
            <a:fillRect/>
          </a:stretch>
        </p:blipFill>
        <p:spPr>
          <a:xfrm>
            <a:off x="457200" y="3896786"/>
            <a:ext cx="8229600" cy="972374"/>
          </a:xfrm>
          <a:prstGeom prst="rect">
            <a:avLst/>
          </a:prstGeom>
        </p:spPr>
      </p:pic>
      <p:pic>
        <p:nvPicPr>
          <p:cNvPr id="6" name="Grafik 5"/>
          <p:cNvPicPr>
            <a:picLocks noChangeAspect="1"/>
          </p:cNvPicPr>
          <p:nvPr/>
        </p:nvPicPr>
        <p:blipFill>
          <a:blip r:embed="rId3"/>
          <a:stretch>
            <a:fillRect/>
          </a:stretch>
        </p:blipFill>
        <p:spPr>
          <a:xfrm>
            <a:off x="457199" y="1628800"/>
            <a:ext cx="8148115" cy="1656184"/>
          </a:xfrm>
          <a:prstGeom prst="rect">
            <a:avLst/>
          </a:prstGeom>
        </p:spPr>
      </p:pic>
      <p:sp>
        <p:nvSpPr>
          <p:cNvPr id="8" name="Textfeld 7"/>
          <p:cNvSpPr txBox="1"/>
          <p:nvPr/>
        </p:nvSpPr>
        <p:spPr>
          <a:xfrm>
            <a:off x="458803" y="1282415"/>
            <a:ext cx="2086340" cy="369332"/>
          </a:xfrm>
          <a:prstGeom prst="rect">
            <a:avLst/>
          </a:prstGeom>
          <a:noFill/>
        </p:spPr>
        <p:txBody>
          <a:bodyPr wrap="none" rtlCol="0">
            <a:spAutoFit/>
          </a:bodyPr>
          <a:lstStyle/>
          <a:p>
            <a:r>
              <a:rPr lang="de-AT" dirty="0" smtClean="0"/>
              <a:t>Imperative Solution:</a:t>
            </a:r>
            <a:endParaRPr lang="de-AT" dirty="0"/>
          </a:p>
        </p:txBody>
      </p:sp>
      <p:sp>
        <p:nvSpPr>
          <p:cNvPr id="9" name="Textfeld 8"/>
          <p:cNvSpPr txBox="1"/>
          <p:nvPr/>
        </p:nvSpPr>
        <p:spPr>
          <a:xfrm>
            <a:off x="467861" y="3595902"/>
            <a:ext cx="5206425" cy="369332"/>
          </a:xfrm>
          <a:prstGeom prst="rect">
            <a:avLst/>
          </a:prstGeom>
          <a:noFill/>
        </p:spPr>
        <p:txBody>
          <a:bodyPr wrap="none" rtlCol="0">
            <a:spAutoFit/>
          </a:bodyPr>
          <a:lstStyle/>
          <a:p>
            <a:r>
              <a:rPr lang="de-AT" dirty="0" smtClean="0"/>
              <a:t>1:1 </a:t>
            </a:r>
            <a:r>
              <a:rPr lang="de-AT" dirty="0" err="1" smtClean="0"/>
              <a:t>translation</a:t>
            </a:r>
            <a:r>
              <a:rPr lang="de-AT" dirty="0" smtClean="0"/>
              <a:t> </a:t>
            </a:r>
            <a:r>
              <a:rPr lang="de-AT" dirty="0" err="1" smtClean="0"/>
              <a:t>of</a:t>
            </a:r>
            <a:r>
              <a:rPr lang="de-AT" dirty="0" smtClean="0"/>
              <a:t> imperative </a:t>
            </a:r>
            <a:r>
              <a:rPr lang="de-AT" dirty="0" err="1" smtClean="0"/>
              <a:t>solution</a:t>
            </a:r>
            <a:r>
              <a:rPr lang="de-AT" dirty="0" smtClean="0"/>
              <a:t> (</a:t>
            </a:r>
            <a:r>
              <a:rPr lang="de-AT" dirty="0" err="1" smtClean="0"/>
              <a:t>bad</a:t>
            </a:r>
            <a:r>
              <a:rPr lang="de-AT" dirty="0" smtClean="0"/>
              <a:t> </a:t>
            </a:r>
            <a:r>
              <a:rPr lang="de-AT" dirty="0" err="1" smtClean="0"/>
              <a:t>approach</a:t>
            </a:r>
            <a:r>
              <a:rPr lang="de-AT" dirty="0" smtClean="0"/>
              <a:t>):</a:t>
            </a:r>
            <a:endParaRPr lang="de-AT" dirty="0"/>
          </a:p>
        </p:txBody>
      </p:sp>
      <p:sp>
        <p:nvSpPr>
          <p:cNvPr id="11" name="Textfeld 10"/>
          <p:cNvSpPr txBox="1"/>
          <p:nvPr/>
        </p:nvSpPr>
        <p:spPr>
          <a:xfrm>
            <a:off x="467861" y="5229200"/>
            <a:ext cx="5141023" cy="369332"/>
          </a:xfrm>
          <a:prstGeom prst="rect">
            <a:avLst/>
          </a:prstGeom>
          <a:noFill/>
        </p:spPr>
        <p:txBody>
          <a:bodyPr wrap="none" rtlCol="0">
            <a:spAutoFit/>
          </a:bodyPr>
          <a:lstStyle/>
          <a:p>
            <a:r>
              <a:rPr lang="de-AT" dirty="0" err="1" smtClean="0">
                <a:solidFill>
                  <a:srgbClr val="FF0000"/>
                </a:solidFill>
              </a:rPr>
              <a:t>Exercise</a:t>
            </a:r>
            <a:r>
              <a:rPr lang="de-AT" dirty="0" smtClean="0">
                <a:solidFill>
                  <a:srgbClr val="FF0000"/>
                </a:solidFill>
              </a:rPr>
              <a:t>: </a:t>
            </a:r>
            <a:r>
              <a:rPr lang="de-AT" dirty="0" err="1" smtClean="0">
                <a:solidFill>
                  <a:srgbClr val="FF0000"/>
                </a:solidFill>
              </a:rPr>
              <a:t>Implement</a:t>
            </a:r>
            <a:r>
              <a:rPr lang="de-AT" dirty="0" smtClean="0">
                <a:solidFill>
                  <a:srgbClr val="FF0000"/>
                </a:solidFill>
              </a:rPr>
              <a:t> a </a:t>
            </a:r>
            <a:r>
              <a:rPr lang="de-AT" dirty="0" err="1" smtClean="0">
                <a:solidFill>
                  <a:srgbClr val="FF0000"/>
                </a:solidFill>
              </a:rPr>
              <a:t>better</a:t>
            </a:r>
            <a:r>
              <a:rPr lang="de-AT" dirty="0" smtClean="0">
                <a:solidFill>
                  <a:srgbClr val="FF0000"/>
                </a:solidFill>
              </a:rPr>
              <a:t> </a:t>
            </a:r>
            <a:r>
              <a:rPr lang="de-AT" dirty="0" err="1" smtClean="0">
                <a:solidFill>
                  <a:srgbClr val="FF0000"/>
                </a:solidFill>
              </a:rPr>
              <a:t>solution</a:t>
            </a:r>
            <a:r>
              <a:rPr lang="de-AT" dirty="0" smtClean="0">
                <a:solidFill>
                  <a:srgbClr val="FF0000"/>
                </a:solidFill>
              </a:rPr>
              <a:t> </a:t>
            </a:r>
            <a:r>
              <a:rPr lang="de-AT" dirty="0" err="1" smtClean="0">
                <a:solidFill>
                  <a:srgbClr val="FF0000"/>
                </a:solidFill>
              </a:rPr>
              <a:t>using</a:t>
            </a:r>
            <a:r>
              <a:rPr lang="de-AT" dirty="0" smtClean="0">
                <a:solidFill>
                  <a:srgbClr val="FF0000"/>
                </a:solidFill>
              </a:rPr>
              <a:t> </a:t>
            </a:r>
            <a:r>
              <a:rPr lang="de-AT" dirty="0" err="1" smtClean="0">
                <a:solidFill>
                  <a:srgbClr val="FF0000"/>
                </a:solidFill>
              </a:rPr>
              <a:t>streams</a:t>
            </a:r>
            <a:r>
              <a:rPr lang="de-AT" dirty="0" smtClean="0">
                <a:solidFill>
                  <a:srgbClr val="FF0000"/>
                </a:solidFill>
              </a:rPr>
              <a:t>?</a:t>
            </a:r>
            <a:endParaRPr lang="de-AT" dirty="0">
              <a:solidFill>
                <a:srgbClr val="FF0000"/>
              </a:solidFill>
            </a:endParaRPr>
          </a:p>
        </p:txBody>
      </p:sp>
    </p:spTree>
    <p:extLst>
      <p:ext uri="{BB962C8B-B14F-4D97-AF65-F5344CB8AC3E}">
        <p14:creationId xmlns:p14="http://schemas.microsoft.com/office/powerpoint/2010/main" val="7857041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Example</a:t>
            </a:r>
            <a:r>
              <a:rPr lang="de-AT" dirty="0" smtClean="0"/>
              <a:t> </a:t>
            </a:r>
            <a:r>
              <a:rPr lang="de-AT" dirty="0" err="1" smtClean="0"/>
              <a:t>Sorting</a:t>
            </a:r>
            <a:endParaRPr lang="de-AT" dirty="0"/>
          </a:p>
        </p:txBody>
      </p:sp>
      <p:pic>
        <p:nvPicPr>
          <p:cNvPr id="4" name="Grafik 3"/>
          <p:cNvPicPr>
            <a:picLocks noChangeAspect="1"/>
          </p:cNvPicPr>
          <p:nvPr/>
        </p:nvPicPr>
        <p:blipFill>
          <a:blip r:embed="rId2"/>
          <a:stretch>
            <a:fillRect/>
          </a:stretch>
        </p:blipFill>
        <p:spPr>
          <a:xfrm>
            <a:off x="1475656" y="1196752"/>
            <a:ext cx="6515100" cy="3790950"/>
          </a:xfrm>
          <a:prstGeom prst="rect">
            <a:avLst/>
          </a:prstGeom>
        </p:spPr>
      </p:pic>
      <p:sp>
        <p:nvSpPr>
          <p:cNvPr id="6" name="Rechteck 5"/>
          <p:cNvSpPr/>
          <p:nvPr/>
        </p:nvSpPr>
        <p:spPr>
          <a:xfrm>
            <a:off x="2792834" y="5157192"/>
            <a:ext cx="3558345" cy="461665"/>
          </a:xfrm>
          <a:prstGeom prst="rect">
            <a:avLst/>
          </a:prstGeom>
          <a:noFill/>
        </p:spPr>
        <p:txBody>
          <a:bodyPr wrap="none" lIns="91440" tIns="45720" rIns="91440" bIns="45720">
            <a:spAutoFit/>
          </a:bodyPr>
          <a:lstStyle/>
          <a:p>
            <a:pPr algn="ctr"/>
            <a:r>
              <a:rPr lang="de-AT" sz="2400" dirty="0" err="1"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How</a:t>
            </a:r>
            <a:r>
              <a:rPr lang="de-AT" sz="24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de-AT" sz="2400" dirty="0" err="1"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can</a:t>
            </a:r>
            <a:r>
              <a:rPr lang="de-AT" sz="24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de-AT" sz="2400" dirty="0" err="1"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you</a:t>
            </a:r>
            <a:r>
              <a:rPr lang="de-AT" sz="24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de-AT" sz="2400" dirty="0" err="1"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improve</a:t>
            </a:r>
            <a:r>
              <a:rPr lang="de-AT" sz="24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de-AT" sz="2400" dirty="0" err="1"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this</a:t>
            </a:r>
            <a:r>
              <a:rPr lang="de-AT" sz="24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t>
            </a:r>
            <a:endParaRPr lang="de-AT"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Textfeld 2"/>
          <p:cNvSpPr txBox="1"/>
          <p:nvPr/>
        </p:nvSpPr>
        <p:spPr>
          <a:xfrm>
            <a:off x="1547664" y="1309603"/>
            <a:ext cx="3191899" cy="307777"/>
          </a:xfrm>
          <a:prstGeom prst="rect">
            <a:avLst/>
          </a:prstGeom>
          <a:solidFill>
            <a:srgbClr val="E0E0E0"/>
          </a:solidFill>
        </p:spPr>
        <p:txBody>
          <a:bodyPr wrap="non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a:solidFill>
                  <a:srgbClr val="FF0000"/>
                </a:solidFill>
                <a:latin typeface="Courier New" panose="02070309020205020404" pitchFamily="49" charset="0"/>
                <a:cs typeface="Courier New" panose="02070309020205020404" pitchFamily="49" charset="0"/>
              </a:rPr>
              <a:t>s</a:t>
            </a:r>
            <a:r>
              <a:rPr lang="de-AT" sz="1400" b="1" dirty="0" err="1" smtClean="0">
                <a:solidFill>
                  <a:srgbClr val="FF0000"/>
                </a:solidFill>
                <a:latin typeface="Courier New" panose="02070309020205020404" pitchFamily="49" charset="0"/>
                <a:cs typeface="Courier New" panose="02070309020205020404" pitchFamily="49" charset="0"/>
              </a:rPr>
              <a:t>orting</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using</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a:solidFill>
                  <a:srgbClr val="FF0000"/>
                </a:solidFill>
                <a:latin typeface="Courier New" panose="02070309020205020404" pitchFamily="49" charset="0"/>
                <a:cs typeface="Courier New" panose="02070309020205020404" pitchFamily="49" charset="0"/>
              </a:rPr>
              <a:t>c</a:t>
            </a:r>
            <a:r>
              <a:rPr lang="de-AT" sz="1400" b="1" dirty="0" err="1" smtClean="0">
                <a:solidFill>
                  <a:srgbClr val="FF0000"/>
                </a:solidFill>
                <a:latin typeface="Courier New" panose="02070309020205020404" pitchFamily="49" charset="0"/>
                <a:cs typeface="Courier New" panose="02070309020205020404" pitchFamily="49" charset="0"/>
              </a:rPr>
              <a:t>omparators</a:t>
            </a:r>
            <a:endParaRPr lang="en-GB" sz="1400" b="1" dirty="0">
              <a:solidFill>
                <a:srgbClr val="FF0000"/>
              </a:solidFill>
              <a:latin typeface="Courier New" panose="02070309020205020404" pitchFamily="49" charset="0"/>
              <a:cs typeface="Courier New" panose="02070309020205020404" pitchFamily="49" charset="0"/>
            </a:endParaRPr>
          </a:p>
        </p:txBody>
      </p:sp>
      <p:sp>
        <p:nvSpPr>
          <p:cNvPr id="7" name="Textfeld 6"/>
          <p:cNvSpPr txBox="1"/>
          <p:nvPr/>
        </p:nvSpPr>
        <p:spPr>
          <a:xfrm>
            <a:off x="1547664" y="3573016"/>
            <a:ext cx="2654894" cy="307777"/>
          </a:xfrm>
          <a:prstGeom prst="rect">
            <a:avLst/>
          </a:prstGeom>
          <a:solidFill>
            <a:srgbClr val="E0E0E0"/>
          </a:solidFill>
        </p:spPr>
        <p:txBody>
          <a:bodyPr wrap="non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iteration</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and</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output</a:t>
            </a:r>
            <a:endParaRPr lang="en-GB" sz="1400" b="1"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7146702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Agenda</a:t>
            </a:r>
            <a:endParaRPr lang="de-AT" dirty="0"/>
          </a:p>
        </p:txBody>
      </p:sp>
      <p:sp>
        <p:nvSpPr>
          <p:cNvPr id="3" name="Inhaltsplatzhalter 2"/>
          <p:cNvSpPr>
            <a:spLocks noGrp="1"/>
          </p:cNvSpPr>
          <p:nvPr>
            <p:ph idx="1"/>
          </p:nvPr>
        </p:nvSpPr>
        <p:spPr>
          <a:xfrm>
            <a:off x="457200" y="1340768"/>
            <a:ext cx="8229600" cy="4525963"/>
          </a:xfrm>
        </p:spPr>
        <p:txBody>
          <a:bodyPr/>
          <a:lstStyle/>
          <a:p>
            <a:r>
              <a:rPr lang="de-AT" dirty="0" smtClean="0"/>
              <a:t>Java Date &amp; Time API</a:t>
            </a:r>
          </a:p>
          <a:p>
            <a:pPr lvl="1"/>
            <a:r>
              <a:rPr lang="de-AT" dirty="0" smtClean="0">
                <a:solidFill>
                  <a:srgbClr val="FF0000"/>
                </a:solidFill>
              </a:rPr>
              <a:t>Date Processing </a:t>
            </a:r>
            <a:r>
              <a:rPr lang="de-AT" dirty="0" err="1" smtClean="0">
                <a:solidFill>
                  <a:srgbClr val="FF0000"/>
                </a:solidFill>
              </a:rPr>
              <a:t>before</a:t>
            </a:r>
            <a:r>
              <a:rPr lang="de-AT" dirty="0" smtClean="0">
                <a:solidFill>
                  <a:srgbClr val="FF0000"/>
                </a:solidFill>
              </a:rPr>
              <a:t> JSR-310</a:t>
            </a:r>
          </a:p>
          <a:p>
            <a:pPr lvl="1"/>
            <a:r>
              <a:rPr lang="de-AT" dirty="0" err="1" smtClean="0"/>
              <a:t>Overview</a:t>
            </a:r>
            <a:r>
              <a:rPr lang="de-AT" dirty="0" smtClean="0"/>
              <a:t> on New </a:t>
            </a:r>
            <a:r>
              <a:rPr lang="de-AT" dirty="0" err="1" smtClean="0"/>
              <a:t>Classes</a:t>
            </a:r>
            <a:endParaRPr lang="de-AT" dirty="0" smtClean="0"/>
          </a:p>
        </p:txBody>
      </p:sp>
    </p:spTree>
    <p:extLst>
      <p:ext uri="{BB962C8B-B14F-4D97-AF65-F5344CB8AC3E}">
        <p14:creationId xmlns:p14="http://schemas.microsoft.com/office/powerpoint/2010/main" val="315492747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Legacy Date Processing</a:t>
            </a:r>
            <a:endParaRPr lang="de-AT" dirty="0"/>
          </a:p>
        </p:txBody>
      </p:sp>
      <p:pic>
        <p:nvPicPr>
          <p:cNvPr id="4" name="Grafik 3"/>
          <p:cNvPicPr>
            <a:picLocks noChangeAspect="1"/>
          </p:cNvPicPr>
          <p:nvPr/>
        </p:nvPicPr>
        <p:blipFill>
          <a:blip r:embed="rId2"/>
          <a:stretch>
            <a:fillRect/>
          </a:stretch>
        </p:blipFill>
        <p:spPr>
          <a:xfrm>
            <a:off x="463027" y="1268760"/>
            <a:ext cx="8198785" cy="2016224"/>
          </a:xfrm>
          <a:prstGeom prst="rect">
            <a:avLst/>
          </a:prstGeom>
        </p:spPr>
      </p:pic>
      <p:sp>
        <p:nvSpPr>
          <p:cNvPr id="5" name="Textfeld 4"/>
          <p:cNvSpPr txBox="1"/>
          <p:nvPr/>
        </p:nvSpPr>
        <p:spPr>
          <a:xfrm>
            <a:off x="457200" y="3501008"/>
            <a:ext cx="1954061" cy="369332"/>
          </a:xfrm>
          <a:prstGeom prst="rect">
            <a:avLst/>
          </a:prstGeom>
          <a:noFill/>
        </p:spPr>
        <p:txBody>
          <a:bodyPr wrap="none" rtlCol="0">
            <a:spAutoFit/>
          </a:bodyPr>
          <a:lstStyle/>
          <a:p>
            <a:r>
              <a:rPr lang="de-AT" dirty="0" err="1" smtClean="0">
                <a:solidFill>
                  <a:srgbClr val="FF0000"/>
                </a:solidFill>
              </a:rPr>
              <a:t>What</a:t>
            </a:r>
            <a:r>
              <a:rPr lang="de-AT" dirty="0" smtClean="0">
                <a:solidFill>
                  <a:srgbClr val="FF0000"/>
                </a:solidFill>
              </a:rPr>
              <a:t> </a:t>
            </a:r>
            <a:r>
              <a:rPr lang="de-AT" dirty="0" err="1" smtClean="0">
                <a:solidFill>
                  <a:srgbClr val="FF0000"/>
                </a:solidFill>
              </a:rPr>
              <a:t>is</a:t>
            </a:r>
            <a:r>
              <a:rPr lang="de-AT" dirty="0" smtClean="0">
                <a:solidFill>
                  <a:srgbClr val="FF0000"/>
                </a:solidFill>
              </a:rPr>
              <a:t> </a:t>
            </a:r>
            <a:r>
              <a:rPr lang="de-AT" dirty="0" err="1" smtClean="0">
                <a:solidFill>
                  <a:srgbClr val="FF0000"/>
                </a:solidFill>
              </a:rPr>
              <a:t>the</a:t>
            </a:r>
            <a:r>
              <a:rPr lang="de-AT" dirty="0" smtClean="0">
                <a:solidFill>
                  <a:srgbClr val="FF0000"/>
                </a:solidFill>
              </a:rPr>
              <a:t> </a:t>
            </a:r>
            <a:r>
              <a:rPr lang="de-AT" dirty="0" err="1" smtClean="0">
                <a:solidFill>
                  <a:srgbClr val="FF0000"/>
                </a:solidFill>
              </a:rPr>
              <a:t>result</a:t>
            </a:r>
            <a:r>
              <a:rPr lang="de-AT" dirty="0" smtClean="0">
                <a:solidFill>
                  <a:srgbClr val="FF0000"/>
                </a:solidFill>
              </a:rPr>
              <a:t>?</a:t>
            </a:r>
            <a:endParaRPr lang="de-AT" dirty="0">
              <a:solidFill>
                <a:srgbClr val="FF0000"/>
              </a:solidFill>
            </a:endParaRPr>
          </a:p>
        </p:txBody>
      </p:sp>
    </p:spTree>
    <p:extLst>
      <p:ext uri="{BB962C8B-B14F-4D97-AF65-F5344CB8AC3E}">
        <p14:creationId xmlns:p14="http://schemas.microsoft.com/office/powerpoint/2010/main" val="325559369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Legacy Date Processing</a:t>
            </a:r>
          </a:p>
        </p:txBody>
      </p:sp>
      <p:pic>
        <p:nvPicPr>
          <p:cNvPr id="4" name="Grafik 3"/>
          <p:cNvPicPr>
            <a:picLocks noChangeAspect="1"/>
          </p:cNvPicPr>
          <p:nvPr/>
        </p:nvPicPr>
        <p:blipFill>
          <a:blip r:embed="rId2"/>
          <a:stretch>
            <a:fillRect/>
          </a:stretch>
        </p:blipFill>
        <p:spPr>
          <a:xfrm>
            <a:off x="463027" y="1268760"/>
            <a:ext cx="8198785" cy="2016224"/>
          </a:xfrm>
          <a:prstGeom prst="rect">
            <a:avLst/>
          </a:prstGeom>
        </p:spPr>
      </p:pic>
      <p:sp>
        <p:nvSpPr>
          <p:cNvPr id="5" name="Textfeld 4"/>
          <p:cNvSpPr txBox="1"/>
          <p:nvPr/>
        </p:nvSpPr>
        <p:spPr>
          <a:xfrm>
            <a:off x="457200" y="3501008"/>
            <a:ext cx="1954061" cy="369332"/>
          </a:xfrm>
          <a:prstGeom prst="rect">
            <a:avLst/>
          </a:prstGeom>
          <a:noFill/>
        </p:spPr>
        <p:txBody>
          <a:bodyPr wrap="none" rtlCol="0">
            <a:spAutoFit/>
          </a:bodyPr>
          <a:lstStyle/>
          <a:p>
            <a:r>
              <a:rPr lang="de-AT" dirty="0" err="1" smtClean="0">
                <a:solidFill>
                  <a:srgbClr val="FF0000"/>
                </a:solidFill>
              </a:rPr>
              <a:t>What</a:t>
            </a:r>
            <a:r>
              <a:rPr lang="de-AT" dirty="0" smtClean="0">
                <a:solidFill>
                  <a:srgbClr val="FF0000"/>
                </a:solidFill>
              </a:rPr>
              <a:t> </a:t>
            </a:r>
            <a:r>
              <a:rPr lang="de-AT" dirty="0" err="1" smtClean="0">
                <a:solidFill>
                  <a:srgbClr val="FF0000"/>
                </a:solidFill>
              </a:rPr>
              <a:t>is</a:t>
            </a:r>
            <a:r>
              <a:rPr lang="de-AT" dirty="0" smtClean="0">
                <a:solidFill>
                  <a:srgbClr val="FF0000"/>
                </a:solidFill>
              </a:rPr>
              <a:t> </a:t>
            </a:r>
            <a:r>
              <a:rPr lang="de-AT" dirty="0" err="1" smtClean="0">
                <a:solidFill>
                  <a:srgbClr val="FF0000"/>
                </a:solidFill>
              </a:rPr>
              <a:t>the</a:t>
            </a:r>
            <a:r>
              <a:rPr lang="de-AT" dirty="0" smtClean="0">
                <a:solidFill>
                  <a:srgbClr val="FF0000"/>
                </a:solidFill>
              </a:rPr>
              <a:t> </a:t>
            </a:r>
            <a:r>
              <a:rPr lang="de-AT" dirty="0" err="1" smtClean="0">
                <a:solidFill>
                  <a:srgbClr val="FF0000"/>
                </a:solidFill>
              </a:rPr>
              <a:t>result</a:t>
            </a:r>
            <a:r>
              <a:rPr lang="de-AT" dirty="0" smtClean="0">
                <a:solidFill>
                  <a:srgbClr val="FF0000"/>
                </a:solidFill>
              </a:rPr>
              <a:t>?</a:t>
            </a:r>
            <a:endParaRPr lang="de-AT" dirty="0">
              <a:solidFill>
                <a:srgbClr val="FF0000"/>
              </a:solidFill>
            </a:endParaRPr>
          </a:p>
        </p:txBody>
      </p:sp>
      <p:pic>
        <p:nvPicPr>
          <p:cNvPr id="3" name="Grafik 2"/>
          <p:cNvPicPr>
            <a:picLocks noChangeAspect="1"/>
          </p:cNvPicPr>
          <p:nvPr/>
        </p:nvPicPr>
        <p:blipFill>
          <a:blip r:embed="rId3"/>
          <a:stretch>
            <a:fillRect/>
          </a:stretch>
        </p:blipFill>
        <p:spPr>
          <a:xfrm>
            <a:off x="454325" y="4207712"/>
            <a:ext cx="8207487" cy="593027"/>
          </a:xfrm>
          <a:prstGeom prst="rect">
            <a:avLst/>
          </a:prstGeom>
        </p:spPr>
      </p:pic>
    </p:spTree>
    <p:extLst>
      <p:ext uri="{BB962C8B-B14F-4D97-AF65-F5344CB8AC3E}">
        <p14:creationId xmlns:p14="http://schemas.microsoft.com/office/powerpoint/2010/main" val="401707943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3"/>
          <a:stretch>
            <a:fillRect/>
          </a:stretch>
        </p:blipFill>
        <p:spPr>
          <a:xfrm>
            <a:off x="457913" y="1124744"/>
            <a:ext cx="8280920" cy="4296477"/>
          </a:xfrm>
          <a:prstGeom prst="rect">
            <a:avLst/>
          </a:prstGeom>
        </p:spPr>
      </p:pic>
      <p:sp>
        <p:nvSpPr>
          <p:cNvPr id="2" name="Titel 1"/>
          <p:cNvSpPr>
            <a:spLocks noGrp="1"/>
          </p:cNvSpPr>
          <p:nvPr>
            <p:ph type="title"/>
          </p:nvPr>
        </p:nvSpPr>
        <p:spPr/>
        <p:txBody>
          <a:bodyPr/>
          <a:lstStyle/>
          <a:p>
            <a:r>
              <a:rPr lang="de-AT" dirty="0"/>
              <a:t>Legacy Date Processing</a:t>
            </a:r>
          </a:p>
        </p:txBody>
      </p:sp>
      <p:pic>
        <p:nvPicPr>
          <p:cNvPr id="6" name="Grafik 5"/>
          <p:cNvPicPr>
            <a:picLocks noChangeAspect="1"/>
          </p:cNvPicPr>
          <p:nvPr/>
        </p:nvPicPr>
        <p:blipFill>
          <a:blip r:embed="rId4"/>
          <a:stretch>
            <a:fillRect/>
          </a:stretch>
        </p:blipFill>
        <p:spPr>
          <a:xfrm>
            <a:off x="457200" y="5589240"/>
            <a:ext cx="8281633" cy="752148"/>
          </a:xfrm>
          <a:prstGeom prst="rect">
            <a:avLst/>
          </a:prstGeom>
        </p:spPr>
      </p:pic>
      <p:sp>
        <p:nvSpPr>
          <p:cNvPr id="5" name="Textfeld 4"/>
          <p:cNvSpPr txBox="1"/>
          <p:nvPr/>
        </p:nvSpPr>
        <p:spPr>
          <a:xfrm>
            <a:off x="781592" y="1436255"/>
            <a:ext cx="7632848" cy="307777"/>
          </a:xfrm>
          <a:prstGeom prst="rect">
            <a:avLst/>
          </a:prstGeom>
          <a:solidFill>
            <a:srgbClr val="E0E0E0"/>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difference</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of</a:t>
            </a:r>
            <a:r>
              <a:rPr lang="de-AT" sz="1400" b="1" dirty="0" smtClean="0">
                <a:solidFill>
                  <a:srgbClr val="FF0000"/>
                </a:solidFill>
                <a:latin typeface="Courier New" panose="02070309020205020404" pitchFamily="49" charset="0"/>
                <a:cs typeface="Courier New" panose="02070309020205020404" pitchFamily="49" charset="0"/>
              </a:rPr>
              <a:t> 1 </a:t>
            </a:r>
            <a:r>
              <a:rPr lang="de-AT" sz="1400" b="1" dirty="0" err="1" smtClean="0">
                <a:solidFill>
                  <a:srgbClr val="FF0000"/>
                </a:solidFill>
                <a:latin typeface="Courier New" panose="02070309020205020404" pitchFamily="49" charset="0"/>
                <a:cs typeface="Courier New" panose="02070309020205020404" pitchFamily="49" charset="0"/>
              </a:rPr>
              <a:t>hour</a:t>
            </a:r>
            <a:r>
              <a:rPr lang="de-AT" sz="1400" b="1" dirty="0" smtClean="0">
                <a:solidFill>
                  <a:srgbClr val="FF0000"/>
                </a:solidFill>
                <a:latin typeface="Courier New" panose="02070309020205020404" pitchFamily="49" charset="0"/>
                <a:cs typeface="Courier New" panose="02070309020205020404" pitchFamily="49" charset="0"/>
              </a:rPr>
              <a:t> 10 </a:t>
            </a:r>
            <a:r>
              <a:rPr lang="de-AT" sz="1400" b="1" dirty="0" err="1" smtClean="0">
                <a:solidFill>
                  <a:srgbClr val="FF0000"/>
                </a:solidFill>
                <a:latin typeface="Courier New" panose="02070309020205020404" pitchFamily="49" charset="0"/>
                <a:cs typeface="Courier New" panose="02070309020205020404" pitchFamily="49" charset="0"/>
              </a:rPr>
              <a:t>minutes</a:t>
            </a:r>
            <a:r>
              <a:rPr lang="de-AT" sz="1400" b="1" dirty="0" smtClean="0">
                <a:solidFill>
                  <a:srgbClr val="FF0000"/>
                </a:solidFill>
                <a:latin typeface="Courier New" panose="02070309020205020404" pitchFamily="49" charset="0"/>
                <a:cs typeface="Courier New" panose="02070309020205020404" pitchFamily="49" charset="0"/>
              </a:rPr>
              <a:t> 20 </a:t>
            </a:r>
            <a:r>
              <a:rPr lang="de-AT" sz="1400" b="1" dirty="0" err="1" smtClean="0">
                <a:solidFill>
                  <a:srgbClr val="FF0000"/>
                </a:solidFill>
                <a:latin typeface="Courier New" panose="02070309020205020404" pitchFamily="49" charset="0"/>
                <a:cs typeface="Courier New" panose="02070309020205020404" pitchFamily="49" charset="0"/>
              </a:rPr>
              <a:t>seconds</a:t>
            </a:r>
            <a:endParaRPr lang="en-GB" sz="1400" b="1" dirty="0">
              <a:solidFill>
                <a:srgbClr val="FF0000"/>
              </a:solidFill>
              <a:latin typeface="Courier New" panose="02070309020205020404" pitchFamily="49" charset="0"/>
              <a:cs typeface="Courier New" panose="02070309020205020404" pitchFamily="49" charset="0"/>
            </a:endParaRPr>
          </a:p>
        </p:txBody>
      </p:sp>
      <p:sp>
        <p:nvSpPr>
          <p:cNvPr id="7" name="Textfeld 6"/>
          <p:cNvSpPr txBox="1"/>
          <p:nvPr/>
        </p:nvSpPr>
        <p:spPr>
          <a:xfrm>
            <a:off x="786002" y="2204864"/>
            <a:ext cx="7632848" cy="307777"/>
          </a:xfrm>
          <a:prstGeom prst="rect">
            <a:avLst/>
          </a:prstGeom>
          <a:solidFill>
            <a:srgbClr val="E0E0E0"/>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parsing</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date</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strings</a:t>
            </a:r>
            <a:endParaRPr lang="en-GB" sz="1400" b="1" dirty="0">
              <a:solidFill>
                <a:srgbClr val="FF0000"/>
              </a:solidFill>
              <a:latin typeface="Courier New" panose="02070309020205020404" pitchFamily="49" charset="0"/>
              <a:cs typeface="Courier New" panose="02070309020205020404" pitchFamily="49" charset="0"/>
            </a:endParaRPr>
          </a:p>
        </p:txBody>
      </p:sp>
      <p:grpSp>
        <p:nvGrpSpPr>
          <p:cNvPr id="4" name="Gruppieren 3"/>
          <p:cNvGrpSpPr/>
          <p:nvPr/>
        </p:nvGrpSpPr>
        <p:grpSpPr>
          <a:xfrm>
            <a:off x="539552" y="2945676"/>
            <a:ext cx="7920880" cy="307777"/>
            <a:chOff x="539552" y="2945676"/>
            <a:chExt cx="7920880" cy="307777"/>
          </a:xfrm>
        </p:grpSpPr>
        <p:sp>
          <p:nvSpPr>
            <p:cNvPr id="9" name="Textfeld 8"/>
            <p:cNvSpPr txBox="1"/>
            <p:nvPr/>
          </p:nvSpPr>
          <p:spPr>
            <a:xfrm>
              <a:off x="539552" y="3034494"/>
              <a:ext cx="7488832" cy="135272"/>
            </a:xfrm>
            <a:prstGeom prst="rect">
              <a:avLst/>
            </a:prstGeom>
            <a:solidFill>
              <a:srgbClr val="E0E0E0"/>
            </a:solidFill>
          </p:spPr>
          <p:txBody>
            <a:bodyPr wrap="square" rtlCol="0">
              <a:spAutoFit/>
            </a:bodyPr>
            <a:lstStyle/>
            <a:p>
              <a:endParaRPr lang="en-GB" sz="1400" b="1" dirty="0">
                <a:solidFill>
                  <a:srgbClr val="FF0000"/>
                </a:solidFill>
                <a:latin typeface="Courier New" panose="02070309020205020404" pitchFamily="49" charset="0"/>
                <a:cs typeface="Courier New" panose="02070309020205020404" pitchFamily="49" charset="0"/>
              </a:endParaRPr>
            </a:p>
          </p:txBody>
        </p:sp>
        <p:sp>
          <p:nvSpPr>
            <p:cNvPr id="8" name="Textfeld 7"/>
            <p:cNvSpPr txBox="1"/>
            <p:nvPr/>
          </p:nvSpPr>
          <p:spPr>
            <a:xfrm>
              <a:off x="827584" y="2945676"/>
              <a:ext cx="7632848" cy="307777"/>
            </a:xfrm>
            <a:prstGeom prst="rect">
              <a:avLst/>
            </a:prstGeom>
            <a:solidFill>
              <a:srgbClr val="E0E0E0">
                <a:alpha val="0"/>
              </a:srgbClr>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mapping</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to</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age</a:t>
              </a:r>
              <a:endParaRPr lang="en-GB" sz="1400" b="1" dirty="0">
                <a:solidFill>
                  <a:srgbClr val="FF0000"/>
                </a:solidFill>
                <a:latin typeface="Courier New" panose="02070309020205020404" pitchFamily="49" charset="0"/>
                <a:cs typeface="Courier New" panose="02070309020205020404" pitchFamily="49" charset="0"/>
              </a:endParaRPr>
            </a:p>
          </p:txBody>
        </p:sp>
      </p:grpSp>
      <p:sp>
        <p:nvSpPr>
          <p:cNvPr id="10" name="Textfeld 9"/>
          <p:cNvSpPr txBox="1"/>
          <p:nvPr/>
        </p:nvSpPr>
        <p:spPr>
          <a:xfrm>
            <a:off x="827584" y="4301208"/>
            <a:ext cx="7632848" cy="307777"/>
          </a:xfrm>
          <a:prstGeom prst="rect">
            <a:avLst/>
          </a:prstGeom>
          <a:solidFill>
            <a:srgbClr val="E0E0E0"/>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setting</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timezone</a:t>
            </a:r>
            <a:endParaRPr lang="en-GB" sz="1400" b="1"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1969431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Agenda</a:t>
            </a:r>
            <a:endParaRPr lang="de-AT" dirty="0"/>
          </a:p>
        </p:txBody>
      </p:sp>
      <p:sp>
        <p:nvSpPr>
          <p:cNvPr id="3" name="Inhaltsplatzhalter 2"/>
          <p:cNvSpPr>
            <a:spLocks noGrp="1"/>
          </p:cNvSpPr>
          <p:nvPr>
            <p:ph idx="1"/>
          </p:nvPr>
        </p:nvSpPr>
        <p:spPr>
          <a:xfrm>
            <a:off x="457200" y="1340768"/>
            <a:ext cx="8229600" cy="4525963"/>
          </a:xfrm>
        </p:spPr>
        <p:txBody>
          <a:bodyPr/>
          <a:lstStyle/>
          <a:p>
            <a:r>
              <a:rPr lang="de-AT" dirty="0" smtClean="0"/>
              <a:t>Java Date &amp; Time API</a:t>
            </a:r>
          </a:p>
          <a:p>
            <a:pPr lvl="1"/>
            <a:r>
              <a:rPr lang="de-AT" dirty="0" smtClean="0"/>
              <a:t>Date Processing </a:t>
            </a:r>
            <a:r>
              <a:rPr lang="de-AT" dirty="0" err="1" smtClean="0"/>
              <a:t>before</a:t>
            </a:r>
            <a:r>
              <a:rPr lang="de-AT" dirty="0" smtClean="0"/>
              <a:t> JSR-310</a:t>
            </a:r>
          </a:p>
          <a:p>
            <a:pPr lvl="1"/>
            <a:r>
              <a:rPr lang="de-AT" dirty="0" err="1" smtClean="0">
                <a:solidFill>
                  <a:srgbClr val="FF0000"/>
                </a:solidFill>
              </a:rPr>
              <a:t>Overview</a:t>
            </a:r>
            <a:r>
              <a:rPr lang="de-AT" dirty="0" smtClean="0">
                <a:solidFill>
                  <a:srgbClr val="FF0000"/>
                </a:solidFill>
              </a:rPr>
              <a:t> on New </a:t>
            </a:r>
            <a:r>
              <a:rPr lang="de-AT" dirty="0" err="1" smtClean="0">
                <a:solidFill>
                  <a:srgbClr val="FF0000"/>
                </a:solidFill>
              </a:rPr>
              <a:t>Classes</a:t>
            </a:r>
            <a:endParaRPr lang="de-AT" dirty="0" smtClean="0">
              <a:solidFill>
                <a:srgbClr val="FF0000"/>
              </a:solidFill>
            </a:endParaRPr>
          </a:p>
        </p:txBody>
      </p:sp>
    </p:spTree>
    <p:extLst>
      <p:ext uri="{BB962C8B-B14F-4D97-AF65-F5344CB8AC3E}">
        <p14:creationId xmlns:p14="http://schemas.microsoft.com/office/powerpoint/2010/main" val="142786825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latin typeface="Courier New" panose="02070309020205020404" pitchFamily="49" charset="0"/>
                <a:cs typeface="Courier New" panose="02070309020205020404" pitchFamily="49" charset="0"/>
              </a:rPr>
              <a:t>java.time.Instant</a:t>
            </a:r>
            <a:endParaRPr lang="de-AT" dirty="0">
              <a:latin typeface="Courier New" panose="02070309020205020404" pitchFamily="49" charset="0"/>
              <a:cs typeface="Courier New" panose="02070309020205020404" pitchFamily="49" charset="0"/>
            </a:endParaRPr>
          </a:p>
        </p:txBody>
      </p:sp>
      <p:sp>
        <p:nvSpPr>
          <p:cNvPr id="3" name="Inhaltsplatzhalter 2"/>
          <p:cNvSpPr>
            <a:spLocks noGrp="1"/>
          </p:cNvSpPr>
          <p:nvPr>
            <p:ph idx="1"/>
          </p:nvPr>
        </p:nvSpPr>
        <p:spPr>
          <a:xfrm>
            <a:off x="457200" y="1268760"/>
            <a:ext cx="8229600" cy="4525963"/>
          </a:xfrm>
        </p:spPr>
        <p:txBody>
          <a:bodyPr/>
          <a:lstStyle/>
          <a:p>
            <a:r>
              <a:rPr lang="de-AT" sz="2400" dirty="0" err="1" smtClean="0"/>
              <a:t>Equivalent</a:t>
            </a:r>
            <a:r>
              <a:rPr lang="de-AT" sz="2400" dirty="0" smtClean="0"/>
              <a:t> </a:t>
            </a:r>
            <a:r>
              <a:rPr lang="de-AT" sz="2400" dirty="0" err="1" smtClean="0"/>
              <a:t>to</a:t>
            </a:r>
            <a:r>
              <a:rPr lang="de-AT" sz="2400" dirty="0" smtClean="0"/>
              <a:t> </a:t>
            </a:r>
            <a:r>
              <a:rPr lang="de-AT" sz="2400" dirty="0" err="1" smtClean="0"/>
              <a:t>class</a:t>
            </a:r>
            <a:r>
              <a:rPr lang="de-AT" sz="2400" dirty="0" smtClean="0"/>
              <a:t> </a:t>
            </a:r>
            <a:r>
              <a:rPr lang="de-AT" sz="2400" dirty="0" smtClean="0">
                <a:latin typeface="Courier New" panose="02070309020205020404" pitchFamily="49" charset="0"/>
                <a:cs typeface="Courier New" panose="02070309020205020404" pitchFamily="49" charset="0"/>
              </a:rPr>
              <a:t>Date</a:t>
            </a:r>
          </a:p>
          <a:p>
            <a:r>
              <a:rPr lang="de-AT" sz="2400" dirty="0" smtClean="0"/>
              <a:t>Nanos </a:t>
            </a:r>
            <a:r>
              <a:rPr lang="de-AT" sz="2400" dirty="0" err="1" smtClean="0"/>
              <a:t>since</a:t>
            </a:r>
            <a:r>
              <a:rPr lang="de-AT" sz="2400" dirty="0" smtClean="0"/>
              <a:t> 01.01.1970 00:00:00 </a:t>
            </a:r>
            <a:r>
              <a:rPr lang="de-AT" sz="2400" b="1" dirty="0" smtClean="0"/>
              <a:t>UTC</a:t>
            </a:r>
          </a:p>
          <a:p>
            <a:r>
              <a:rPr lang="de-AT" sz="2400" dirty="0" err="1" smtClean="0"/>
              <a:t>Represents</a:t>
            </a:r>
            <a:r>
              <a:rPr lang="de-AT" sz="2400" dirty="0" smtClean="0"/>
              <a:t> a </a:t>
            </a:r>
            <a:r>
              <a:rPr lang="de-AT" sz="2400" dirty="0" err="1" smtClean="0"/>
              <a:t>timestamp</a:t>
            </a:r>
            <a:r>
              <a:rPr lang="de-AT" sz="2400" dirty="0" smtClean="0"/>
              <a:t> in </a:t>
            </a:r>
            <a:r>
              <a:rPr lang="de-AT" sz="2400" dirty="0" err="1" smtClean="0"/>
              <a:t>timezone</a:t>
            </a:r>
            <a:r>
              <a:rPr lang="de-AT" sz="2400" dirty="0" smtClean="0"/>
              <a:t> UTC</a:t>
            </a:r>
          </a:p>
          <a:p>
            <a:r>
              <a:rPr lang="de-AT" sz="2400" dirty="0" err="1" smtClean="0"/>
              <a:t>Internally</a:t>
            </a:r>
            <a:r>
              <a:rPr lang="de-AT" sz="2400" dirty="0" smtClean="0"/>
              <a:t> </a:t>
            </a:r>
            <a:r>
              <a:rPr lang="de-AT" sz="2400" dirty="0" err="1" smtClean="0"/>
              <a:t>saved</a:t>
            </a:r>
            <a:r>
              <a:rPr lang="de-AT" sz="2400" dirty="0" smtClean="0"/>
              <a:t> </a:t>
            </a:r>
            <a:r>
              <a:rPr lang="de-AT" sz="2400" dirty="0" err="1" smtClean="0"/>
              <a:t>as</a:t>
            </a:r>
            <a:r>
              <a:rPr lang="de-AT" sz="2400" dirty="0" smtClean="0"/>
              <a:t> </a:t>
            </a:r>
            <a:r>
              <a:rPr lang="de-AT" sz="2400" dirty="0" err="1" smtClean="0"/>
              <a:t>seconds</a:t>
            </a:r>
            <a:r>
              <a:rPr lang="de-AT" sz="2400" dirty="0" smtClean="0"/>
              <a:t> (</a:t>
            </a:r>
            <a:r>
              <a:rPr lang="de-AT" sz="2400" dirty="0" err="1" smtClean="0">
                <a:latin typeface="Courier New" panose="02070309020205020404" pitchFamily="49" charset="0"/>
                <a:cs typeface="Courier New" panose="02070309020205020404" pitchFamily="49" charset="0"/>
              </a:rPr>
              <a:t>long</a:t>
            </a:r>
            <a:r>
              <a:rPr lang="de-AT" sz="2400" dirty="0" smtClean="0"/>
              <a:t>) + </a:t>
            </a:r>
            <a:r>
              <a:rPr lang="de-AT" sz="2400" dirty="0" err="1" smtClean="0"/>
              <a:t>nanos</a:t>
            </a:r>
            <a:r>
              <a:rPr lang="de-AT" sz="2400" dirty="0" smtClean="0"/>
              <a:t> (</a:t>
            </a:r>
            <a:r>
              <a:rPr lang="de-AT" sz="2400" dirty="0" err="1" smtClean="0">
                <a:latin typeface="Courier New" panose="02070309020205020404" pitchFamily="49" charset="0"/>
                <a:cs typeface="Courier New" panose="02070309020205020404" pitchFamily="49" charset="0"/>
              </a:rPr>
              <a:t>int</a:t>
            </a:r>
            <a:r>
              <a:rPr lang="de-AT" sz="2400" dirty="0" smtClean="0"/>
              <a:t>)</a:t>
            </a:r>
          </a:p>
        </p:txBody>
      </p:sp>
    </p:spTree>
    <p:extLst>
      <p:ext uri="{BB962C8B-B14F-4D97-AF65-F5344CB8AC3E}">
        <p14:creationId xmlns:p14="http://schemas.microsoft.com/office/powerpoint/2010/main" val="339484443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latin typeface="Courier New" panose="02070309020205020404" pitchFamily="49" charset="0"/>
                <a:cs typeface="Courier New" panose="02070309020205020404" pitchFamily="49" charset="0"/>
              </a:rPr>
              <a:t>java.time.Instant</a:t>
            </a:r>
            <a:endParaRPr lang="de-AT" dirty="0">
              <a:latin typeface="Courier New" panose="02070309020205020404" pitchFamily="49" charset="0"/>
              <a:cs typeface="Courier New" panose="02070309020205020404" pitchFamily="49" charset="0"/>
            </a:endParaRPr>
          </a:p>
        </p:txBody>
      </p:sp>
      <p:pic>
        <p:nvPicPr>
          <p:cNvPr id="7" name="Grafik 6"/>
          <p:cNvPicPr>
            <a:picLocks noChangeAspect="1"/>
          </p:cNvPicPr>
          <p:nvPr/>
        </p:nvPicPr>
        <p:blipFill>
          <a:blip r:embed="rId2"/>
          <a:stretch>
            <a:fillRect/>
          </a:stretch>
        </p:blipFill>
        <p:spPr>
          <a:xfrm>
            <a:off x="457200" y="1417638"/>
            <a:ext cx="8465840" cy="2963044"/>
          </a:xfrm>
          <a:prstGeom prst="rect">
            <a:avLst/>
          </a:prstGeom>
        </p:spPr>
      </p:pic>
      <p:grpSp>
        <p:nvGrpSpPr>
          <p:cNvPr id="4" name="Gruppieren 3"/>
          <p:cNvGrpSpPr/>
          <p:nvPr/>
        </p:nvGrpSpPr>
        <p:grpSpPr>
          <a:xfrm>
            <a:off x="472943" y="1844824"/>
            <a:ext cx="7920880" cy="307777"/>
            <a:chOff x="539552" y="2945676"/>
            <a:chExt cx="7920880" cy="307777"/>
          </a:xfrm>
        </p:grpSpPr>
        <p:sp>
          <p:nvSpPr>
            <p:cNvPr id="5" name="Textfeld 4"/>
            <p:cNvSpPr txBox="1"/>
            <p:nvPr/>
          </p:nvSpPr>
          <p:spPr>
            <a:xfrm>
              <a:off x="539552" y="3034494"/>
              <a:ext cx="7488832" cy="135272"/>
            </a:xfrm>
            <a:prstGeom prst="rect">
              <a:avLst/>
            </a:prstGeom>
            <a:solidFill>
              <a:srgbClr val="E0E0E0"/>
            </a:solidFill>
          </p:spPr>
          <p:txBody>
            <a:bodyPr wrap="square" rtlCol="0">
              <a:spAutoFit/>
            </a:bodyPr>
            <a:lstStyle/>
            <a:p>
              <a:endParaRPr lang="en-GB" sz="1400" b="1" dirty="0">
                <a:solidFill>
                  <a:srgbClr val="FF0000"/>
                </a:solidFill>
                <a:latin typeface="Courier New" panose="02070309020205020404" pitchFamily="49" charset="0"/>
                <a:cs typeface="Courier New" panose="02070309020205020404" pitchFamily="49" charset="0"/>
              </a:endParaRPr>
            </a:p>
          </p:txBody>
        </p:sp>
        <p:sp>
          <p:nvSpPr>
            <p:cNvPr id="6" name="Textfeld 5"/>
            <p:cNvSpPr txBox="1"/>
            <p:nvPr/>
          </p:nvSpPr>
          <p:spPr>
            <a:xfrm>
              <a:off x="827584" y="2945676"/>
              <a:ext cx="7632848" cy="307777"/>
            </a:xfrm>
            <a:prstGeom prst="rect">
              <a:avLst/>
            </a:prstGeom>
            <a:solidFill>
              <a:srgbClr val="E0E0E0">
                <a:alpha val="0"/>
              </a:srgbClr>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leaving</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now</a:t>
              </a:r>
              <a:r>
                <a:rPr lang="de-AT" sz="1400" b="1" dirty="0" smtClean="0">
                  <a:solidFill>
                    <a:srgbClr val="FF0000"/>
                  </a:solidFill>
                  <a:latin typeface="Courier New" panose="02070309020205020404" pitchFamily="49" charset="0"/>
                  <a:cs typeface="Courier New" panose="02070309020205020404" pitchFamily="49" charset="0"/>
                </a:rPr>
                <a:t>, 5 </a:t>
              </a:r>
              <a:r>
                <a:rPr lang="de-AT" sz="1400" b="1" dirty="0" err="1" smtClean="0">
                  <a:solidFill>
                    <a:srgbClr val="FF0000"/>
                  </a:solidFill>
                  <a:latin typeface="Courier New" panose="02070309020205020404" pitchFamily="49" charset="0"/>
                  <a:cs typeface="Courier New" panose="02070309020205020404" pitchFamily="49" charset="0"/>
                </a:rPr>
                <a:t>hours</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travel</a:t>
              </a:r>
              <a:r>
                <a:rPr lang="de-AT" sz="1400" b="1" dirty="0" smtClean="0">
                  <a:solidFill>
                    <a:srgbClr val="FF0000"/>
                  </a:solidFill>
                  <a:latin typeface="Courier New" panose="02070309020205020404" pitchFamily="49" charset="0"/>
                  <a:cs typeface="Courier New" panose="02070309020205020404" pitchFamily="49" charset="0"/>
                </a:rPr>
                <a:t> time</a:t>
              </a:r>
              <a:endParaRPr lang="en-GB" sz="1400" b="1" dirty="0">
                <a:solidFill>
                  <a:srgbClr val="FF0000"/>
                </a:solidFill>
                <a:latin typeface="Courier New" panose="02070309020205020404" pitchFamily="49" charset="0"/>
                <a:cs typeface="Courier New" panose="02070309020205020404" pitchFamily="49" charset="0"/>
              </a:endParaRPr>
            </a:p>
          </p:txBody>
        </p:sp>
      </p:grpSp>
      <p:grpSp>
        <p:nvGrpSpPr>
          <p:cNvPr id="8" name="Gruppieren 7"/>
          <p:cNvGrpSpPr/>
          <p:nvPr/>
        </p:nvGrpSpPr>
        <p:grpSpPr>
          <a:xfrm>
            <a:off x="457200" y="2564904"/>
            <a:ext cx="7920880" cy="307777"/>
            <a:chOff x="539552" y="2945676"/>
            <a:chExt cx="7920880" cy="307777"/>
          </a:xfrm>
        </p:grpSpPr>
        <p:sp>
          <p:nvSpPr>
            <p:cNvPr id="9" name="Textfeld 8"/>
            <p:cNvSpPr txBox="1"/>
            <p:nvPr/>
          </p:nvSpPr>
          <p:spPr>
            <a:xfrm>
              <a:off x="539552" y="3034494"/>
              <a:ext cx="7488832" cy="135272"/>
            </a:xfrm>
            <a:prstGeom prst="rect">
              <a:avLst/>
            </a:prstGeom>
            <a:solidFill>
              <a:srgbClr val="E0E0E0"/>
            </a:solidFill>
          </p:spPr>
          <p:txBody>
            <a:bodyPr wrap="square" rtlCol="0">
              <a:spAutoFit/>
            </a:bodyPr>
            <a:lstStyle/>
            <a:p>
              <a:endParaRPr lang="en-GB" sz="1400" b="1" dirty="0">
                <a:solidFill>
                  <a:srgbClr val="FF0000"/>
                </a:solidFill>
                <a:latin typeface="Courier New" panose="02070309020205020404" pitchFamily="49" charset="0"/>
                <a:cs typeface="Courier New" panose="02070309020205020404" pitchFamily="49" charset="0"/>
              </a:endParaRPr>
            </a:p>
          </p:txBody>
        </p:sp>
        <p:sp>
          <p:nvSpPr>
            <p:cNvPr id="10" name="Textfeld 9"/>
            <p:cNvSpPr txBox="1"/>
            <p:nvPr/>
          </p:nvSpPr>
          <p:spPr>
            <a:xfrm>
              <a:off x="827584" y="2945676"/>
              <a:ext cx="7632848" cy="307777"/>
            </a:xfrm>
            <a:prstGeom prst="rect">
              <a:avLst/>
            </a:prstGeom>
            <a:solidFill>
              <a:srgbClr val="E0E0E0">
                <a:alpha val="0"/>
              </a:srgbClr>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delay</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calculated</a:t>
              </a:r>
              <a:r>
                <a:rPr lang="de-AT" sz="1400" b="1" dirty="0" smtClean="0">
                  <a:solidFill>
                    <a:srgbClr val="FF0000"/>
                  </a:solidFill>
                  <a:latin typeface="Courier New" panose="02070309020205020404" pitchFamily="49" charset="0"/>
                  <a:cs typeface="Courier New" panose="02070309020205020404" pitchFamily="49" charset="0"/>
                </a:rPr>
                <a:t> 2 different </a:t>
              </a:r>
              <a:r>
                <a:rPr lang="de-AT" sz="1400" b="1" dirty="0" err="1" smtClean="0">
                  <a:solidFill>
                    <a:srgbClr val="FF0000"/>
                  </a:solidFill>
                  <a:latin typeface="Courier New" panose="02070309020205020404" pitchFamily="49" charset="0"/>
                  <a:cs typeface="Courier New" panose="02070309020205020404" pitchFamily="49" charset="0"/>
                </a:rPr>
                <a:t>ways</a:t>
              </a:r>
              <a:endParaRPr lang="en-GB" sz="1400" b="1" dirty="0">
                <a:solidFill>
                  <a:srgbClr val="FF0000"/>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257064687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latin typeface="Courier New" panose="02070309020205020404" pitchFamily="49" charset="0"/>
                <a:cs typeface="Courier New" panose="02070309020205020404" pitchFamily="49" charset="0"/>
              </a:rPr>
              <a:t>java.time.Instant</a:t>
            </a:r>
            <a:endParaRPr lang="de-AT" dirty="0">
              <a:latin typeface="Courier New" panose="02070309020205020404" pitchFamily="49" charset="0"/>
              <a:cs typeface="Courier New" panose="02070309020205020404" pitchFamily="49" charset="0"/>
            </a:endParaRPr>
          </a:p>
        </p:txBody>
      </p:sp>
      <p:pic>
        <p:nvPicPr>
          <p:cNvPr id="6" name="Grafik 5"/>
          <p:cNvPicPr>
            <a:picLocks noChangeAspect="1"/>
          </p:cNvPicPr>
          <p:nvPr/>
        </p:nvPicPr>
        <p:blipFill>
          <a:blip r:embed="rId2"/>
          <a:stretch>
            <a:fillRect/>
          </a:stretch>
        </p:blipFill>
        <p:spPr>
          <a:xfrm>
            <a:off x="471729" y="1268760"/>
            <a:ext cx="4028263" cy="1821749"/>
          </a:xfrm>
          <a:prstGeom prst="rect">
            <a:avLst/>
          </a:prstGeom>
        </p:spPr>
      </p:pic>
      <p:pic>
        <p:nvPicPr>
          <p:cNvPr id="7" name="Grafik 6"/>
          <p:cNvPicPr>
            <a:picLocks noChangeAspect="1"/>
          </p:cNvPicPr>
          <p:nvPr/>
        </p:nvPicPr>
        <p:blipFill>
          <a:blip r:embed="rId3"/>
          <a:stretch>
            <a:fillRect/>
          </a:stretch>
        </p:blipFill>
        <p:spPr>
          <a:xfrm>
            <a:off x="5447275" y="1196752"/>
            <a:ext cx="3229398" cy="3122767"/>
          </a:xfrm>
          <a:prstGeom prst="rect">
            <a:avLst/>
          </a:prstGeom>
        </p:spPr>
      </p:pic>
      <p:pic>
        <p:nvPicPr>
          <p:cNvPr id="8" name="Grafik 7"/>
          <p:cNvPicPr>
            <a:picLocks noChangeAspect="1"/>
          </p:cNvPicPr>
          <p:nvPr/>
        </p:nvPicPr>
        <p:blipFill>
          <a:blip r:embed="rId4"/>
          <a:stretch>
            <a:fillRect/>
          </a:stretch>
        </p:blipFill>
        <p:spPr>
          <a:xfrm>
            <a:off x="5652120" y="4653136"/>
            <a:ext cx="2381250" cy="1466850"/>
          </a:xfrm>
          <a:prstGeom prst="rect">
            <a:avLst/>
          </a:prstGeom>
        </p:spPr>
      </p:pic>
    </p:spTree>
    <p:extLst>
      <p:ext uri="{BB962C8B-B14F-4D97-AF65-F5344CB8AC3E}">
        <p14:creationId xmlns:p14="http://schemas.microsoft.com/office/powerpoint/2010/main" val="394176359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latin typeface="Courier New" panose="02070309020205020404" pitchFamily="49" charset="0"/>
                <a:cs typeface="Courier New" panose="02070309020205020404" pitchFamily="49" charset="0"/>
              </a:rPr>
              <a:t>java.time.Instant</a:t>
            </a:r>
            <a:endParaRPr lang="de-AT" dirty="0">
              <a:latin typeface="Courier New" panose="02070309020205020404" pitchFamily="49" charset="0"/>
              <a:cs typeface="Courier New" panose="02070309020205020404" pitchFamily="49" charset="0"/>
            </a:endParaRPr>
          </a:p>
        </p:txBody>
      </p:sp>
      <p:pic>
        <p:nvPicPr>
          <p:cNvPr id="3" name="Grafik 2"/>
          <p:cNvPicPr>
            <a:picLocks noChangeAspect="1"/>
          </p:cNvPicPr>
          <p:nvPr/>
        </p:nvPicPr>
        <p:blipFill>
          <a:blip r:embed="rId3"/>
          <a:stretch>
            <a:fillRect/>
          </a:stretch>
        </p:blipFill>
        <p:spPr>
          <a:xfrm>
            <a:off x="457200" y="1417638"/>
            <a:ext cx="8246013" cy="3379514"/>
          </a:xfrm>
          <a:prstGeom prst="rect">
            <a:avLst/>
          </a:prstGeom>
        </p:spPr>
      </p:pic>
      <p:pic>
        <p:nvPicPr>
          <p:cNvPr id="4" name="Grafik 3"/>
          <p:cNvPicPr>
            <a:picLocks noChangeAspect="1"/>
          </p:cNvPicPr>
          <p:nvPr/>
        </p:nvPicPr>
        <p:blipFill>
          <a:blip r:embed="rId4"/>
          <a:stretch>
            <a:fillRect/>
          </a:stretch>
        </p:blipFill>
        <p:spPr>
          <a:xfrm>
            <a:off x="457200" y="5046228"/>
            <a:ext cx="8229600" cy="936445"/>
          </a:xfrm>
          <a:prstGeom prst="rect">
            <a:avLst/>
          </a:prstGeom>
        </p:spPr>
      </p:pic>
      <p:grpSp>
        <p:nvGrpSpPr>
          <p:cNvPr id="5" name="Gruppieren 4"/>
          <p:cNvGrpSpPr/>
          <p:nvPr/>
        </p:nvGrpSpPr>
        <p:grpSpPr>
          <a:xfrm>
            <a:off x="539552" y="1825079"/>
            <a:ext cx="7920880" cy="307777"/>
            <a:chOff x="539552" y="2945676"/>
            <a:chExt cx="7920880" cy="307777"/>
          </a:xfrm>
        </p:grpSpPr>
        <p:sp>
          <p:nvSpPr>
            <p:cNvPr id="6" name="Textfeld 5"/>
            <p:cNvSpPr txBox="1"/>
            <p:nvPr/>
          </p:nvSpPr>
          <p:spPr>
            <a:xfrm>
              <a:off x="539552" y="3034494"/>
              <a:ext cx="7488832" cy="135272"/>
            </a:xfrm>
            <a:prstGeom prst="rect">
              <a:avLst/>
            </a:prstGeom>
            <a:solidFill>
              <a:srgbClr val="E0E0E0"/>
            </a:solidFill>
          </p:spPr>
          <p:txBody>
            <a:bodyPr wrap="square" rtlCol="0">
              <a:spAutoFit/>
            </a:bodyPr>
            <a:lstStyle/>
            <a:p>
              <a:endParaRPr lang="en-GB" sz="1400" b="1" dirty="0">
                <a:solidFill>
                  <a:srgbClr val="FF0000"/>
                </a:solidFill>
                <a:latin typeface="Courier New" panose="02070309020205020404" pitchFamily="49" charset="0"/>
                <a:cs typeface="Courier New" panose="02070309020205020404" pitchFamily="49" charset="0"/>
              </a:endParaRPr>
            </a:p>
          </p:txBody>
        </p:sp>
        <p:sp>
          <p:nvSpPr>
            <p:cNvPr id="7" name="Textfeld 6"/>
            <p:cNvSpPr txBox="1"/>
            <p:nvPr/>
          </p:nvSpPr>
          <p:spPr>
            <a:xfrm>
              <a:off x="827584" y="2945676"/>
              <a:ext cx="7632848" cy="307777"/>
            </a:xfrm>
            <a:prstGeom prst="rect">
              <a:avLst/>
            </a:prstGeom>
            <a:solidFill>
              <a:srgbClr val="E0E0E0">
                <a:alpha val="0"/>
              </a:srgbClr>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leaving</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now</a:t>
              </a:r>
              <a:r>
                <a:rPr lang="de-AT" sz="1400" b="1" dirty="0" smtClean="0">
                  <a:solidFill>
                    <a:srgbClr val="FF0000"/>
                  </a:solidFill>
                  <a:latin typeface="Courier New" panose="02070309020205020404" pitchFamily="49" charset="0"/>
                  <a:cs typeface="Courier New" panose="02070309020205020404" pitchFamily="49" charset="0"/>
                </a:rPr>
                <a:t>, 5 </a:t>
              </a:r>
              <a:r>
                <a:rPr lang="de-AT" sz="1400" b="1" dirty="0" err="1" smtClean="0">
                  <a:solidFill>
                    <a:srgbClr val="FF0000"/>
                  </a:solidFill>
                  <a:latin typeface="Courier New" panose="02070309020205020404" pitchFamily="49" charset="0"/>
                  <a:cs typeface="Courier New" panose="02070309020205020404" pitchFamily="49" charset="0"/>
                </a:rPr>
                <a:t>hours</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travel</a:t>
              </a:r>
              <a:r>
                <a:rPr lang="de-AT" sz="1400" b="1" dirty="0" smtClean="0">
                  <a:solidFill>
                    <a:srgbClr val="FF0000"/>
                  </a:solidFill>
                  <a:latin typeface="Courier New" panose="02070309020205020404" pitchFamily="49" charset="0"/>
                  <a:cs typeface="Courier New" panose="02070309020205020404" pitchFamily="49" charset="0"/>
                </a:rPr>
                <a:t> time</a:t>
              </a:r>
              <a:endParaRPr lang="en-GB" sz="1400" b="1" dirty="0">
                <a:solidFill>
                  <a:srgbClr val="FF0000"/>
                </a:solidFill>
                <a:latin typeface="Courier New" panose="02070309020205020404" pitchFamily="49" charset="0"/>
                <a:cs typeface="Courier New" panose="02070309020205020404" pitchFamily="49" charset="0"/>
              </a:endParaRPr>
            </a:p>
          </p:txBody>
        </p:sp>
      </p:grpSp>
      <p:grpSp>
        <p:nvGrpSpPr>
          <p:cNvPr id="8" name="Gruppieren 7"/>
          <p:cNvGrpSpPr/>
          <p:nvPr/>
        </p:nvGrpSpPr>
        <p:grpSpPr>
          <a:xfrm>
            <a:off x="539552" y="3049215"/>
            <a:ext cx="7920880" cy="307777"/>
            <a:chOff x="539552" y="2945676"/>
            <a:chExt cx="7920880" cy="307777"/>
          </a:xfrm>
        </p:grpSpPr>
        <p:sp>
          <p:nvSpPr>
            <p:cNvPr id="9" name="Textfeld 8"/>
            <p:cNvSpPr txBox="1"/>
            <p:nvPr/>
          </p:nvSpPr>
          <p:spPr>
            <a:xfrm>
              <a:off x="539552" y="3034494"/>
              <a:ext cx="7488832" cy="135272"/>
            </a:xfrm>
            <a:prstGeom prst="rect">
              <a:avLst/>
            </a:prstGeom>
            <a:solidFill>
              <a:srgbClr val="E0E0E0"/>
            </a:solidFill>
          </p:spPr>
          <p:txBody>
            <a:bodyPr wrap="square" rtlCol="0">
              <a:spAutoFit/>
            </a:bodyPr>
            <a:lstStyle/>
            <a:p>
              <a:endParaRPr lang="en-GB" sz="1400" b="1" dirty="0">
                <a:solidFill>
                  <a:srgbClr val="FF0000"/>
                </a:solidFill>
                <a:latin typeface="Courier New" panose="02070309020205020404" pitchFamily="49" charset="0"/>
                <a:cs typeface="Courier New" panose="02070309020205020404" pitchFamily="49" charset="0"/>
              </a:endParaRPr>
            </a:p>
          </p:txBody>
        </p:sp>
        <p:sp>
          <p:nvSpPr>
            <p:cNvPr id="10" name="Textfeld 9"/>
            <p:cNvSpPr txBox="1"/>
            <p:nvPr/>
          </p:nvSpPr>
          <p:spPr>
            <a:xfrm>
              <a:off x="827584" y="2945676"/>
              <a:ext cx="7632848" cy="307777"/>
            </a:xfrm>
            <a:prstGeom prst="rect">
              <a:avLst/>
            </a:prstGeom>
            <a:solidFill>
              <a:srgbClr val="E0E0E0">
                <a:alpha val="0"/>
              </a:srgbClr>
            </a:solidFill>
          </p:spPr>
          <p:txBody>
            <a:bodyPr wrap="square" rtlCol="0">
              <a:spAutoFit/>
            </a:bodyPr>
            <a:lstStyle/>
            <a:p>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calculating</a:t>
              </a:r>
              <a:r>
                <a:rPr lang="de-AT" sz="1400" b="1" dirty="0" smtClean="0">
                  <a:solidFill>
                    <a:srgbClr val="FF0000"/>
                  </a:solidFill>
                  <a:latin typeface="Courier New" panose="02070309020205020404" pitchFamily="49" charset="0"/>
                  <a:cs typeface="Courier New" panose="02070309020205020404" pitchFamily="49" charset="0"/>
                </a:rPr>
                <a:t> </a:t>
              </a:r>
              <a:r>
                <a:rPr lang="de-AT" sz="1400" b="1" dirty="0" err="1" smtClean="0">
                  <a:solidFill>
                    <a:srgbClr val="FF0000"/>
                  </a:solidFill>
                  <a:latin typeface="Courier New" panose="02070309020205020404" pitchFamily="49" charset="0"/>
                  <a:cs typeface="Courier New" panose="02070309020205020404" pitchFamily="49" charset="0"/>
                </a:rPr>
                <a:t>difference</a:t>
              </a:r>
              <a:endParaRPr lang="en-GB" sz="1400" b="1" dirty="0">
                <a:solidFill>
                  <a:srgbClr val="FF0000"/>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58149091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sz="2400" dirty="0" err="1">
                <a:latin typeface="Courier New" panose="02070309020205020404" pitchFamily="49" charset="0"/>
                <a:cs typeface="Courier New" panose="02070309020205020404" pitchFamily="49" charset="0"/>
              </a:rPr>
              <a:t>java.time.LocalDate</a:t>
            </a:r>
            <a:r>
              <a:rPr lang="de-AT" sz="2400" dirty="0">
                <a:latin typeface="Courier New" panose="02070309020205020404" pitchFamily="49" charset="0"/>
                <a:cs typeface="Courier New" panose="02070309020205020404" pitchFamily="49" charset="0"/>
              </a:rPr>
              <a:t/>
            </a:r>
            <a:br>
              <a:rPr lang="de-AT" sz="2400" dirty="0">
                <a:latin typeface="Courier New" panose="02070309020205020404" pitchFamily="49" charset="0"/>
                <a:cs typeface="Courier New" panose="02070309020205020404" pitchFamily="49" charset="0"/>
              </a:rPr>
            </a:br>
            <a:r>
              <a:rPr lang="de-AT" sz="2400" dirty="0" err="1">
                <a:latin typeface="Courier New" panose="02070309020205020404" pitchFamily="49" charset="0"/>
                <a:cs typeface="Courier New" panose="02070309020205020404" pitchFamily="49" charset="0"/>
              </a:rPr>
              <a:t>java.time.LocalTime</a:t>
            </a:r>
            <a:r>
              <a:rPr lang="de-AT" sz="2400" dirty="0">
                <a:latin typeface="Courier New" panose="02070309020205020404" pitchFamily="49" charset="0"/>
                <a:cs typeface="Courier New" panose="02070309020205020404" pitchFamily="49" charset="0"/>
              </a:rPr>
              <a:t/>
            </a:r>
            <a:br>
              <a:rPr lang="de-AT" sz="2400" dirty="0">
                <a:latin typeface="Courier New" panose="02070309020205020404" pitchFamily="49" charset="0"/>
                <a:cs typeface="Courier New" panose="02070309020205020404" pitchFamily="49" charset="0"/>
              </a:rPr>
            </a:br>
            <a:r>
              <a:rPr lang="de-AT" sz="2400" dirty="0" err="1">
                <a:latin typeface="Courier New" panose="02070309020205020404" pitchFamily="49" charset="0"/>
                <a:cs typeface="Courier New" panose="02070309020205020404" pitchFamily="49" charset="0"/>
              </a:rPr>
              <a:t>java.time.LocalDateTime</a:t>
            </a:r>
            <a:endParaRPr lang="de-AT" sz="2400" dirty="0"/>
          </a:p>
        </p:txBody>
      </p:sp>
      <p:sp>
        <p:nvSpPr>
          <p:cNvPr id="3" name="Inhaltsplatzhalter 2"/>
          <p:cNvSpPr>
            <a:spLocks noGrp="1"/>
          </p:cNvSpPr>
          <p:nvPr>
            <p:ph idx="1"/>
          </p:nvPr>
        </p:nvSpPr>
        <p:spPr>
          <a:xfrm>
            <a:off x="323528" y="1600200"/>
            <a:ext cx="8568952" cy="4493096"/>
          </a:xfrm>
          <a:solidFill>
            <a:schemeClr val="bg1"/>
          </a:solidFill>
        </p:spPr>
        <p:txBody>
          <a:bodyPr/>
          <a:lstStyle/>
          <a:p>
            <a:r>
              <a:rPr lang="de-AT" sz="2400" dirty="0" err="1" smtClean="0">
                <a:latin typeface="Courier New" panose="02070309020205020404" pitchFamily="49" charset="0"/>
                <a:cs typeface="Courier New" panose="02070309020205020404" pitchFamily="49" charset="0"/>
              </a:rPr>
              <a:t>LocalDate</a:t>
            </a:r>
            <a:r>
              <a:rPr lang="de-AT" sz="2400" dirty="0" smtClean="0"/>
              <a:t> … </a:t>
            </a:r>
            <a:r>
              <a:rPr lang="de-AT" sz="2400" dirty="0" err="1"/>
              <a:t>d</a:t>
            </a:r>
            <a:r>
              <a:rPr lang="de-AT" sz="2400" dirty="0" err="1" smtClean="0"/>
              <a:t>ate</a:t>
            </a:r>
            <a:r>
              <a:rPr lang="de-AT" sz="2400" dirty="0" smtClean="0"/>
              <a:t> </a:t>
            </a:r>
            <a:r>
              <a:rPr lang="de-AT" sz="2400" dirty="0" err="1" smtClean="0"/>
              <a:t>without</a:t>
            </a:r>
            <a:r>
              <a:rPr lang="de-AT" sz="2400" dirty="0" smtClean="0"/>
              <a:t> time</a:t>
            </a:r>
          </a:p>
          <a:p>
            <a:r>
              <a:rPr lang="de-AT" sz="2400" dirty="0" err="1" smtClean="0">
                <a:latin typeface="Courier New" panose="02070309020205020404" pitchFamily="49" charset="0"/>
                <a:cs typeface="Courier New" panose="02070309020205020404" pitchFamily="49" charset="0"/>
              </a:rPr>
              <a:t>LocalTime</a:t>
            </a:r>
            <a:r>
              <a:rPr lang="de-AT" sz="2400" dirty="0" smtClean="0"/>
              <a:t> … </a:t>
            </a:r>
            <a:r>
              <a:rPr lang="de-AT" sz="2400" dirty="0"/>
              <a:t>t</a:t>
            </a:r>
            <a:r>
              <a:rPr lang="de-AT" sz="2400" dirty="0" smtClean="0"/>
              <a:t>ime </a:t>
            </a:r>
            <a:r>
              <a:rPr lang="de-AT" sz="2400" dirty="0" err="1" smtClean="0"/>
              <a:t>without</a:t>
            </a:r>
            <a:r>
              <a:rPr lang="de-AT" sz="2400" dirty="0" smtClean="0"/>
              <a:t> </a:t>
            </a:r>
            <a:r>
              <a:rPr lang="de-AT" sz="2400" dirty="0" err="1" smtClean="0"/>
              <a:t>date</a:t>
            </a:r>
            <a:endParaRPr lang="de-AT" sz="2400" dirty="0" smtClean="0"/>
          </a:p>
          <a:p>
            <a:r>
              <a:rPr lang="de-AT" sz="2400" dirty="0" err="1" smtClean="0">
                <a:latin typeface="Courier New" panose="02070309020205020404" pitchFamily="49" charset="0"/>
                <a:cs typeface="Courier New" panose="02070309020205020404" pitchFamily="49" charset="0"/>
              </a:rPr>
              <a:t>LocalDateTime</a:t>
            </a:r>
            <a:r>
              <a:rPr lang="de-AT" sz="2400" dirty="0" smtClean="0"/>
              <a:t> … </a:t>
            </a:r>
            <a:r>
              <a:rPr lang="de-AT" sz="2400" dirty="0" err="1" smtClean="0"/>
              <a:t>date</a:t>
            </a:r>
            <a:r>
              <a:rPr lang="de-AT" sz="2400" dirty="0" smtClean="0"/>
              <a:t> </a:t>
            </a:r>
            <a:r>
              <a:rPr lang="de-AT" sz="2400" dirty="0" err="1" smtClean="0"/>
              <a:t>and</a:t>
            </a:r>
            <a:r>
              <a:rPr lang="de-AT" sz="2400" dirty="0" smtClean="0"/>
              <a:t> time</a:t>
            </a:r>
          </a:p>
          <a:p>
            <a:r>
              <a:rPr lang="de-AT" sz="2400" dirty="0" err="1" smtClean="0">
                <a:latin typeface="Courier New" panose="02070309020205020404" pitchFamily="49" charset="0"/>
                <a:cs typeface="Courier New" panose="02070309020205020404" pitchFamily="49" charset="0"/>
              </a:rPr>
              <a:t>LocalDateTime.now</a:t>
            </a:r>
            <a:r>
              <a:rPr lang="de-AT" sz="2400" dirty="0" smtClean="0">
                <a:latin typeface="Courier New" panose="02070309020205020404" pitchFamily="49" charset="0"/>
                <a:cs typeface="Courier New" panose="02070309020205020404" pitchFamily="49" charset="0"/>
              </a:rPr>
              <a:t>()</a:t>
            </a:r>
            <a:r>
              <a:rPr lang="de-AT" sz="2400" dirty="0" smtClean="0"/>
              <a:t> </a:t>
            </a:r>
            <a:r>
              <a:rPr lang="de-AT" sz="2400" dirty="0" err="1" smtClean="0"/>
              <a:t>is</a:t>
            </a:r>
            <a:r>
              <a:rPr lang="de-AT" sz="2400" dirty="0" smtClean="0"/>
              <a:t> </a:t>
            </a:r>
            <a:r>
              <a:rPr lang="de-AT" sz="2400" dirty="0" err="1" smtClean="0"/>
              <a:t>the</a:t>
            </a:r>
            <a:r>
              <a:rPr lang="de-AT" sz="2400" dirty="0" smtClean="0"/>
              <a:t> time in </a:t>
            </a:r>
            <a:r>
              <a:rPr lang="de-AT" sz="2400" dirty="0" err="1" smtClean="0"/>
              <a:t>the</a:t>
            </a:r>
            <a:r>
              <a:rPr lang="de-AT" sz="2400" dirty="0" smtClean="0"/>
              <a:t> </a:t>
            </a:r>
            <a:r>
              <a:rPr lang="de-AT" sz="2400" dirty="0" err="1" smtClean="0"/>
              <a:t>machine's</a:t>
            </a:r>
            <a:r>
              <a:rPr lang="de-AT" sz="2400" dirty="0" smtClean="0"/>
              <a:t> </a:t>
            </a:r>
            <a:r>
              <a:rPr lang="de-AT" sz="2400" dirty="0" err="1" smtClean="0"/>
              <a:t>timezone</a:t>
            </a:r>
            <a:endParaRPr lang="de-AT" sz="2400" dirty="0" smtClean="0"/>
          </a:p>
          <a:p>
            <a:r>
              <a:rPr lang="de-AT" sz="2400" dirty="0" err="1"/>
              <a:t>T</a:t>
            </a:r>
            <a:r>
              <a:rPr lang="de-AT" sz="2400" dirty="0" err="1" smtClean="0"/>
              <a:t>imezone</a:t>
            </a:r>
            <a:r>
              <a:rPr lang="de-AT" sz="2400" dirty="0" smtClean="0"/>
              <a:t> </a:t>
            </a:r>
            <a:r>
              <a:rPr lang="de-AT" sz="2400" dirty="0" err="1" smtClean="0"/>
              <a:t>is</a:t>
            </a:r>
            <a:r>
              <a:rPr lang="de-AT" sz="2400" dirty="0" smtClean="0"/>
              <a:t> not </a:t>
            </a:r>
            <a:r>
              <a:rPr lang="de-AT" sz="2400" dirty="0" err="1" smtClean="0"/>
              <a:t>stored</a:t>
            </a:r>
            <a:r>
              <a:rPr lang="de-AT" sz="2400" dirty="0" smtClean="0"/>
              <a:t> in </a:t>
            </a:r>
            <a:r>
              <a:rPr lang="de-AT" sz="2400" dirty="0" err="1" smtClean="0"/>
              <a:t>the</a:t>
            </a:r>
            <a:r>
              <a:rPr lang="de-AT" sz="2400" dirty="0" smtClean="0"/>
              <a:t> </a:t>
            </a:r>
            <a:r>
              <a:rPr lang="de-AT" sz="2400" dirty="0" err="1" smtClean="0"/>
              <a:t>object</a:t>
            </a:r>
            <a:endParaRPr lang="de-AT" sz="2400" dirty="0" smtClean="0"/>
          </a:p>
          <a:p>
            <a:r>
              <a:rPr lang="de-AT" sz="2400" dirty="0" err="1" smtClean="0"/>
              <a:t>To</a:t>
            </a:r>
            <a:r>
              <a:rPr lang="de-AT" sz="2400" dirty="0" smtClean="0"/>
              <a:t> </a:t>
            </a:r>
            <a:r>
              <a:rPr lang="de-AT" sz="2400" dirty="0" err="1" smtClean="0"/>
              <a:t>convert</a:t>
            </a:r>
            <a:r>
              <a:rPr lang="de-AT" sz="2400" dirty="0" smtClean="0"/>
              <a:t> </a:t>
            </a:r>
            <a:r>
              <a:rPr lang="de-AT" sz="2400" dirty="0" err="1" smtClean="0">
                <a:latin typeface="Courier New" panose="02070309020205020404" pitchFamily="49" charset="0"/>
                <a:cs typeface="Courier New" panose="02070309020205020404" pitchFamily="49" charset="0"/>
              </a:rPr>
              <a:t>LocalDateTime</a:t>
            </a:r>
            <a:r>
              <a:rPr lang="de-AT" sz="2400" dirty="0" smtClean="0"/>
              <a:t> </a:t>
            </a:r>
            <a:r>
              <a:rPr lang="de-AT" sz="2400" dirty="0" err="1" smtClean="0"/>
              <a:t>to</a:t>
            </a:r>
            <a:r>
              <a:rPr lang="de-AT" sz="2400" dirty="0" smtClean="0"/>
              <a:t> </a:t>
            </a:r>
            <a:r>
              <a:rPr lang="de-AT" sz="2400" dirty="0" smtClean="0">
                <a:latin typeface="Courier New" panose="02070309020205020404" pitchFamily="49" charset="0"/>
                <a:cs typeface="Courier New" panose="02070309020205020404" pitchFamily="49" charset="0"/>
              </a:rPr>
              <a:t>Instant</a:t>
            </a:r>
            <a:r>
              <a:rPr lang="de-AT" sz="2400" dirty="0" smtClean="0"/>
              <a:t> </a:t>
            </a:r>
            <a:r>
              <a:rPr lang="de-AT" sz="2400" dirty="0" err="1" smtClean="0"/>
              <a:t>you</a:t>
            </a:r>
            <a:r>
              <a:rPr lang="de-AT" sz="2400" dirty="0" smtClean="0"/>
              <a:t> </a:t>
            </a:r>
            <a:r>
              <a:rPr lang="de-AT" sz="2400" dirty="0" err="1" smtClean="0"/>
              <a:t>have</a:t>
            </a:r>
            <a:r>
              <a:rPr lang="de-AT" sz="2400" dirty="0" smtClean="0"/>
              <a:t> </a:t>
            </a:r>
            <a:r>
              <a:rPr lang="de-AT" sz="2400" dirty="0" err="1" smtClean="0"/>
              <a:t>to</a:t>
            </a:r>
            <a:r>
              <a:rPr lang="de-AT" sz="2400" dirty="0" smtClean="0"/>
              <a:t> pass a </a:t>
            </a:r>
            <a:r>
              <a:rPr lang="de-AT" sz="2400" dirty="0" err="1" smtClean="0"/>
              <a:t>timezone</a:t>
            </a:r>
            <a:r>
              <a:rPr lang="de-AT" sz="2400" dirty="0" smtClean="0"/>
              <a:t> </a:t>
            </a:r>
            <a:r>
              <a:rPr lang="de-AT" sz="2400" dirty="0" err="1" smtClean="0"/>
              <a:t>as</a:t>
            </a:r>
            <a:r>
              <a:rPr lang="de-AT" sz="2400" dirty="0" smtClean="0"/>
              <a:t> a </a:t>
            </a:r>
            <a:r>
              <a:rPr lang="de-AT" sz="2400" dirty="0" err="1" smtClean="0"/>
              <a:t>parameter</a:t>
            </a:r>
            <a:endParaRPr lang="de-AT" sz="2400" dirty="0"/>
          </a:p>
        </p:txBody>
      </p:sp>
    </p:spTree>
    <p:extLst>
      <p:ext uri="{BB962C8B-B14F-4D97-AF65-F5344CB8AC3E}">
        <p14:creationId xmlns:p14="http://schemas.microsoft.com/office/powerpoint/2010/main" val="2835590650"/>
      </p:ext>
    </p:extLst>
  </p:cSld>
  <p:clrMapOvr>
    <a:masterClrMapping/>
  </p:clrMapOvr>
  <p:timing>
    <p:tnLst>
      <p:par>
        <p:cTn id="1" dur="indefinite" restart="never" nodeType="tmRoot"/>
      </p:par>
    </p:tnLst>
  </p:timing>
</p:sld>
</file>

<file path=ppt/theme/theme1.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alpha val="21961"/>
          </a:srgb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tailEnd type="triangle"/>
        </a:ln>
      </a:spPr>
      <a:bodyPr/>
      <a:lstStyle/>
      <a:style>
        <a:lnRef idx="2">
          <a:schemeClr val="accent2"/>
        </a:lnRef>
        <a:fillRef idx="0">
          <a:schemeClr val="accent2"/>
        </a:fillRef>
        <a:effectRef idx="1">
          <a:schemeClr val="accent2"/>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2869</Words>
  <Application>Microsoft Office PowerPoint</Application>
  <PresentationFormat>Bildschirmpräsentation (4:3)</PresentationFormat>
  <Paragraphs>604</Paragraphs>
  <Slides>167</Slides>
  <Notes>8</Notes>
  <HiddenSlides>0</HiddenSlides>
  <MMClips>0</MMClips>
  <ScaleCrop>false</ScaleCrop>
  <HeadingPairs>
    <vt:vector size="4" baseType="variant">
      <vt:variant>
        <vt:lpstr>Design</vt:lpstr>
      </vt:variant>
      <vt:variant>
        <vt:i4>1</vt:i4>
      </vt:variant>
      <vt:variant>
        <vt:lpstr>Folientitel</vt:lpstr>
      </vt:variant>
      <vt:variant>
        <vt:i4>167</vt:i4>
      </vt:variant>
    </vt:vector>
  </HeadingPairs>
  <TitlesOfParts>
    <vt:vector size="168" baseType="lpstr">
      <vt:lpstr>Larissa</vt:lpstr>
      <vt:lpstr>Java 8 New Features</vt:lpstr>
      <vt:lpstr>Agenda</vt:lpstr>
      <vt:lpstr>Agenda</vt:lpstr>
      <vt:lpstr>Agenda</vt:lpstr>
      <vt:lpstr>Agenda</vt:lpstr>
      <vt:lpstr>Agenda</vt:lpstr>
      <vt:lpstr>Exercise 1</vt:lpstr>
      <vt:lpstr>Agenda</vt:lpstr>
      <vt:lpstr>Example Sorting</vt:lpstr>
      <vt:lpstr>Introduction to Lambdas</vt:lpstr>
      <vt:lpstr>Introduction to Lambdas</vt:lpstr>
      <vt:lpstr>Functional Interfaces / SAM Types</vt:lpstr>
      <vt:lpstr>Functional Interfaces / SAM Types</vt:lpstr>
      <vt:lpstr>Functional Interfaces / SAM Types</vt:lpstr>
      <vt:lpstr>Functional Interfaces / SAM Types</vt:lpstr>
      <vt:lpstr>Functional Interfaces / SAM Types</vt:lpstr>
      <vt:lpstr>Functional Interfaces / SAM Types</vt:lpstr>
      <vt:lpstr>Functional Interfaces / SAM Types</vt:lpstr>
      <vt:lpstr>Functional Interfaces / SAM Types</vt:lpstr>
      <vt:lpstr>Functional Interfaces / SAM Types</vt:lpstr>
      <vt:lpstr>Functional Interfaces / SAM Types</vt:lpstr>
      <vt:lpstr>Predefined Functional Interfaces</vt:lpstr>
      <vt:lpstr>Exercise 2</vt:lpstr>
      <vt:lpstr>Agenda</vt:lpstr>
      <vt:lpstr>Default Methods in Interfaces</vt:lpstr>
      <vt:lpstr>Default Methods in Interfaces</vt:lpstr>
      <vt:lpstr>Default Methods in Interfaces</vt:lpstr>
      <vt:lpstr>Static Methods in Interfaces</vt:lpstr>
      <vt:lpstr>Exercise 3</vt:lpstr>
      <vt:lpstr>Exercise 4</vt:lpstr>
      <vt:lpstr>Agenda</vt:lpstr>
      <vt:lpstr>Method References</vt:lpstr>
      <vt:lpstr>Method References</vt:lpstr>
      <vt:lpstr>Exercise 5</vt:lpstr>
      <vt:lpstr>Agenda</vt:lpstr>
      <vt:lpstr>External vs. Internal Iteration</vt:lpstr>
      <vt:lpstr>Internal Iteration in JDK 1.8</vt:lpstr>
      <vt:lpstr>External vs. Internal Iteration</vt:lpstr>
      <vt:lpstr>External vs. Internal Iteration</vt:lpstr>
      <vt:lpstr>External vs. Internal Iteration</vt:lpstr>
      <vt:lpstr>Exercise 6</vt:lpstr>
      <vt:lpstr>Agenda</vt:lpstr>
      <vt:lpstr>Interface Predicate&lt;T&gt;</vt:lpstr>
      <vt:lpstr>Interface Predicate&lt;T&gt;</vt:lpstr>
      <vt:lpstr>Interface Predicate&lt;T&gt;</vt:lpstr>
      <vt:lpstr>removeIf Method in Collection</vt:lpstr>
      <vt:lpstr>Interface Function&lt;T,R&gt; and UnaryOperator&lt;T&gt;</vt:lpstr>
      <vt:lpstr>Interface Function&lt;T,R&gt; and UnaryOperator&lt;T&gt;</vt:lpstr>
      <vt:lpstr>replaceAll Method in List</vt:lpstr>
      <vt:lpstr>Exercise 7</vt:lpstr>
      <vt:lpstr>Agenda</vt:lpstr>
      <vt:lpstr>Streams</vt:lpstr>
      <vt:lpstr>Construction of Streams</vt:lpstr>
      <vt:lpstr>Construction of Streams</vt:lpstr>
      <vt:lpstr>Infinite Streams</vt:lpstr>
      <vt:lpstr>PowerPoint-Präsentation</vt:lpstr>
      <vt:lpstr>PowerPoint-Präsentation</vt:lpstr>
      <vt:lpstr>PowerPoint-Präsentation</vt:lpstr>
      <vt:lpstr>PowerPoint-Präsentation</vt:lpstr>
      <vt:lpstr>PowerPoint-Präsentation</vt:lpstr>
      <vt:lpstr>filter</vt:lpstr>
      <vt:lpstr>map</vt:lpstr>
      <vt:lpstr>flatMap</vt:lpstr>
      <vt:lpstr>PowerPoint-Präsentation</vt:lpstr>
      <vt:lpstr>peek</vt:lpstr>
      <vt:lpstr>peek</vt:lpstr>
      <vt:lpstr>distinct and sorted</vt:lpstr>
      <vt:lpstr>distinct and sorted</vt:lpstr>
      <vt:lpstr>limit and skip</vt:lpstr>
      <vt:lpstr>forEach</vt:lpstr>
      <vt:lpstr>toArray</vt:lpstr>
      <vt:lpstr>count,sum,min,max,average</vt:lpstr>
      <vt:lpstr>allMatch, anyMatch, noneMatch</vt:lpstr>
      <vt:lpstr>findFirst, findAny</vt:lpstr>
      <vt:lpstr>anyMatch, findFirst</vt:lpstr>
      <vt:lpstr>Collectors: joining, groupingBy, partitioningBy</vt:lpstr>
      <vt:lpstr>Collectors: joining, groupingBy, partitioningBy</vt:lpstr>
      <vt:lpstr>Parallel Processing of Stream</vt:lpstr>
      <vt:lpstr>Exercise 8</vt:lpstr>
      <vt:lpstr>Exercise 9</vt:lpstr>
      <vt:lpstr>Agenda</vt:lpstr>
      <vt:lpstr>Filter-Map-Reduce</vt:lpstr>
      <vt:lpstr>Filter-Map-Reduce</vt:lpstr>
      <vt:lpstr>Filter-Map-Reduce</vt:lpstr>
      <vt:lpstr>Filter-Map-Reduce</vt:lpstr>
      <vt:lpstr>Filter-Map-Reduce</vt:lpstr>
      <vt:lpstr>Exercise 10</vt:lpstr>
      <vt:lpstr>Agenda</vt:lpstr>
      <vt:lpstr>Imperative Programming Using Streams</vt:lpstr>
      <vt:lpstr>Agenda</vt:lpstr>
      <vt:lpstr>Legacy Date Processing</vt:lpstr>
      <vt:lpstr>Legacy Date Processing</vt:lpstr>
      <vt:lpstr>Legacy Date Processing</vt:lpstr>
      <vt:lpstr>Agenda</vt:lpstr>
      <vt:lpstr>java.time.Instant</vt:lpstr>
      <vt:lpstr>java.time.Instant</vt:lpstr>
      <vt:lpstr>java.time.Instant</vt:lpstr>
      <vt:lpstr>java.time.Instant</vt:lpstr>
      <vt:lpstr>java.time.LocalDate java.time.LocalTime java.time.LocalDateTime</vt:lpstr>
      <vt:lpstr>java.time.LocalDate java.time.LocalTime java.time.LocalDateTime</vt:lpstr>
      <vt:lpstr>java.time.LocalDate java.time.LocalTime java.time.LocalDateTime</vt:lpstr>
      <vt:lpstr>PowerPoint-Präsentation</vt:lpstr>
      <vt:lpstr>java.time.DayOfWeek java.time.Month</vt:lpstr>
      <vt:lpstr>java.time.DayOfWeek java.time.Month</vt:lpstr>
      <vt:lpstr>java.time.YearMonth java.time.MonthDay java.time.Year</vt:lpstr>
      <vt:lpstr>java.time.YearMonth java.time.MonthDay java.time.Year</vt:lpstr>
      <vt:lpstr>java.time.YearMonth java.time.MonthDay java.time.Year</vt:lpstr>
      <vt:lpstr>java.time.Duration</vt:lpstr>
      <vt:lpstr>java.time.Duration</vt:lpstr>
      <vt:lpstr>java.time.Duration</vt:lpstr>
      <vt:lpstr>java.time.Period</vt:lpstr>
      <vt:lpstr>java.time.Period</vt:lpstr>
      <vt:lpstr>java.time.Period</vt:lpstr>
      <vt:lpstr>java.time.ZonedDateTime</vt:lpstr>
      <vt:lpstr>java.time.ZonedDateTime</vt:lpstr>
      <vt:lpstr>java.time.DateTimeFormatter</vt:lpstr>
      <vt:lpstr>java.time.DateTimeFormatter</vt:lpstr>
      <vt:lpstr>java.time.DateTimeFormatter</vt:lpstr>
      <vt:lpstr>PowerPoint-Präsentation</vt:lpstr>
      <vt:lpstr>Interoperability</vt:lpstr>
      <vt:lpstr>Interoperability</vt:lpstr>
      <vt:lpstr>Exercise 11</vt:lpstr>
      <vt:lpstr>Exercise 11</vt:lpstr>
      <vt:lpstr>Agenda</vt:lpstr>
      <vt:lpstr>Extensions of Comparator&lt;T&gt;</vt:lpstr>
      <vt:lpstr>Extensions of Comparator&lt;T&gt;</vt:lpstr>
      <vt:lpstr>Extensions of Comparator&lt;T&gt;</vt:lpstr>
      <vt:lpstr>Extensions of Comparator&lt;T&gt;</vt:lpstr>
      <vt:lpstr>Extensions of Comparator&lt;T&gt;</vt:lpstr>
      <vt:lpstr>Agenda</vt:lpstr>
      <vt:lpstr>Optional&lt;T&gt;</vt:lpstr>
      <vt:lpstr>Optional&lt;T&gt;</vt:lpstr>
      <vt:lpstr>Optional&lt;T&gt;</vt:lpstr>
      <vt:lpstr>Optional&lt;T&gt;</vt:lpstr>
      <vt:lpstr>Agenda</vt:lpstr>
      <vt:lpstr>Parallel Operations on Arrays</vt:lpstr>
      <vt:lpstr>Parallel Operations on Arrays</vt:lpstr>
      <vt:lpstr>Parallel Operations on Arrays</vt:lpstr>
      <vt:lpstr>Agenda</vt:lpstr>
      <vt:lpstr>Extensions on Map&lt;K,V&gt;</vt:lpstr>
      <vt:lpstr>Extensions on Map&lt;K,V&gt;</vt:lpstr>
      <vt:lpstr>Extensions on Map&lt;K,V&gt;</vt:lpstr>
      <vt:lpstr>Extensions on Map&lt;K,V&gt;</vt:lpstr>
      <vt:lpstr>Agenda</vt:lpstr>
      <vt:lpstr>Extensions of NIO and class Files</vt:lpstr>
      <vt:lpstr>Agenda</vt:lpstr>
      <vt:lpstr>PowerPoint-Präsentation</vt:lpstr>
      <vt:lpstr>CompletableFuture&lt;T&gt;</vt:lpstr>
      <vt:lpstr>CompletableFuture&lt;T&gt;</vt:lpstr>
      <vt:lpstr>Agenda</vt:lpstr>
      <vt:lpstr>Nashorn JavaScript Engine</vt:lpstr>
      <vt:lpstr>Nashorn JavaScript Engine</vt:lpstr>
      <vt:lpstr>Nashorn JavaScript Engine</vt:lpstr>
      <vt:lpstr>Nashorn JavaScript Engine</vt:lpstr>
      <vt:lpstr>Agenda</vt:lpstr>
      <vt:lpstr>Permanent Generation before JDK 1.8</vt:lpstr>
      <vt:lpstr>No Permanent Generation </vt:lpstr>
      <vt:lpstr>Agenda</vt:lpstr>
      <vt:lpstr>Reflection API Enhancements</vt:lpstr>
      <vt:lpstr>Agenda</vt:lpstr>
      <vt:lpstr>Base64 Ecoding</vt:lpstr>
      <vt:lpstr>Base64 Ecoding</vt:lpstr>
      <vt:lpstr>Agenda</vt:lpstr>
      <vt:lpstr>Annotations</vt:lpstr>
      <vt:lpstr>Annotations</vt:lpstr>
      <vt:lpstr>Annotations</vt:lpstr>
      <vt:lpstr>Annotations</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Alexandra</dc:creator>
  <cp:lastModifiedBy>Bernhard</cp:lastModifiedBy>
  <cp:revision>346</cp:revision>
  <dcterms:created xsi:type="dcterms:W3CDTF">2014-09-11T07:41:01Z</dcterms:created>
  <dcterms:modified xsi:type="dcterms:W3CDTF">2018-09-16T15:35:04Z</dcterms:modified>
</cp:coreProperties>
</file>